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1"/>
  </p:notesMasterIdLst>
  <p:sldIdLst>
    <p:sldId id="256" r:id="rId2"/>
    <p:sldId id="649" r:id="rId3"/>
    <p:sldId id="567" r:id="rId4"/>
    <p:sldId id="738" r:id="rId5"/>
    <p:sldId id="417" r:id="rId6"/>
    <p:sldId id="719" r:id="rId7"/>
    <p:sldId id="568" r:id="rId8"/>
    <p:sldId id="487" r:id="rId9"/>
    <p:sldId id="648" r:id="rId10"/>
    <p:sldId id="715" r:id="rId11"/>
    <p:sldId id="732" r:id="rId12"/>
    <p:sldId id="731" r:id="rId13"/>
    <p:sldId id="419" r:id="rId14"/>
    <p:sldId id="720" r:id="rId15"/>
    <p:sldId id="482" r:id="rId16"/>
    <p:sldId id="733" r:id="rId17"/>
    <p:sldId id="740" r:id="rId18"/>
    <p:sldId id="739" r:id="rId19"/>
    <p:sldId id="651" r:id="rId20"/>
    <p:sldId id="716" r:id="rId21"/>
    <p:sldId id="735" r:id="rId22"/>
    <p:sldId id="734" r:id="rId23"/>
    <p:sldId id="717" r:id="rId24"/>
    <p:sldId id="721" r:id="rId25"/>
    <p:sldId id="736" r:id="rId26"/>
    <p:sldId id="723" r:id="rId27"/>
    <p:sldId id="741" r:id="rId28"/>
    <p:sldId id="742" r:id="rId29"/>
    <p:sldId id="439" r:id="rId30"/>
    <p:sldId id="569" r:id="rId31"/>
    <p:sldId id="425" r:id="rId32"/>
    <p:sldId id="426" r:id="rId33"/>
    <p:sldId id="380" r:id="rId34"/>
    <p:sldId id="385" r:id="rId35"/>
    <p:sldId id="743" r:id="rId36"/>
    <p:sldId id="386" r:id="rId37"/>
    <p:sldId id="421" r:id="rId38"/>
    <p:sldId id="422" r:id="rId39"/>
    <p:sldId id="423" r:id="rId40"/>
    <p:sldId id="744" r:id="rId41"/>
    <p:sldId id="434" r:id="rId42"/>
    <p:sldId id="652" r:id="rId43"/>
    <p:sldId id="718" r:id="rId44"/>
    <p:sldId id="431" r:id="rId45"/>
    <p:sldId id="745" r:id="rId46"/>
    <p:sldId id="430" r:id="rId47"/>
    <p:sldId id="369" r:id="rId48"/>
    <p:sldId id="653" r:id="rId49"/>
    <p:sldId id="437" r:id="rId50"/>
    <p:sldId id="571" r:id="rId51"/>
    <p:sldId id="746" r:id="rId52"/>
    <p:sldId id="488" r:id="rId53"/>
    <p:sldId id="727" r:id="rId54"/>
    <p:sldId id="654" r:id="rId55"/>
    <p:sldId id="747" r:id="rId56"/>
    <p:sldId id="441" r:id="rId57"/>
    <p:sldId id="436" r:id="rId58"/>
    <p:sldId id="748" r:id="rId59"/>
    <p:sldId id="749" r:id="rId60"/>
    <p:sldId id="751" r:id="rId61"/>
    <p:sldId id="752" r:id="rId62"/>
    <p:sldId id="753" r:id="rId63"/>
    <p:sldId id="2132" r:id="rId64"/>
    <p:sldId id="2131" r:id="rId65"/>
    <p:sldId id="754" r:id="rId66"/>
    <p:sldId id="2130" r:id="rId67"/>
    <p:sldId id="729" r:id="rId68"/>
    <p:sldId id="368" r:id="rId69"/>
    <p:sldId id="737" r:id="rId70"/>
    <p:sldId id="372" r:id="rId71"/>
    <p:sldId id="2133" r:id="rId72"/>
    <p:sldId id="755" r:id="rId73"/>
    <p:sldId id="374" r:id="rId74"/>
    <p:sldId id="373" r:id="rId75"/>
    <p:sldId id="756" r:id="rId76"/>
    <p:sldId id="757" r:id="rId77"/>
    <p:sldId id="758" r:id="rId78"/>
    <p:sldId id="378" r:id="rId79"/>
    <p:sldId id="760" r:id="rId80"/>
    <p:sldId id="761" r:id="rId81"/>
    <p:sldId id="759" r:id="rId82"/>
    <p:sldId id="659" r:id="rId83"/>
    <p:sldId id="662" r:id="rId84"/>
    <p:sldId id="773" r:id="rId85"/>
    <p:sldId id="774" r:id="rId86"/>
    <p:sldId id="661" r:id="rId87"/>
    <p:sldId id="379" r:id="rId88"/>
    <p:sldId id="401" r:id="rId89"/>
    <p:sldId id="777" r:id="rId90"/>
    <p:sldId id="579" r:id="rId91"/>
    <p:sldId id="775" r:id="rId92"/>
    <p:sldId id="762" r:id="rId93"/>
    <p:sldId id="763" r:id="rId94"/>
    <p:sldId id="764" r:id="rId95"/>
    <p:sldId id="766" r:id="rId96"/>
    <p:sldId id="481" r:id="rId97"/>
    <p:sldId id="398" r:id="rId98"/>
    <p:sldId id="776" r:id="rId99"/>
    <p:sldId id="2134" r:id="rId100"/>
    <p:sldId id="580" r:id="rId101"/>
    <p:sldId id="433" r:id="rId102"/>
    <p:sldId id="581" r:id="rId103"/>
    <p:sldId id="443" r:id="rId104"/>
    <p:sldId id="768" r:id="rId105"/>
    <p:sldId id="801" r:id="rId106"/>
    <p:sldId id="802" r:id="rId107"/>
    <p:sldId id="803" r:id="rId108"/>
    <p:sldId id="804" r:id="rId109"/>
    <p:sldId id="805" r:id="rId110"/>
    <p:sldId id="806" r:id="rId111"/>
    <p:sldId id="2135" r:id="rId112"/>
    <p:sldId id="778" r:id="rId113"/>
    <p:sldId id="663" r:id="rId114"/>
    <p:sldId id="711" r:id="rId115"/>
    <p:sldId id="779" r:id="rId116"/>
    <p:sldId id="666" r:id="rId117"/>
    <p:sldId id="712" r:id="rId118"/>
    <p:sldId id="780" r:id="rId119"/>
    <p:sldId id="665" r:id="rId120"/>
    <p:sldId id="791" r:id="rId121"/>
    <p:sldId id="784" r:id="rId122"/>
    <p:sldId id="785" r:id="rId123"/>
    <p:sldId id="782" r:id="rId124"/>
    <p:sldId id="787" r:id="rId125"/>
    <p:sldId id="783" r:id="rId126"/>
    <p:sldId id="788" r:id="rId127"/>
    <p:sldId id="403" r:id="rId128"/>
    <p:sldId id="792" r:id="rId129"/>
    <p:sldId id="404" r:id="rId130"/>
    <p:sldId id="793" r:id="rId131"/>
    <p:sldId id="790" r:id="rId132"/>
    <p:sldId id="808" r:id="rId133"/>
    <p:sldId id="809" r:id="rId134"/>
    <p:sldId id="408" r:id="rId135"/>
    <p:sldId id="810" r:id="rId136"/>
    <p:sldId id="429" r:id="rId137"/>
    <p:sldId id="811" r:id="rId138"/>
    <p:sldId id="2128" r:id="rId139"/>
    <p:sldId id="2129" r:id="rId140"/>
    <p:sldId id="394" r:id="rId141"/>
    <p:sldId id="397" r:id="rId142"/>
    <p:sldId id="409" r:id="rId143"/>
    <p:sldId id="794" r:id="rId144"/>
    <p:sldId id="411" r:id="rId145"/>
    <p:sldId id="412" r:id="rId146"/>
    <p:sldId id="781" r:id="rId147"/>
    <p:sldId id="377" r:id="rId148"/>
    <p:sldId id="402" r:id="rId149"/>
    <p:sldId id="730" r:id="rId1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E2F0D9"/>
    <a:srgbClr val="FFE699"/>
    <a:srgbClr val="7A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8"/>
    <p:restoredTop sz="82045" autoAdjust="0"/>
  </p:normalViewPr>
  <p:slideViewPr>
    <p:cSldViewPr snapToGrid="0" snapToObjects="1">
      <p:cViewPr varScale="1">
        <p:scale>
          <a:sx n="89" d="100"/>
          <a:sy n="89" d="100"/>
        </p:scale>
        <p:origin x="972" y="7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833C1-F22F-CD45-88CF-1F0FA7651EF0}" type="datetimeFigureOut">
              <a:rPr kumimoji="1" lang="zh-CN" altLang="en-US" smtClean="0"/>
              <a:t>2024/4/27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C7DE3-A194-0C40-84C5-14FCCF9AB8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2028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C7DE3-A194-0C40-84C5-14FCCF9AB8D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3099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拟合需要的点越少的几何体</a:t>
            </a:r>
            <a:r>
              <a:rPr kumimoji="1" lang="en-US" altLang="zh-CN" dirty="0"/>
              <a:t>RANSAC</a:t>
            </a:r>
            <a:r>
              <a:rPr kumimoji="1" lang="zh-CN" altLang="en-US" dirty="0"/>
              <a:t>越容易成功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C7DE3-A194-0C40-84C5-14FCCF9AB8D3}" type="slidenum">
              <a:rPr kumimoji="1" lang="zh-CN" altLang="en-US" smtClean="0"/>
              <a:t>90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87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需要你先一下可能的方法（比如：把所有点投影到法向量方向，然后</a:t>
            </a:r>
            <a:r>
              <a:rPr kumimoji="1" lang="en-US" altLang="zh-CN" sz="1200" dirty="0"/>
              <a:t>……</a:t>
            </a:r>
            <a:r>
              <a:rPr kumimoji="1" lang="zh-CN" altLang="en-US" sz="1200" dirty="0"/>
              <a:t>）</a:t>
            </a:r>
            <a:endParaRPr kumimoji="1" lang="en-US" altLang="zh-CN" sz="1200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C7DE3-A194-0C40-84C5-14FCCF9AB8D3}" type="slidenum">
              <a:rPr kumimoji="1" lang="zh-CN" altLang="en-US" smtClean="0"/>
              <a:t>98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2775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C7DE3-A194-0C40-84C5-14FCCF9AB8D3}" type="slidenum">
              <a:rPr kumimoji="1" lang="zh-CN" altLang="en-US" smtClean="0"/>
              <a:t>99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95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离群点不多，但他们可能对应极大的方程误差，拉偏结果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C7DE3-A194-0C40-84C5-14FCCF9AB8D3}" type="slidenum">
              <a:rPr kumimoji="1" lang="zh-CN" altLang="en-US" smtClean="0"/>
              <a:t>113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9437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12CBC-5E6B-4697-BD43-84D928C87B43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06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12CBC-5E6B-4697-BD43-84D928C87B43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707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12CBC-5E6B-4697-BD43-84D928C87B43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433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A4C9D-7667-2346-B4D6-5A521E41C710}" type="slidenum">
              <a:rPr kumimoji="1" lang="zh-CN" altLang="en-US" smtClean="0"/>
              <a:t>119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0839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  <a:r>
              <a:rPr lang="en-US" altLang="zh-CN" dirty="0"/>
              <a:t>——</a:t>
            </a:r>
            <a:r>
              <a:rPr lang="zh-CN" altLang="en-US" dirty="0"/>
              <a:t>安防，测量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EA6DE-5825-48C6-B779-BF9A2C9D7B53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802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  <a:r>
              <a:rPr lang="en-US" altLang="zh-CN" dirty="0"/>
              <a:t>——</a:t>
            </a:r>
            <a:r>
              <a:rPr lang="zh-CN" altLang="en-US" dirty="0"/>
              <a:t>安防，测量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EA6DE-5825-48C6-B779-BF9A2C9D7B53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943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53F19-9F2A-4903-9015-47C38AFB5F9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118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  <a:r>
              <a:rPr lang="en-US" altLang="zh-CN" dirty="0"/>
              <a:t>——</a:t>
            </a:r>
            <a:r>
              <a:rPr lang="zh-CN" altLang="en-US" dirty="0"/>
              <a:t>安防，测量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EA6DE-5825-48C6-B779-BF9A2C9D7B53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87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EA6DE-5825-48C6-B779-BF9A2C9D7B53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000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EA6DE-5825-48C6-B779-BF9A2C9D7B53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859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53F19-9F2A-4903-9015-47C38AFB5F9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997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53F19-9F2A-4903-9015-47C38AFB5F9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599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12CBC-5E6B-4697-BD43-84D928C87B4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250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C7DE3-A194-0C40-84C5-14FCCF9AB8D3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3589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C7DE3-A194-0C40-84C5-14FCCF9AB8D3}" type="slidenum">
              <a:rPr kumimoji="1" lang="zh-CN" altLang="en-US" smtClean="0"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7888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C7DE3-A194-0C40-84C5-14FCCF9AB8D3}" type="slidenum">
              <a:rPr kumimoji="1" lang="zh-CN" altLang="en-US" smtClean="0"/>
              <a:t>83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2475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C7DE3-A194-0C40-84C5-14FCCF9AB8D3}" type="slidenum">
              <a:rPr kumimoji="1" lang="zh-CN" altLang="en-US" smtClean="0"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382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C9FA4-BF27-D14D-B601-1C96F6E2F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ED438C-3101-CD4B-B8EC-2A19A02F9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74B9D3-A624-DE44-8F05-7F164C131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0704-014E-3942-BECB-D9B28845AD9E}" type="datetimeFigureOut">
              <a:rPr kumimoji="1" lang="zh-CN" altLang="en-US" smtClean="0"/>
              <a:t>2024/4/27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7B75B0-77B8-1F4B-AF0F-835756BD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BA9357-2F83-5A40-B88D-3E12B4F89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E388-7289-274F-8A9B-3297F757C8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4685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2C7EA-A79F-9A40-B149-44383F4D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EB8B09-11DF-4041-92F2-005B0A056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7C4395-8FF6-2E49-8403-04C14FB55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0704-014E-3942-BECB-D9B28845AD9E}" type="datetimeFigureOut">
              <a:rPr kumimoji="1" lang="zh-CN" altLang="en-US" smtClean="0"/>
              <a:t>2024/4/27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E64D37-2450-7243-9056-417C8A266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C27CA0-0912-5141-9D8B-CBE7EF8D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E388-7289-274F-8A9B-3297F757C8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9942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5E39123-07D1-3747-AF77-A140DB17BE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5DE3F9-1CA6-7B4E-BC31-B10DD78E6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13F026-5FE6-9E47-9222-E55588D2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0704-014E-3942-BECB-D9B28845AD9E}" type="datetimeFigureOut">
              <a:rPr kumimoji="1" lang="zh-CN" altLang="en-US" smtClean="0"/>
              <a:t>2024/4/27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3ECDC0-EAF5-164C-B9AC-E2524C09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D1F3E5-E11F-0C45-AE3A-E1CA85843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E388-7289-274F-8A9B-3297F757C8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8870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8D895-74EF-D443-A099-A451F582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538D89-92DA-8741-81C4-9E06AE78A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1E5DE0-4198-5B49-9C4F-91AADB6EA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0704-014E-3942-BECB-D9B28845AD9E}" type="datetimeFigureOut">
              <a:rPr kumimoji="1" lang="zh-CN" altLang="en-US" smtClean="0"/>
              <a:t>2024/4/27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BC84E8-4AAE-534B-A17A-6DF4914D4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C4A4B0-FF5D-B343-A785-C527F215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E388-7289-274F-8A9B-3297F757C8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613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CE29A-B178-F34E-A6D9-7F88C0E5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F95B5F-B718-464A-A0B3-FE9CB6519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01D4DF-4F4D-484D-A20C-80B620FE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0704-014E-3942-BECB-D9B28845AD9E}" type="datetimeFigureOut">
              <a:rPr kumimoji="1" lang="zh-CN" altLang="en-US" smtClean="0"/>
              <a:t>2024/4/27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E1FA45-CF00-2940-A841-78B6EDBC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618794-C724-9145-BFA2-6A1515FE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E388-7289-274F-8A9B-3297F757C8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15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CC1D1-7FCC-CD44-BB68-96458B35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AD40E1-6ABD-A940-A66F-42F60783C2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33004A-643D-1141-B1FB-4981FB4E1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3E14A8-0664-324C-8ECE-BC053C445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0704-014E-3942-BECB-D9B28845AD9E}" type="datetimeFigureOut">
              <a:rPr kumimoji="1" lang="zh-CN" altLang="en-US" smtClean="0"/>
              <a:t>2024/4/27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200419-1BCF-7D4B-AD0F-690CEB466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B7AD03-4513-4047-977C-9CF438795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E388-7289-274F-8A9B-3297F757C8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8222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CDD09-D56E-0B46-9B0D-18D04A193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9E0503-AAE8-4842-A71D-015A0CCA2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4304A2-8B23-8D49-A1F2-A9657B321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5934AC-1C16-D044-A977-919EF54542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CCC89A-DA09-C44E-BEDF-46BDA7594D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BAFCE52-99B4-584F-81A0-0CEC231B3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0704-014E-3942-BECB-D9B28845AD9E}" type="datetimeFigureOut">
              <a:rPr kumimoji="1" lang="zh-CN" altLang="en-US" smtClean="0"/>
              <a:t>2024/4/27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F535E3-E142-D34E-B456-B9E73875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28E791-8D73-D045-9786-0F9E25607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E388-7289-274F-8A9B-3297F757C8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59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51BAD-5FEC-1740-B316-72DAE551B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347F5-A6E3-094C-934F-1C106BB6F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0704-014E-3942-BECB-D9B28845AD9E}" type="datetimeFigureOut">
              <a:rPr kumimoji="1" lang="zh-CN" altLang="en-US" smtClean="0"/>
              <a:t>2024/4/27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5FE422-C150-1C4E-98FC-9C56F7E65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7ADA4A-1651-6E4A-BA9A-A004B45EF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E388-7289-274F-8A9B-3297F757C8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206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E5C8DF-183B-EB45-B69B-8ED23DAA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0704-014E-3942-BECB-D9B28845AD9E}" type="datetimeFigureOut">
              <a:rPr kumimoji="1" lang="zh-CN" altLang="en-US" smtClean="0"/>
              <a:t>2024/4/27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55D46F-DE45-5143-BB41-6F5CEB58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D4145A-1BDC-4842-AECC-D1598554F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E388-7289-274F-8A9B-3297F757C8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127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EA9BAC-5AFB-F448-A63C-F4EFC344F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BB76FF-C093-2649-91D2-0CE4920D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A5FAC1-4A79-8B4F-B126-DD60D3389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480728-847D-7E4F-AC4D-6C6C97ECB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0704-014E-3942-BECB-D9B28845AD9E}" type="datetimeFigureOut">
              <a:rPr kumimoji="1" lang="zh-CN" altLang="en-US" smtClean="0"/>
              <a:t>2024/4/27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A08F66-21CC-EF4F-84F5-F96BA8A5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431409-CA3E-EC49-8344-DE12ABB9A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E388-7289-274F-8A9B-3297F757C8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06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678F6-1ACD-E84D-B889-91FAC9A9F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7B47D1-28E9-CC4C-9A7E-265C310BC5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EE658-0240-AC43-902D-65599691C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5BED23-C0E6-334A-A58B-D0D61F0D5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0704-014E-3942-BECB-D9B28845AD9E}" type="datetimeFigureOut">
              <a:rPr kumimoji="1" lang="zh-CN" altLang="en-US" smtClean="0"/>
              <a:t>2024/4/27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C3AD7-0878-AF41-84E3-A49C1B2D7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716C2C-3464-E74C-B8F5-FC6FDE65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E388-7289-274F-8A9B-3297F757C8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9137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7D787E-A38F-244F-B659-379582F99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454524-F4CA-E34F-8715-0F2234D55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AB635E-6F37-934A-9D87-A5E944BAC0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90704-014E-3942-BECB-D9B28845AD9E}" type="datetimeFigureOut">
              <a:rPr kumimoji="1" lang="zh-CN" altLang="en-US" smtClean="0"/>
              <a:t>2024/4/27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73F59-6471-9D43-9D7F-393F5F516B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7C2574-621E-CB43-BE32-FFA4215BA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6E388-7289-274F-8A9B-3297F757C8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1820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0.png"/><Relationship Id="rId7" Type="http://schemas.openxmlformats.org/officeDocument/2006/relationships/image" Target="../media/image350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9" Type="http://schemas.openxmlformats.org/officeDocument/2006/relationships/image" Target="../media/image37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0.png"/><Relationship Id="rId2" Type="http://schemas.openxmlformats.org/officeDocument/2006/relationships/image" Target="../media/image17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1.png"/><Relationship Id="rId4" Type="http://schemas.openxmlformats.org/officeDocument/2006/relationships/image" Target="../media/image178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1.png"/><Relationship Id="rId7" Type="http://schemas.openxmlformats.org/officeDocument/2006/relationships/image" Target="../media/image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1.png"/><Relationship Id="rId10" Type="http://schemas.openxmlformats.org/officeDocument/2006/relationships/image" Target="../media/image146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7" Type="http://schemas.openxmlformats.org/officeDocument/2006/relationships/image" Target="../media/image139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0.png"/><Relationship Id="rId5" Type="http://schemas.openxmlformats.org/officeDocument/2006/relationships/image" Target="../media/image1371.png"/><Relationship Id="rId4" Type="http://schemas.openxmlformats.org/officeDocument/2006/relationships/image" Target="../media/image139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0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0.png"/><Relationship Id="rId7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7" Type="http://schemas.openxmlformats.org/officeDocument/2006/relationships/image" Target="../media/image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15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15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1.png"/><Relationship Id="rId4" Type="http://schemas.openxmlformats.org/officeDocument/2006/relationships/image" Target="../media/image39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157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0.png"/><Relationship Id="rId7" Type="http://schemas.microsoft.com/office/2007/relationships/hdphoto" Target="../media/hdphoto4.wdp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7700.png"/><Relationship Id="rId4" Type="http://schemas.openxmlformats.org/officeDocument/2006/relationships/image" Target="../media/image7600.png"/><Relationship Id="rId9" Type="http://schemas.openxmlformats.org/officeDocument/2006/relationships/image" Target="../media/image81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62.png"/><Relationship Id="rId4" Type="http://schemas.openxmlformats.org/officeDocument/2006/relationships/image" Target="NUL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62.png"/><Relationship Id="rId4" Type="http://schemas.openxmlformats.org/officeDocument/2006/relationships/image" Target="NULL"/></Relationships>
</file>

<file path=ppt/slides/_rels/slide13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164.png"/><Relationship Id="rId7" Type="http://schemas.openxmlformats.org/officeDocument/2006/relationships/image" Target="../media/image8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16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9.sv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8.png"/><Relationship Id="rId5" Type="http://schemas.openxmlformats.org/officeDocument/2006/relationships/image" Target="../media/image174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81.sv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7" Type="http://schemas.openxmlformats.org/officeDocument/2006/relationships/image" Target="../media/image481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0.png"/><Relationship Id="rId5" Type="http://schemas.openxmlformats.org/officeDocument/2006/relationships/image" Target="../media/image4600.png"/><Relationship Id="rId9" Type="http://schemas.openxmlformats.org/officeDocument/2006/relationships/image" Target="../media/image50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7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.png"/><Relationship Id="rId11" Type="http://schemas.openxmlformats.org/officeDocument/2006/relationships/image" Target="../media/image581.png"/><Relationship Id="rId5" Type="http://schemas.openxmlformats.org/officeDocument/2006/relationships/image" Target="../media/image520.png"/><Relationship Id="rId10" Type="http://schemas.openxmlformats.org/officeDocument/2006/relationships/image" Target="../media/image571.png"/><Relationship Id="rId4" Type="http://schemas.openxmlformats.org/officeDocument/2006/relationships/image" Target="../media/image510.png"/><Relationship Id="rId9" Type="http://schemas.openxmlformats.org/officeDocument/2006/relationships/image" Target="../media/image5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1.png"/><Relationship Id="rId13" Type="http://schemas.openxmlformats.org/officeDocument/2006/relationships/image" Target="../media/image730.png"/><Relationship Id="rId3" Type="http://schemas.openxmlformats.org/officeDocument/2006/relationships/image" Target="../media/image640.png"/><Relationship Id="rId7" Type="http://schemas.openxmlformats.org/officeDocument/2006/relationships/image" Target="../media/image670.png"/><Relationship Id="rId12" Type="http://schemas.openxmlformats.org/officeDocument/2006/relationships/image" Target="../media/image720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710.png"/><Relationship Id="rId5" Type="http://schemas.openxmlformats.org/officeDocument/2006/relationships/image" Target="../media/image661.png"/><Relationship Id="rId10" Type="http://schemas.openxmlformats.org/officeDocument/2006/relationships/image" Target="../media/image700.png"/><Relationship Id="rId4" Type="http://schemas.openxmlformats.org/officeDocument/2006/relationships/image" Target="../media/image651.png"/><Relationship Id="rId9" Type="http://schemas.openxmlformats.org/officeDocument/2006/relationships/image" Target="../media/image691.png"/><Relationship Id="rId14" Type="http://schemas.openxmlformats.org/officeDocument/2006/relationships/image" Target="../media/image7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41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7" Type="http://schemas.openxmlformats.org/officeDocument/2006/relationships/image" Target="../media/image921.png"/><Relationship Id="rId12" Type="http://schemas.openxmlformats.org/officeDocument/2006/relationships/image" Target="../media/image97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2.png"/><Relationship Id="rId11" Type="http://schemas.openxmlformats.org/officeDocument/2006/relationships/image" Target="../media/image960.png"/><Relationship Id="rId5" Type="http://schemas.openxmlformats.org/officeDocument/2006/relationships/image" Target="../media/image901.png"/><Relationship Id="rId10" Type="http://schemas.openxmlformats.org/officeDocument/2006/relationships/image" Target="../media/image950.png"/><Relationship Id="rId9" Type="http://schemas.openxmlformats.org/officeDocument/2006/relationships/image" Target="../media/image9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1.png"/><Relationship Id="rId13" Type="http://schemas.openxmlformats.org/officeDocument/2006/relationships/image" Target="../media/image1081.png"/><Relationship Id="rId7" Type="http://schemas.openxmlformats.org/officeDocument/2006/relationships/image" Target="../media/image1021.png"/><Relationship Id="rId12" Type="http://schemas.openxmlformats.org/officeDocument/2006/relationships/image" Target="../media/image107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1.png"/><Relationship Id="rId11" Type="http://schemas.openxmlformats.org/officeDocument/2006/relationships/image" Target="../media/image1061.png"/><Relationship Id="rId5" Type="http://schemas.openxmlformats.org/officeDocument/2006/relationships/image" Target="../media/image991.png"/><Relationship Id="rId10" Type="http://schemas.openxmlformats.org/officeDocument/2006/relationships/image" Target="../media/image1051.png"/><Relationship Id="rId9" Type="http://schemas.openxmlformats.org/officeDocument/2006/relationships/image" Target="../media/image10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940.png"/><Relationship Id="rId3" Type="http://schemas.openxmlformats.org/officeDocument/2006/relationships/image" Target="../media/image28.png"/><Relationship Id="rId7" Type="http://schemas.openxmlformats.org/officeDocument/2006/relationships/image" Target="../media/image770.png"/><Relationship Id="rId12" Type="http://schemas.openxmlformats.org/officeDocument/2006/relationships/image" Target="../media/image93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image" Target="../media/image920.png"/><Relationship Id="rId10" Type="http://schemas.openxmlformats.org/officeDocument/2006/relationships/image" Target="../media/image46.png"/><Relationship Id="rId9" Type="http://schemas.openxmlformats.org/officeDocument/2006/relationships/image" Target="../media/image7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7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0.png"/><Relationship Id="rId5" Type="http://schemas.openxmlformats.org/officeDocument/2006/relationships/image" Target="../media/image6300.png"/><Relationship Id="rId4" Type="http://schemas.openxmlformats.org/officeDocument/2006/relationships/image" Target="../media/image620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680.png"/><Relationship Id="rId4" Type="http://schemas.openxmlformats.org/officeDocument/2006/relationships/image" Target="../media/image67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0.png"/><Relationship Id="rId7" Type="http://schemas.openxmlformats.org/officeDocument/2006/relationships/image" Target="../media/image7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0.png"/><Relationship Id="rId5" Type="http://schemas.openxmlformats.org/officeDocument/2006/relationships/image" Target="../media/image7100.png"/><Relationship Id="rId4" Type="http://schemas.openxmlformats.org/officeDocument/2006/relationships/image" Target="../media/image7000.png"/><Relationship Id="rId9" Type="http://schemas.openxmlformats.org/officeDocument/2006/relationships/image" Target="../media/image7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231.png"/><Relationship Id="rId2" Type="http://schemas.openxmlformats.org/officeDocument/2006/relationships/image" Target="../media/image7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070.png"/><Relationship Id="rId4" Type="http://schemas.openxmlformats.org/officeDocument/2006/relationships/image" Target="../media/image106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0.png"/><Relationship Id="rId5" Type="http://schemas.openxmlformats.org/officeDocument/2006/relationships/image" Target="../media/image1120.png"/><Relationship Id="rId4" Type="http://schemas.openxmlformats.org/officeDocument/2006/relationships/image" Target="../media/image12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65.pn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0.png"/><Relationship Id="rId7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0.png"/><Relationship Id="rId5" Type="http://schemas.openxmlformats.org/officeDocument/2006/relationships/image" Target="../media/image1640.png"/><Relationship Id="rId4" Type="http://schemas.openxmlformats.org/officeDocument/2006/relationships/image" Target="../media/image16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0.png"/><Relationship Id="rId7" Type="http://schemas.openxmlformats.org/officeDocument/2006/relationships/image" Target="../media/image24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1.png"/><Relationship Id="rId5" Type="http://schemas.openxmlformats.org/officeDocument/2006/relationships/image" Target="../media/image25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1.png"/><Relationship Id="rId5" Type="http://schemas.openxmlformats.org/officeDocument/2006/relationships/image" Target="../media/image1680.png"/><Relationship Id="rId4" Type="http://schemas.openxmlformats.org/officeDocument/2006/relationships/image" Target="../media/image12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1.png"/><Relationship Id="rId7" Type="http://schemas.openxmlformats.org/officeDocument/2006/relationships/image" Target="../media/image1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0.png"/><Relationship Id="rId5" Type="http://schemas.openxmlformats.org/officeDocument/2006/relationships/image" Target="../media/image1270.png"/><Relationship Id="rId10" Type="http://schemas.openxmlformats.org/officeDocument/2006/relationships/image" Target="../media/image1370.png"/><Relationship Id="rId4" Type="http://schemas.openxmlformats.org/officeDocument/2006/relationships/image" Target="../media/image1340.png"/><Relationship Id="rId9" Type="http://schemas.openxmlformats.org/officeDocument/2006/relationships/image" Target="../media/image136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1.wdp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3" Type="http://schemas.openxmlformats.org/officeDocument/2006/relationships/image" Target="../media/image7500.png"/><Relationship Id="rId7" Type="http://schemas.openxmlformats.org/officeDocument/2006/relationships/image" Target="../media/image6800.png"/><Relationship Id="rId12" Type="http://schemas.openxmlformats.org/officeDocument/2006/relationships/image" Target="../media/image690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1.svg"/><Relationship Id="rId5" Type="http://schemas.openxmlformats.org/officeDocument/2006/relationships/image" Target="../media/image6600.png"/><Relationship Id="rId10" Type="http://schemas.openxmlformats.org/officeDocument/2006/relationships/image" Target="../media/image80.png"/><Relationship Id="rId4" Type="http://schemas.openxmlformats.org/officeDocument/2006/relationships/image" Target="../media/image6500.png"/><Relationship Id="rId9" Type="http://schemas.openxmlformats.org/officeDocument/2006/relationships/image" Target="../media/image79.svg"/><Relationship Id="rId14" Type="http://schemas.openxmlformats.org/officeDocument/2006/relationships/image" Target="../media/image83.sv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50.png"/><Relationship Id="rId4" Type="http://schemas.openxmlformats.org/officeDocument/2006/relationships/image" Target="../media/image79.svg"/><Relationship Id="rId9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12" Type="http://schemas.openxmlformats.org/officeDocument/2006/relationships/image" Target="../media/image951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svg"/><Relationship Id="rId11" Type="http://schemas.openxmlformats.org/officeDocument/2006/relationships/image" Target="../media/image910.png"/><Relationship Id="rId5" Type="http://schemas.openxmlformats.org/officeDocument/2006/relationships/image" Target="../media/image80.png"/><Relationship Id="rId10" Type="http://schemas.openxmlformats.org/officeDocument/2006/relationships/image" Target="../media/image891.png"/><Relationship Id="rId4" Type="http://schemas.openxmlformats.org/officeDocument/2006/relationships/image" Target="../media/image870.png"/><Relationship Id="rId9" Type="http://schemas.openxmlformats.org/officeDocument/2006/relationships/image" Target="../media/image88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1.png"/><Relationship Id="rId3" Type="http://schemas.openxmlformats.org/officeDocument/2006/relationships/image" Target="../media/image98.png"/><Relationship Id="rId7" Type="http://schemas.openxmlformats.org/officeDocument/2006/relationships/image" Target="../media/image81.svg"/><Relationship Id="rId12" Type="http://schemas.openxmlformats.org/officeDocument/2006/relationships/image" Target="../media/image102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01.png"/><Relationship Id="rId5" Type="http://schemas.openxmlformats.org/officeDocument/2006/relationships/image" Target="../media/image79.svg"/><Relationship Id="rId10" Type="http://schemas.openxmlformats.org/officeDocument/2006/relationships/image" Target="../media/image100.png"/><Relationship Id="rId4" Type="http://schemas.openxmlformats.org/officeDocument/2006/relationships/image" Target="../media/image78.png"/><Relationship Id="rId9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3" Type="http://schemas.openxmlformats.org/officeDocument/2006/relationships/image" Target="../media/image9500.png"/><Relationship Id="rId7" Type="http://schemas.openxmlformats.org/officeDocument/2006/relationships/image" Target="../media/image79.svg"/><Relationship Id="rId12" Type="http://schemas.openxmlformats.org/officeDocument/2006/relationships/image" Target="../media/image1010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03.png"/><Relationship Id="rId4" Type="http://schemas.openxmlformats.org/officeDocument/2006/relationships/image" Target="../media/image960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png"/><Relationship Id="rId3" Type="http://schemas.openxmlformats.org/officeDocument/2006/relationships/image" Target="../media/image990.png"/><Relationship Id="rId7" Type="http://schemas.openxmlformats.org/officeDocument/2006/relationships/image" Target="../media/image109.png"/><Relationship Id="rId12" Type="http://schemas.openxmlformats.org/officeDocument/2006/relationships/image" Target="../media/image1072.png"/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2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sv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397C6AB4-8FE1-14FE-2016-FE58B4A30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079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99B3917-82AF-6F4F-8F6C-DD8CBE502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altLang="zh-CN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感知与</a:t>
            </a:r>
            <a:br>
              <a:rPr lang="en-US" altLang="zh-CN" sz="480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480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数据处理</a:t>
            </a:r>
            <a:endParaRPr kumimoji="1" lang="zh-CN" altLang="en-US" sz="48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C0216F-3830-A44E-9167-0B72AB186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2000"/>
              <a:t>特征提取与参数测量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457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E0B92-31EA-AC48-9E31-3416F41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61" y="249210"/>
            <a:ext cx="10515600" cy="97270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直线点云的参数计算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参数模型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E8A76C-040B-FD4E-B6C0-DA9869AD08E8}"/>
              </a:ext>
            </a:extLst>
          </p:cNvPr>
          <p:cNvSpPr txBox="1"/>
          <p:nvPr/>
        </p:nvSpPr>
        <p:spPr>
          <a:xfrm>
            <a:off x="2903976" y="5991624"/>
            <a:ext cx="226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直线经过的一点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29E5EF-1387-864F-AB03-62D610AACDF0}"/>
                  </a:ext>
                </a:extLst>
              </p:cNvPr>
              <p:cNvSpPr/>
              <p:nvPr/>
            </p:nvSpPr>
            <p:spPr>
              <a:xfrm>
                <a:off x="3306721" y="5197762"/>
                <a:ext cx="1299395" cy="824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29E5EF-1387-864F-AB03-62D610AAC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21" y="5197762"/>
                <a:ext cx="1299395" cy="824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2EDF35F-761C-3F47-A7C0-72F4C9F886DC}"/>
                  </a:ext>
                </a:extLst>
              </p:cNvPr>
              <p:cNvSpPr/>
              <p:nvPr/>
            </p:nvSpPr>
            <p:spPr>
              <a:xfrm>
                <a:off x="4774804" y="4599249"/>
                <a:ext cx="1175515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kumimoji="1" lang="en-US" altLang="zh-CN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2EDF35F-761C-3F47-A7C0-72F4C9F88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804" y="4599249"/>
                <a:ext cx="1175515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311B0CF1-5AF1-7E49-BF3D-F159E1437439}"/>
              </a:ext>
            </a:extLst>
          </p:cNvPr>
          <p:cNvSpPr/>
          <p:nvPr/>
        </p:nvSpPr>
        <p:spPr>
          <a:xfrm>
            <a:off x="5736822" y="4762434"/>
            <a:ext cx="1014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0000FF"/>
                </a:solidFill>
              </a:rPr>
              <a:t>直线方向向量</a:t>
            </a:r>
            <a:endParaRPr lang="zh-CN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DCA7782-7D09-B549-8F2D-722F71759920}"/>
                  </a:ext>
                </a:extLst>
              </p:cNvPr>
              <p:cNvSpPr/>
              <p:nvPr/>
            </p:nvSpPr>
            <p:spPr>
              <a:xfrm>
                <a:off x="4995709" y="1939802"/>
                <a:ext cx="2875018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DCA7782-7D09-B549-8F2D-722F71759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709" y="1939802"/>
                <a:ext cx="2875018" cy="12661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/>
              <p:nvPr/>
            </p:nvSpPr>
            <p:spPr>
              <a:xfrm>
                <a:off x="1283019" y="1453441"/>
                <a:ext cx="6163034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800" dirty="0">
                    <a:solidFill>
                      <a:schemeClr val="tx1"/>
                    </a:solidFill>
                  </a:rPr>
                  <a:t>直线上每个点</a:t>
                </a:r>
                <a14:m>
                  <m:oMath xmlns:m="http://schemas.openxmlformats.org/officeDocument/2006/math">
                    <m:r>
                      <a:rPr kumimoji="1" lang="en-US" altLang="zh-CN" sz="28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kumimoji="1" lang="zh-CN" altLang="en-US" sz="2800" dirty="0">
                    <a:solidFill>
                      <a:schemeClr val="tx1"/>
                    </a:solidFill>
                  </a:rPr>
                  <a:t>满足方程：</a:t>
                </a:r>
                <a14:m>
                  <m:oMath xmlns:m="http://schemas.openxmlformats.org/officeDocument/2006/math"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kumimoji="1"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endParaRPr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019" y="1453441"/>
                <a:ext cx="6163034" cy="523220"/>
              </a:xfrm>
              <a:prstGeom prst="rect">
                <a:avLst/>
              </a:prstGeom>
              <a:blipFill>
                <a:blip r:embed="rId7"/>
                <a:stretch>
                  <a:fillRect l="-1978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BD3F6C2D-C6BE-4098-885A-9B9A7FBA6FAF}"/>
              </a:ext>
            </a:extLst>
          </p:cNvPr>
          <p:cNvGrpSpPr/>
          <p:nvPr/>
        </p:nvGrpSpPr>
        <p:grpSpPr>
          <a:xfrm rot="1566316">
            <a:off x="4008163" y="3282278"/>
            <a:ext cx="2326435" cy="2711222"/>
            <a:chOff x="2592129" y="3481029"/>
            <a:chExt cx="2326435" cy="2711222"/>
          </a:xfrm>
        </p:grpSpPr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1CA70C53-6576-4A48-8351-5B21BBC28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1445" y="4273093"/>
              <a:ext cx="1064935" cy="124402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4A496257-A5F3-FB47-B460-8C5929B769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2129" y="3481029"/>
              <a:ext cx="2326435" cy="271122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14D0E28-127C-C945-A119-9F3075251628}"/>
                </a:ext>
              </a:extLst>
            </p:cNvPr>
            <p:cNvSpPr/>
            <p:nvPr/>
          </p:nvSpPr>
          <p:spPr>
            <a:xfrm>
              <a:off x="2996709" y="5487137"/>
              <a:ext cx="204716" cy="2047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8F448E73-DB4D-2149-96A9-573ABA18EFEF}"/>
                </a:ext>
              </a:extLst>
            </p:cNvPr>
            <p:cNvCxnSpPr>
              <a:cxnSpLocks/>
              <a:stCxn id="4" idx="7"/>
            </p:cNvCxnSpPr>
            <p:nvPr/>
          </p:nvCxnSpPr>
          <p:spPr>
            <a:xfrm flipV="1">
              <a:off x="3171445" y="4968522"/>
              <a:ext cx="469620" cy="548595"/>
            </a:xfrm>
            <a:prstGeom prst="straightConnector1">
              <a:avLst/>
            </a:prstGeom>
            <a:ln w="57150">
              <a:solidFill>
                <a:srgbClr val="0432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44A3719-ACD9-1945-8F85-2AD679C55751}"/>
                </a:ext>
              </a:extLst>
            </p:cNvPr>
            <p:cNvSpPr/>
            <p:nvPr/>
          </p:nvSpPr>
          <p:spPr>
            <a:xfrm>
              <a:off x="4165588" y="4108228"/>
              <a:ext cx="204716" cy="2047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3643359-F3B9-BF46-A149-BD85F6DC79AA}"/>
                  </a:ext>
                </a:extLst>
              </p:cNvPr>
              <p:cNvSpPr/>
              <p:nvPr/>
            </p:nvSpPr>
            <p:spPr>
              <a:xfrm>
                <a:off x="5907166" y="3702634"/>
                <a:ext cx="4571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3643359-F3B9-BF46-A149-BD85F6DC79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166" y="3702634"/>
                <a:ext cx="457176" cy="461665"/>
              </a:xfrm>
              <a:prstGeom prst="rect">
                <a:avLst/>
              </a:prstGeom>
              <a:blipFill>
                <a:blip r:embed="rId8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3836EE0A-B6EE-4314-855B-69AC25037BDE}"/>
              </a:ext>
            </a:extLst>
          </p:cNvPr>
          <p:cNvSpPr/>
          <p:nvPr/>
        </p:nvSpPr>
        <p:spPr>
          <a:xfrm>
            <a:off x="1283019" y="40143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/>
              <a:t>几何意义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83B1698-1ADF-41D3-89C8-404803008E86}"/>
                  </a:ext>
                </a:extLst>
              </p:cNvPr>
              <p:cNvSpPr/>
              <p:nvPr/>
            </p:nvSpPr>
            <p:spPr>
              <a:xfrm>
                <a:off x="1283019" y="3169123"/>
                <a:ext cx="40161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800" dirty="0"/>
                  <a:t>描述直线的参数：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800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d>
                  </m:oMath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83B1698-1ADF-41D3-89C8-404803008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019" y="3169123"/>
                <a:ext cx="4016164" cy="523220"/>
              </a:xfrm>
              <a:prstGeom prst="rect">
                <a:avLst/>
              </a:prstGeom>
              <a:blipFill>
                <a:blip r:embed="rId9"/>
                <a:stretch>
                  <a:fillRect l="-3035"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2223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88F93-712E-4AD4-9A98-835226E3B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多个平面检测</a:t>
            </a:r>
            <a:r>
              <a:rPr lang="en-US" altLang="zh-CN" sz="3200" dirty="0">
                <a:solidFill>
                  <a:srgbClr val="0432FF"/>
                </a:solidFill>
              </a:rPr>
              <a:t>——Hough</a:t>
            </a:r>
            <a:r>
              <a:rPr lang="zh-CN" altLang="en-US" sz="3200" dirty="0">
                <a:solidFill>
                  <a:srgbClr val="0432FF"/>
                </a:solidFill>
              </a:rPr>
              <a:t>变换平面检测</a:t>
            </a:r>
            <a:endParaRPr lang="zh-CN" altLang="en-US" dirty="0">
              <a:solidFill>
                <a:srgbClr val="0432FF"/>
              </a:solidFill>
            </a:endParaRPr>
          </a:p>
        </p:txBody>
      </p: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5D9BC114-2E57-41CE-9FB2-82B34F420D54}"/>
              </a:ext>
            </a:extLst>
          </p:cNvPr>
          <p:cNvGrpSpPr/>
          <p:nvPr/>
        </p:nvGrpSpPr>
        <p:grpSpPr>
          <a:xfrm>
            <a:off x="4256664" y="1725148"/>
            <a:ext cx="2798298" cy="2169706"/>
            <a:chOff x="5389742" y="1725148"/>
            <a:chExt cx="2798298" cy="2169706"/>
          </a:xfrm>
        </p:grpSpPr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F6BB5064-7A41-4860-83F1-312794C275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9742" y="2284232"/>
              <a:ext cx="2798298" cy="161062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0C7D90C-50F5-4CB4-A8BF-A7A939438720}"/>
                </a:ext>
              </a:extLst>
            </p:cNvPr>
            <p:cNvSpPr/>
            <p:nvPr/>
          </p:nvSpPr>
          <p:spPr>
            <a:xfrm rot="21259681">
              <a:off x="6692300" y="2948664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0BEFB858-3977-4C18-AB79-223A9BFA6CE6}"/>
                </a:ext>
              </a:extLst>
            </p:cNvPr>
            <p:cNvSpPr/>
            <p:nvPr/>
          </p:nvSpPr>
          <p:spPr>
            <a:xfrm rot="21259681">
              <a:off x="6753261" y="302145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49082330-8EE0-4312-9012-4BE2746525B4}"/>
                </a:ext>
              </a:extLst>
            </p:cNvPr>
            <p:cNvSpPr/>
            <p:nvPr/>
          </p:nvSpPr>
          <p:spPr>
            <a:xfrm rot="21259681">
              <a:off x="6814221" y="3072909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5CB2FBF1-FBEC-43A7-9913-DCA717C3C27D}"/>
                </a:ext>
              </a:extLst>
            </p:cNvPr>
            <p:cNvSpPr/>
            <p:nvPr/>
          </p:nvSpPr>
          <p:spPr>
            <a:xfrm rot="21259681">
              <a:off x="6881330" y="3105788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CA79B941-70D3-4DA6-A088-8E781C855B4E}"/>
                </a:ext>
              </a:extLst>
            </p:cNvPr>
            <p:cNvSpPr/>
            <p:nvPr/>
          </p:nvSpPr>
          <p:spPr>
            <a:xfrm rot="21259681">
              <a:off x="6964590" y="314355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90ADA6E2-5AC1-4F58-8785-1EF0CF4AA602}"/>
                </a:ext>
              </a:extLst>
            </p:cNvPr>
            <p:cNvSpPr/>
            <p:nvPr/>
          </p:nvSpPr>
          <p:spPr>
            <a:xfrm rot="21259681">
              <a:off x="7029669" y="320428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EC3BC247-46C2-4C8C-B6C1-815BC6411B81}"/>
                </a:ext>
              </a:extLst>
            </p:cNvPr>
            <p:cNvSpPr/>
            <p:nvPr/>
          </p:nvSpPr>
          <p:spPr>
            <a:xfrm rot="21259681">
              <a:off x="7189770" y="327118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C5C37D58-1614-41E3-8E73-635E8C136BD7}"/>
                </a:ext>
              </a:extLst>
            </p:cNvPr>
            <p:cNvSpPr/>
            <p:nvPr/>
          </p:nvSpPr>
          <p:spPr>
            <a:xfrm rot="21259681">
              <a:off x="7482112" y="3398341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A6F9D686-1E6A-4562-B030-FBDF8BBD435D}"/>
                </a:ext>
              </a:extLst>
            </p:cNvPr>
            <p:cNvSpPr/>
            <p:nvPr/>
          </p:nvSpPr>
          <p:spPr>
            <a:xfrm rot="21259681">
              <a:off x="6525673" y="284418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EC040DAD-FD80-43C1-9C3B-424CDEE7FA80}"/>
                </a:ext>
              </a:extLst>
            </p:cNvPr>
            <p:cNvSpPr/>
            <p:nvPr/>
          </p:nvSpPr>
          <p:spPr>
            <a:xfrm rot="21259681">
              <a:off x="6647595" y="2915784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DB90D69D-6F7F-4D48-B5CE-A8A4E44F2B42}"/>
                </a:ext>
              </a:extLst>
            </p:cNvPr>
            <p:cNvSpPr/>
            <p:nvPr/>
          </p:nvSpPr>
          <p:spPr>
            <a:xfrm rot="21259681">
              <a:off x="6314343" y="272619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D447AB88-9162-43B0-8DE4-EF3DF2B54AC0}"/>
                </a:ext>
              </a:extLst>
            </p:cNvPr>
            <p:cNvSpPr/>
            <p:nvPr/>
          </p:nvSpPr>
          <p:spPr>
            <a:xfrm rot="21259681">
              <a:off x="6464713" y="281360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4389DF97-0A90-44AF-9CDC-CE0FF170CE59}"/>
                </a:ext>
              </a:extLst>
            </p:cNvPr>
            <p:cNvSpPr/>
            <p:nvPr/>
          </p:nvSpPr>
          <p:spPr>
            <a:xfrm rot="21259681">
              <a:off x="6043081" y="2590121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AD5E5334-923A-4928-86E1-F707128EA09F}"/>
                </a:ext>
              </a:extLst>
            </p:cNvPr>
            <p:cNvSpPr/>
            <p:nvPr/>
          </p:nvSpPr>
          <p:spPr>
            <a:xfrm rot="21259681">
              <a:off x="7850528" y="3645841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5B77DB0F-15FA-47C5-B14A-747A64E606F6}"/>
                </a:ext>
              </a:extLst>
            </p:cNvPr>
            <p:cNvSpPr/>
            <p:nvPr/>
          </p:nvSpPr>
          <p:spPr>
            <a:xfrm rot="21259681">
              <a:off x="6833129" y="306110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BD4C1F16-36AB-4D05-8ACE-11C9E059E6D8}"/>
                </a:ext>
              </a:extLst>
            </p:cNvPr>
            <p:cNvSpPr/>
            <p:nvPr/>
          </p:nvSpPr>
          <p:spPr>
            <a:xfrm>
              <a:off x="5886086" y="1853338"/>
              <a:ext cx="1844040" cy="1758705"/>
            </a:xfrm>
            <a:custGeom>
              <a:avLst/>
              <a:gdLst>
                <a:gd name="connsiteX0" fmla="*/ 0 w 1844040"/>
                <a:gd name="connsiteY0" fmla="*/ 344851 h 1447211"/>
                <a:gd name="connsiteX1" fmla="*/ 736600 w 1844040"/>
                <a:gd name="connsiteY1" fmla="*/ 517571 h 1447211"/>
                <a:gd name="connsiteX2" fmla="*/ 1590040 w 1844040"/>
                <a:gd name="connsiteY2" fmla="*/ 4491 h 1447211"/>
                <a:gd name="connsiteX3" fmla="*/ 1356360 w 1844040"/>
                <a:gd name="connsiteY3" fmla="*/ 863011 h 1447211"/>
                <a:gd name="connsiteX4" fmla="*/ 1844040 w 1844040"/>
                <a:gd name="connsiteY4" fmla="*/ 1447211 h 1447211"/>
                <a:gd name="connsiteX0" fmla="*/ 0 w 1844040"/>
                <a:gd name="connsiteY0" fmla="*/ 344335 h 1446695"/>
                <a:gd name="connsiteX1" fmla="*/ 863600 w 1844040"/>
                <a:gd name="connsiteY1" fmla="*/ 533988 h 1446695"/>
                <a:gd name="connsiteX2" fmla="*/ 1590040 w 1844040"/>
                <a:gd name="connsiteY2" fmla="*/ 3975 h 1446695"/>
                <a:gd name="connsiteX3" fmla="*/ 1356360 w 1844040"/>
                <a:gd name="connsiteY3" fmla="*/ 862495 h 1446695"/>
                <a:gd name="connsiteX4" fmla="*/ 1844040 w 1844040"/>
                <a:gd name="connsiteY4" fmla="*/ 1446695 h 1446695"/>
                <a:gd name="connsiteX0" fmla="*/ 0 w 1844040"/>
                <a:gd name="connsiteY0" fmla="*/ 656345 h 1758705"/>
                <a:gd name="connsiteX1" fmla="*/ 863600 w 1844040"/>
                <a:gd name="connsiteY1" fmla="*/ 845998 h 1758705"/>
                <a:gd name="connsiteX2" fmla="*/ 1810174 w 1844040"/>
                <a:gd name="connsiteY2" fmla="*/ 2718 h 1758705"/>
                <a:gd name="connsiteX3" fmla="*/ 1356360 w 1844040"/>
                <a:gd name="connsiteY3" fmla="*/ 1174505 h 1758705"/>
                <a:gd name="connsiteX4" fmla="*/ 1844040 w 1844040"/>
                <a:gd name="connsiteY4" fmla="*/ 1758705 h 17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040" h="1758705">
                  <a:moveTo>
                    <a:pt x="0" y="656345"/>
                  </a:moveTo>
                  <a:cubicBezTo>
                    <a:pt x="235796" y="771068"/>
                    <a:pt x="561904" y="954936"/>
                    <a:pt x="863600" y="845998"/>
                  </a:cubicBezTo>
                  <a:cubicBezTo>
                    <a:pt x="1165296" y="737060"/>
                    <a:pt x="1728047" y="-52033"/>
                    <a:pt x="1810174" y="2718"/>
                  </a:cubicBezTo>
                  <a:cubicBezTo>
                    <a:pt x="1892301" y="57469"/>
                    <a:pt x="1350716" y="881841"/>
                    <a:pt x="1356360" y="1174505"/>
                  </a:cubicBezTo>
                  <a:cubicBezTo>
                    <a:pt x="1362004" y="1467169"/>
                    <a:pt x="1621366" y="1586831"/>
                    <a:pt x="1844040" y="1758705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BFEF4D54-2595-4E28-89F1-85173AE993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9205" y="1725148"/>
              <a:ext cx="1301937" cy="1824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799EF154-9345-4E12-8090-E5137E4B28E9}"/>
              </a:ext>
            </a:extLst>
          </p:cNvPr>
          <p:cNvSpPr txBox="1"/>
          <p:nvPr/>
        </p:nvSpPr>
        <p:spPr>
          <a:xfrm>
            <a:off x="6430450" y="2340034"/>
            <a:ext cx="2168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FF"/>
                </a:solidFill>
              </a:rPr>
              <a:t>投影到法向量方向上的点的“密度”</a:t>
            </a:r>
            <a:endParaRPr lang="en-US" altLang="zh-CN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FF"/>
                </a:solidFill>
              </a:rPr>
              <a:t>有“高峰”</a:t>
            </a:r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3527F4F4-2298-43A1-860A-2E09B98BED24}"/>
              </a:ext>
            </a:extLst>
          </p:cNvPr>
          <p:cNvGrpSpPr/>
          <p:nvPr/>
        </p:nvGrpSpPr>
        <p:grpSpPr>
          <a:xfrm>
            <a:off x="184045" y="1933424"/>
            <a:ext cx="3839990" cy="3156520"/>
            <a:chOff x="599472" y="1553797"/>
            <a:chExt cx="3839990" cy="315652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C560654-5213-4CF3-B884-E751A9803A62}"/>
                </a:ext>
              </a:extLst>
            </p:cNvPr>
            <p:cNvGrpSpPr/>
            <p:nvPr/>
          </p:nvGrpSpPr>
          <p:grpSpPr>
            <a:xfrm>
              <a:off x="1430032" y="2253948"/>
              <a:ext cx="3009430" cy="2456369"/>
              <a:chOff x="1863792" y="2473446"/>
              <a:chExt cx="3009430" cy="2456369"/>
            </a:xfrm>
          </p:grpSpPr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DCED8B93-AF3E-4AF5-9C2F-48BDF3555531}"/>
                  </a:ext>
                </a:extLst>
              </p:cNvPr>
              <p:cNvSpPr/>
              <p:nvPr/>
            </p:nvSpPr>
            <p:spPr>
              <a:xfrm rot="292788">
                <a:off x="1863792" y="2544304"/>
                <a:ext cx="3009430" cy="2385511"/>
              </a:xfrm>
              <a:prstGeom prst="parallelogram">
                <a:avLst>
                  <a:gd name="adj" fmla="val 59994"/>
                </a:avLst>
              </a:prstGeom>
              <a:solidFill>
                <a:srgbClr val="FFE699">
                  <a:alpha val="7607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D0E48662-E498-44A0-B909-0F6D8746060A}"/>
                  </a:ext>
                </a:extLst>
              </p:cNvPr>
              <p:cNvSpPr/>
              <p:nvPr/>
            </p:nvSpPr>
            <p:spPr>
              <a:xfrm rot="21259681">
                <a:off x="3349504" y="3441668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AAC3EE-4EFC-436D-A4BA-44F3CC1C4185}"/>
                  </a:ext>
                </a:extLst>
              </p:cNvPr>
              <p:cNvSpPr/>
              <p:nvPr/>
            </p:nvSpPr>
            <p:spPr>
              <a:xfrm rot="21259681">
                <a:off x="3082609" y="3640469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7F008A3E-D458-4EA2-AE10-E31C43E51100}"/>
                  </a:ext>
                </a:extLst>
              </p:cNvPr>
              <p:cNvSpPr/>
              <p:nvPr/>
            </p:nvSpPr>
            <p:spPr>
              <a:xfrm rot="21259681">
                <a:off x="4021997" y="2622062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377B27C6-397C-4ADF-8439-289C99ED3C1A}"/>
                  </a:ext>
                </a:extLst>
              </p:cNvPr>
              <p:cNvSpPr/>
              <p:nvPr/>
            </p:nvSpPr>
            <p:spPr>
              <a:xfrm rot="21259681">
                <a:off x="2785428" y="4031582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42A77999-4937-48B8-AD66-20164B633883}"/>
                  </a:ext>
                </a:extLst>
              </p:cNvPr>
              <p:cNvSpPr/>
              <p:nvPr/>
            </p:nvSpPr>
            <p:spPr>
              <a:xfrm rot="21259681">
                <a:off x="3632096" y="3132992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AA396BEE-1283-496D-A607-394AA999F21F}"/>
                  </a:ext>
                </a:extLst>
              </p:cNvPr>
              <p:cNvSpPr/>
              <p:nvPr/>
            </p:nvSpPr>
            <p:spPr>
              <a:xfrm rot="21259681">
                <a:off x="3584852" y="3321226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5A0DAA0-CCC0-4C60-8D8B-A3FAD496A42B}"/>
                  </a:ext>
                </a:extLst>
              </p:cNvPr>
              <p:cNvSpPr/>
              <p:nvPr/>
            </p:nvSpPr>
            <p:spPr>
              <a:xfrm rot="21259681">
                <a:off x="3271917" y="3238013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0135D2F1-08B7-4924-BE54-83303DF6F506}"/>
                  </a:ext>
                </a:extLst>
              </p:cNvPr>
              <p:cNvSpPr/>
              <p:nvPr/>
            </p:nvSpPr>
            <p:spPr>
              <a:xfrm rot="21259681">
                <a:off x="2966805" y="3509096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15E8317E-4476-4B85-94BB-5E3400B9834E}"/>
                  </a:ext>
                </a:extLst>
              </p:cNvPr>
              <p:cNvSpPr/>
              <p:nvPr/>
            </p:nvSpPr>
            <p:spPr>
              <a:xfrm rot="21259681">
                <a:off x="3006362" y="3840615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1F414235-54CC-460D-BE83-BF51061A21CE}"/>
                  </a:ext>
                </a:extLst>
              </p:cNvPr>
              <p:cNvSpPr/>
              <p:nvPr/>
            </p:nvSpPr>
            <p:spPr>
              <a:xfrm rot="21259681">
                <a:off x="3250357" y="3603279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3C9263BA-040B-4D09-B93B-B711CA09E305}"/>
                  </a:ext>
                </a:extLst>
              </p:cNvPr>
              <p:cNvSpPr/>
              <p:nvPr/>
            </p:nvSpPr>
            <p:spPr>
              <a:xfrm rot="21259681">
                <a:off x="2467438" y="4262790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D551E0B9-1F7C-4DE7-A6B3-3B839304062A}"/>
                  </a:ext>
                </a:extLst>
              </p:cNvPr>
              <p:cNvSpPr/>
              <p:nvPr/>
            </p:nvSpPr>
            <p:spPr>
              <a:xfrm rot="21259681">
                <a:off x="2833199" y="3820211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870955BC-D691-44ED-8409-0CFD12E622BA}"/>
                  </a:ext>
                </a:extLst>
              </p:cNvPr>
              <p:cNvSpPr/>
              <p:nvPr/>
            </p:nvSpPr>
            <p:spPr>
              <a:xfrm rot="21259681">
                <a:off x="2708024" y="4222664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A2EDE147-DD54-4DD9-BA29-EEE10833F220}"/>
                  </a:ext>
                </a:extLst>
              </p:cNvPr>
              <p:cNvSpPr/>
              <p:nvPr/>
            </p:nvSpPr>
            <p:spPr>
              <a:xfrm rot="21259681">
                <a:off x="2631776" y="4422810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2A68CD99-CDA7-444F-BAF8-6DEA5482B828}"/>
                  </a:ext>
                </a:extLst>
              </p:cNvPr>
              <p:cNvSpPr/>
              <p:nvPr/>
            </p:nvSpPr>
            <p:spPr>
              <a:xfrm rot="21259681">
                <a:off x="3893246" y="3008223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D0C4AB25-49E6-4906-8F69-79AA105ECFDA}"/>
                  </a:ext>
                </a:extLst>
              </p:cNvPr>
              <p:cNvSpPr/>
              <p:nvPr/>
            </p:nvSpPr>
            <p:spPr>
              <a:xfrm rot="21259681">
                <a:off x="3918622" y="2535262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368D958F-3B65-4F30-972C-47B5F956E083}"/>
                  </a:ext>
                </a:extLst>
              </p:cNvPr>
              <p:cNvSpPr/>
              <p:nvPr/>
            </p:nvSpPr>
            <p:spPr>
              <a:xfrm rot="21259681">
                <a:off x="2282707" y="4540012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B4CC52C-A046-4ED5-98FD-1DAEDB522C2F}"/>
                  </a:ext>
                </a:extLst>
              </p:cNvPr>
              <p:cNvSpPr/>
              <p:nvPr/>
            </p:nvSpPr>
            <p:spPr>
              <a:xfrm rot="21259681">
                <a:off x="3606911" y="3764266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219140C-2BD9-4AEA-8C45-6B8AF6699D93}"/>
                  </a:ext>
                </a:extLst>
              </p:cNvPr>
              <p:cNvSpPr/>
              <p:nvPr/>
            </p:nvSpPr>
            <p:spPr>
              <a:xfrm rot="21259681">
                <a:off x="3340016" y="3963067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673A8E8-7824-423C-AFCE-7FA11F87CFD8}"/>
                  </a:ext>
                </a:extLst>
              </p:cNvPr>
              <p:cNvSpPr/>
              <p:nvPr/>
            </p:nvSpPr>
            <p:spPr>
              <a:xfrm rot="21259681">
                <a:off x="3224212" y="3831694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42F18C7-811D-49AD-8B0B-6262394B021B}"/>
                  </a:ext>
                </a:extLst>
              </p:cNvPr>
              <p:cNvSpPr/>
              <p:nvPr/>
            </p:nvSpPr>
            <p:spPr>
              <a:xfrm rot="21259681">
                <a:off x="3263769" y="4163213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0D69F8-D646-4472-AE83-26FA9FC10259}"/>
                  </a:ext>
                </a:extLst>
              </p:cNvPr>
              <p:cNvSpPr/>
              <p:nvPr/>
            </p:nvSpPr>
            <p:spPr>
              <a:xfrm rot="21259681">
                <a:off x="3507764" y="3925877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6CDF77F4-66D0-40A9-A822-9C5FDE834D7F}"/>
                  </a:ext>
                </a:extLst>
              </p:cNvPr>
              <p:cNvSpPr/>
              <p:nvPr/>
            </p:nvSpPr>
            <p:spPr>
              <a:xfrm rot="21259681">
                <a:off x="3090606" y="4142809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C5B6A141-DE55-4390-A33A-00561AF387F8}"/>
                  </a:ext>
                </a:extLst>
              </p:cNvPr>
              <p:cNvSpPr/>
              <p:nvPr/>
            </p:nvSpPr>
            <p:spPr>
              <a:xfrm rot="21259681">
                <a:off x="4552017" y="2740947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4F36E948-81F0-43E5-B34D-F700CF5D36A2}"/>
                  </a:ext>
                </a:extLst>
              </p:cNvPr>
              <p:cNvSpPr/>
              <p:nvPr/>
            </p:nvSpPr>
            <p:spPr>
              <a:xfrm rot="21259681">
                <a:off x="4285122" y="2939748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0B0125C4-F7AF-4147-8EBC-1B75F40714B1}"/>
                  </a:ext>
                </a:extLst>
              </p:cNvPr>
              <p:cNvSpPr/>
              <p:nvPr/>
            </p:nvSpPr>
            <p:spPr>
              <a:xfrm rot="21259681">
                <a:off x="4094458" y="3574446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B72DD3D7-1A6F-43EA-949B-DC7AAF1E8504}"/>
                  </a:ext>
                </a:extLst>
              </p:cNvPr>
              <p:cNvSpPr/>
              <p:nvPr/>
            </p:nvSpPr>
            <p:spPr>
              <a:xfrm rot="21259681">
                <a:off x="3455169" y="4273135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D9C040D3-22AF-4578-A724-CED4A23899EE}"/>
                  </a:ext>
                </a:extLst>
              </p:cNvPr>
              <p:cNvSpPr/>
              <p:nvPr/>
            </p:nvSpPr>
            <p:spPr>
              <a:xfrm rot="21259681">
                <a:off x="4452870" y="2902558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B6C23E9D-053E-4D91-95E6-EE2C67AA2D9D}"/>
                  </a:ext>
                </a:extLst>
              </p:cNvPr>
              <p:cNvSpPr/>
              <p:nvPr/>
            </p:nvSpPr>
            <p:spPr>
              <a:xfrm rot="21259681">
                <a:off x="3860161" y="3440715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81819479-DAFB-452F-B9FC-10868FDB4154}"/>
                  </a:ext>
                </a:extLst>
              </p:cNvPr>
              <p:cNvSpPr/>
              <p:nvPr/>
            </p:nvSpPr>
            <p:spPr>
              <a:xfrm rot="21259681">
                <a:off x="4077723" y="3352190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603677F6-79CB-4386-88E0-2F16A0857FF4}"/>
                  </a:ext>
                </a:extLst>
              </p:cNvPr>
              <p:cNvSpPr/>
              <p:nvPr/>
            </p:nvSpPr>
            <p:spPr>
              <a:xfrm rot="21259681">
                <a:off x="4030479" y="3540424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456B2953-19C0-48C0-8BFB-FC47AA4B2290}"/>
                  </a:ext>
                </a:extLst>
              </p:cNvPr>
              <p:cNvSpPr/>
              <p:nvPr/>
            </p:nvSpPr>
            <p:spPr>
              <a:xfrm rot="21259681">
                <a:off x="3343463" y="2670160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D295CE7A-D33C-4F46-9A24-162A8804EEEB}"/>
                  </a:ext>
                </a:extLst>
              </p:cNvPr>
              <p:cNvSpPr/>
              <p:nvPr/>
            </p:nvSpPr>
            <p:spPr>
              <a:xfrm rot="21259681">
                <a:off x="4055336" y="3003999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546D1D62-56BD-4085-AC77-49D42BB933BA}"/>
                  </a:ext>
                </a:extLst>
              </p:cNvPr>
              <p:cNvSpPr/>
              <p:nvPr/>
            </p:nvSpPr>
            <p:spPr>
              <a:xfrm rot="21259681">
                <a:off x="2854621" y="3105241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56705BE7-93E3-4957-9766-21CBD14EAF3B}"/>
                  </a:ext>
                </a:extLst>
              </p:cNvPr>
              <p:cNvSpPr/>
              <p:nvPr/>
            </p:nvSpPr>
            <p:spPr>
              <a:xfrm rot="21259681">
                <a:off x="4103107" y="2792628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FF263D76-9E94-4458-A0F6-F2FF6FB60950}"/>
                  </a:ext>
                </a:extLst>
              </p:cNvPr>
              <p:cNvSpPr/>
              <p:nvPr/>
            </p:nvSpPr>
            <p:spPr>
              <a:xfrm rot="21259681">
                <a:off x="3072471" y="3096320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F42B1B80-7391-4171-A1BA-19864A6CDC19}"/>
                  </a:ext>
                </a:extLst>
              </p:cNvPr>
              <p:cNvSpPr/>
              <p:nvPr/>
            </p:nvSpPr>
            <p:spPr>
              <a:xfrm rot="21259681">
                <a:off x="3552504" y="2684817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8AA894AE-EE45-4DBD-869C-DCE9CAC801E6}"/>
                  </a:ext>
                </a:extLst>
              </p:cNvPr>
              <p:cNvSpPr/>
              <p:nvPr/>
            </p:nvSpPr>
            <p:spPr>
              <a:xfrm rot="21259681">
                <a:off x="3234514" y="2916025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193DDF2D-8F8C-4134-AEB0-1B02F7B0E6F7}"/>
                  </a:ext>
                </a:extLst>
              </p:cNvPr>
              <p:cNvSpPr/>
              <p:nvPr/>
            </p:nvSpPr>
            <p:spPr>
              <a:xfrm rot="21259681">
                <a:off x="3600275" y="2473446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8A781F72-0182-4815-A4AA-76CE522DFECC}"/>
                  </a:ext>
                </a:extLst>
              </p:cNvPr>
              <p:cNvSpPr/>
              <p:nvPr/>
            </p:nvSpPr>
            <p:spPr>
              <a:xfrm rot="21259681">
                <a:off x="3475100" y="2875899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4AF12466-A64B-4733-B37E-5AB5E9FD48D4}"/>
                  </a:ext>
                </a:extLst>
              </p:cNvPr>
              <p:cNvSpPr/>
              <p:nvPr/>
            </p:nvSpPr>
            <p:spPr>
              <a:xfrm rot="21259681">
                <a:off x="2782182" y="3494686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5EE6F77-22D9-41BD-A82E-0222656AB9C0}"/>
                  </a:ext>
                </a:extLst>
              </p:cNvPr>
              <p:cNvSpPr/>
              <p:nvPr/>
            </p:nvSpPr>
            <p:spPr>
              <a:xfrm rot="21259681">
                <a:off x="2515287" y="3693487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39A61600-FE1D-42BE-8AED-5C603833AF86}"/>
                  </a:ext>
                </a:extLst>
              </p:cNvPr>
              <p:cNvSpPr/>
              <p:nvPr/>
            </p:nvSpPr>
            <p:spPr>
              <a:xfrm rot="21259681">
                <a:off x="2074303" y="4508142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8C944B31-EFC3-40E5-ABFB-FA1C4F897391}"/>
                  </a:ext>
                </a:extLst>
              </p:cNvPr>
              <p:cNvSpPr/>
              <p:nvPr/>
            </p:nvSpPr>
            <p:spPr>
              <a:xfrm rot="21259681">
                <a:off x="2439040" y="3893633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6FE5F6F5-C50F-4263-928C-D213B2748F93}"/>
                  </a:ext>
                </a:extLst>
              </p:cNvPr>
              <p:cNvSpPr/>
              <p:nvPr/>
            </p:nvSpPr>
            <p:spPr>
              <a:xfrm rot="21259681">
                <a:off x="2683035" y="3656297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0DF69010-9A25-4B5A-AAD7-BE157C690910}"/>
                  </a:ext>
                </a:extLst>
              </p:cNvPr>
              <p:cNvSpPr/>
              <p:nvPr/>
            </p:nvSpPr>
            <p:spPr>
              <a:xfrm rot="21259681">
                <a:off x="2057568" y="4285886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D32F874D-9919-4D98-896F-B56E600929FD}"/>
                  </a:ext>
                </a:extLst>
              </p:cNvPr>
              <p:cNvSpPr/>
              <p:nvPr/>
            </p:nvSpPr>
            <p:spPr>
              <a:xfrm rot="21259681">
                <a:off x="2010324" y="4474120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380DC273-07F4-4016-9A59-C4FBDCB6003F}"/>
                  </a:ext>
                </a:extLst>
              </p:cNvPr>
              <p:cNvSpPr/>
              <p:nvPr/>
            </p:nvSpPr>
            <p:spPr>
              <a:xfrm rot="21259681">
                <a:off x="3757330" y="3914885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A7764B31-8C2E-407F-998B-DC3AC0B0D663}"/>
                  </a:ext>
                </a:extLst>
              </p:cNvPr>
              <p:cNvSpPr/>
              <p:nvPr/>
            </p:nvSpPr>
            <p:spPr>
              <a:xfrm rot="21259681">
                <a:off x="3060587" y="4554285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3DD113EC-2FB3-4A0E-861E-A2078B094C79}"/>
                  </a:ext>
                </a:extLst>
              </p:cNvPr>
              <p:cNvSpPr/>
              <p:nvPr/>
            </p:nvSpPr>
            <p:spPr>
              <a:xfrm rot="21259681">
                <a:off x="3228335" y="4517095"/>
                <a:ext cx="193183" cy="193183"/>
              </a:xfrm>
              <a:prstGeom prst="ellipse">
                <a:avLst/>
              </a:prstGeom>
              <a:gradFill flip="none" rotWithShape="1">
                <a:gsLst>
                  <a:gs pos="0">
                    <a:srgbClr val="0432FF">
                      <a:tint val="66000"/>
                      <a:satMod val="160000"/>
                    </a:srgbClr>
                  </a:gs>
                  <a:gs pos="50000">
                    <a:srgbClr val="0432FF">
                      <a:tint val="44500"/>
                      <a:satMod val="160000"/>
                    </a:srgbClr>
                  </a:gs>
                  <a:gs pos="100000">
                    <a:srgbClr val="0432FF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73459581-0816-43B1-B5E9-7D9836BA048A}"/>
                </a:ext>
              </a:extLst>
            </p:cNvPr>
            <p:cNvGrpSpPr/>
            <p:nvPr/>
          </p:nvGrpSpPr>
          <p:grpSpPr>
            <a:xfrm>
              <a:off x="1479566" y="2639361"/>
              <a:ext cx="2719536" cy="1578962"/>
              <a:chOff x="2435853" y="2586228"/>
              <a:chExt cx="2719536" cy="1578962"/>
            </a:xfrm>
          </p:grpSpPr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5D950701-5EA1-4C3D-8424-7377E81E50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35853" y="2586228"/>
                <a:ext cx="1398037" cy="80467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箭头连接符 64">
                <a:extLst>
                  <a:ext uri="{FF2B5EF4-FFF2-40B4-BE49-F238E27FC236}">
                    <a16:creationId xmlns:a16="http://schemas.microsoft.com/office/drawing/2014/main" id="{027C32F8-D9AB-4972-BBBA-61C38E516F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21910" y="3384196"/>
                <a:ext cx="655217" cy="37712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66">
                <a:extLst>
                  <a:ext uri="{FF2B5EF4-FFF2-40B4-BE49-F238E27FC236}">
                    <a16:creationId xmlns:a16="http://schemas.microsoft.com/office/drawing/2014/main" id="{B681DD40-E6F0-4998-B0A1-1115E37EF0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00172" y="3788066"/>
                <a:ext cx="655217" cy="37712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7E4865B8-FAD3-4CF8-B0B9-B52C7545EA2D}"/>
                </a:ext>
              </a:extLst>
            </p:cNvPr>
            <p:cNvGrpSpPr/>
            <p:nvPr/>
          </p:nvGrpSpPr>
          <p:grpSpPr>
            <a:xfrm rot="2296149">
              <a:off x="1459494" y="2575252"/>
              <a:ext cx="2571373" cy="1707496"/>
              <a:chOff x="2435853" y="2586228"/>
              <a:chExt cx="2571373" cy="1707496"/>
            </a:xfrm>
          </p:grpSpPr>
          <p:cxnSp>
            <p:nvCxnSpPr>
              <p:cNvPr id="98" name="直接箭头连接符 97">
                <a:extLst>
                  <a:ext uri="{FF2B5EF4-FFF2-40B4-BE49-F238E27FC236}">
                    <a16:creationId xmlns:a16="http://schemas.microsoft.com/office/drawing/2014/main" id="{45E5ED37-B3D1-4BA5-B545-DDADF45B3A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35853" y="2586228"/>
                <a:ext cx="1398037" cy="804671"/>
              </a:xfrm>
              <a:prstGeom prst="straightConnector1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箭头连接符 98">
                <a:extLst>
                  <a:ext uri="{FF2B5EF4-FFF2-40B4-BE49-F238E27FC236}">
                    <a16:creationId xmlns:a16="http://schemas.microsoft.com/office/drawing/2014/main" id="{12029BDC-BC44-49E4-8642-5CB97C75EDCB}"/>
                  </a:ext>
                </a:extLst>
              </p:cNvPr>
              <p:cNvCxnSpPr>
                <a:cxnSpLocks/>
              </p:cNvCxnSpPr>
              <p:nvPr/>
            </p:nvCxnSpPr>
            <p:spPr>
              <a:xfrm rot="19303851" flipH="1" flipV="1">
                <a:off x="4049184" y="3187035"/>
                <a:ext cx="340985" cy="852208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27791215-F668-4CE2-8F10-6707E81C8C45}"/>
                  </a:ext>
                </a:extLst>
              </p:cNvPr>
              <p:cNvCxnSpPr>
                <a:cxnSpLocks/>
              </p:cNvCxnSpPr>
              <p:nvPr/>
            </p:nvCxnSpPr>
            <p:spPr>
              <a:xfrm rot="19303851" flipH="1" flipV="1">
                <a:off x="4784929" y="3738151"/>
                <a:ext cx="222297" cy="555573"/>
              </a:xfrm>
              <a:prstGeom prst="straightConnector1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34EC07A9-C98D-4F22-A485-E3EF9F98B2F9}"/>
                </a:ext>
              </a:extLst>
            </p:cNvPr>
            <p:cNvSpPr txBox="1"/>
            <p:nvPr/>
          </p:nvSpPr>
          <p:spPr>
            <a:xfrm>
              <a:off x="599472" y="2312855"/>
              <a:ext cx="1097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0000"/>
                  </a:solidFill>
                </a:rPr>
                <a:t>正确法向量方向</a:t>
              </a: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938484DB-14A6-4921-B531-148DA140A033}"/>
                </a:ext>
              </a:extLst>
            </p:cNvPr>
            <p:cNvSpPr txBox="1"/>
            <p:nvPr/>
          </p:nvSpPr>
          <p:spPr>
            <a:xfrm>
              <a:off x="1264405" y="1553797"/>
              <a:ext cx="1097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6">
                      <a:lumMod val="75000"/>
                    </a:schemeClr>
                  </a:solidFill>
                </a:rPr>
                <a:t>错误法向量方向</a:t>
              </a: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1B9A4DDC-E169-43EE-BE73-A6AADFA5AD6D}"/>
              </a:ext>
            </a:extLst>
          </p:cNvPr>
          <p:cNvGrpSpPr/>
          <p:nvPr/>
        </p:nvGrpSpPr>
        <p:grpSpPr>
          <a:xfrm>
            <a:off x="3827340" y="3688633"/>
            <a:ext cx="2798298" cy="2562918"/>
            <a:chOff x="4439718" y="3688633"/>
            <a:chExt cx="2798298" cy="2562918"/>
          </a:xfrm>
        </p:grpSpPr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1C93D089-9328-4A32-A8C1-DA088499303E}"/>
                </a:ext>
              </a:extLst>
            </p:cNvPr>
            <p:cNvSpPr/>
            <p:nvPr/>
          </p:nvSpPr>
          <p:spPr>
            <a:xfrm rot="2390717">
              <a:off x="4753333" y="4196139"/>
              <a:ext cx="2435446" cy="1343259"/>
            </a:xfrm>
            <a:custGeom>
              <a:avLst/>
              <a:gdLst>
                <a:gd name="connsiteX0" fmla="*/ 0 w 1844040"/>
                <a:gd name="connsiteY0" fmla="*/ 344851 h 1447211"/>
                <a:gd name="connsiteX1" fmla="*/ 736600 w 1844040"/>
                <a:gd name="connsiteY1" fmla="*/ 517571 h 1447211"/>
                <a:gd name="connsiteX2" fmla="*/ 1590040 w 1844040"/>
                <a:gd name="connsiteY2" fmla="*/ 4491 h 1447211"/>
                <a:gd name="connsiteX3" fmla="*/ 1356360 w 1844040"/>
                <a:gd name="connsiteY3" fmla="*/ 863011 h 1447211"/>
                <a:gd name="connsiteX4" fmla="*/ 1844040 w 1844040"/>
                <a:gd name="connsiteY4" fmla="*/ 1447211 h 1447211"/>
                <a:gd name="connsiteX0" fmla="*/ 0 w 1844040"/>
                <a:gd name="connsiteY0" fmla="*/ 344335 h 1446695"/>
                <a:gd name="connsiteX1" fmla="*/ 863600 w 1844040"/>
                <a:gd name="connsiteY1" fmla="*/ 533988 h 1446695"/>
                <a:gd name="connsiteX2" fmla="*/ 1590040 w 1844040"/>
                <a:gd name="connsiteY2" fmla="*/ 3975 h 1446695"/>
                <a:gd name="connsiteX3" fmla="*/ 1356360 w 1844040"/>
                <a:gd name="connsiteY3" fmla="*/ 862495 h 1446695"/>
                <a:gd name="connsiteX4" fmla="*/ 1844040 w 1844040"/>
                <a:gd name="connsiteY4" fmla="*/ 1446695 h 1446695"/>
                <a:gd name="connsiteX0" fmla="*/ 0 w 1844040"/>
                <a:gd name="connsiteY0" fmla="*/ 656345 h 1758705"/>
                <a:gd name="connsiteX1" fmla="*/ 863600 w 1844040"/>
                <a:gd name="connsiteY1" fmla="*/ 845998 h 1758705"/>
                <a:gd name="connsiteX2" fmla="*/ 1810174 w 1844040"/>
                <a:gd name="connsiteY2" fmla="*/ 2718 h 1758705"/>
                <a:gd name="connsiteX3" fmla="*/ 1356360 w 1844040"/>
                <a:gd name="connsiteY3" fmla="*/ 1174505 h 1758705"/>
                <a:gd name="connsiteX4" fmla="*/ 1844040 w 1844040"/>
                <a:gd name="connsiteY4" fmla="*/ 1758705 h 1758705"/>
                <a:gd name="connsiteX0" fmla="*/ 0 w 1844040"/>
                <a:gd name="connsiteY0" fmla="*/ 664781 h 1767141"/>
                <a:gd name="connsiteX1" fmla="*/ 641625 w 1844040"/>
                <a:gd name="connsiteY1" fmla="*/ 596368 h 1767141"/>
                <a:gd name="connsiteX2" fmla="*/ 1810174 w 1844040"/>
                <a:gd name="connsiteY2" fmla="*/ 11154 h 1767141"/>
                <a:gd name="connsiteX3" fmla="*/ 1356360 w 1844040"/>
                <a:gd name="connsiteY3" fmla="*/ 1182941 h 1767141"/>
                <a:gd name="connsiteX4" fmla="*/ 1844040 w 1844040"/>
                <a:gd name="connsiteY4" fmla="*/ 1767141 h 1767141"/>
                <a:gd name="connsiteX0" fmla="*/ 0 w 1844040"/>
                <a:gd name="connsiteY0" fmla="*/ 83094 h 1185454"/>
                <a:gd name="connsiteX1" fmla="*/ 641625 w 1844040"/>
                <a:gd name="connsiteY1" fmla="*/ 14681 h 1185454"/>
                <a:gd name="connsiteX2" fmla="*/ 1338401 w 1844040"/>
                <a:gd name="connsiteY2" fmla="*/ 61359 h 1185454"/>
                <a:gd name="connsiteX3" fmla="*/ 1356360 w 1844040"/>
                <a:gd name="connsiteY3" fmla="*/ 601254 h 1185454"/>
                <a:gd name="connsiteX4" fmla="*/ 1844040 w 1844040"/>
                <a:gd name="connsiteY4" fmla="*/ 1185454 h 1185454"/>
                <a:gd name="connsiteX0" fmla="*/ 0 w 1844040"/>
                <a:gd name="connsiteY0" fmla="*/ 94525 h 1196885"/>
                <a:gd name="connsiteX1" fmla="*/ 641625 w 1844040"/>
                <a:gd name="connsiteY1" fmla="*/ 26112 h 1196885"/>
                <a:gd name="connsiteX2" fmla="*/ 1338401 w 1844040"/>
                <a:gd name="connsiteY2" fmla="*/ 72790 h 1196885"/>
                <a:gd name="connsiteX3" fmla="*/ 1640068 w 1844040"/>
                <a:gd name="connsiteY3" fmla="*/ 786152 h 1196885"/>
                <a:gd name="connsiteX4" fmla="*/ 1844040 w 1844040"/>
                <a:gd name="connsiteY4" fmla="*/ 1196885 h 1196885"/>
                <a:gd name="connsiteX0" fmla="*/ 0 w 2026257"/>
                <a:gd name="connsiteY0" fmla="*/ 0 h 1241426"/>
                <a:gd name="connsiteX1" fmla="*/ 823842 w 2026257"/>
                <a:gd name="connsiteY1" fmla="*/ 70653 h 1241426"/>
                <a:gd name="connsiteX2" fmla="*/ 1520618 w 2026257"/>
                <a:gd name="connsiteY2" fmla="*/ 117331 h 1241426"/>
                <a:gd name="connsiteX3" fmla="*/ 1822285 w 2026257"/>
                <a:gd name="connsiteY3" fmla="*/ 830693 h 1241426"/>
                <a:gd name="connsiteX4" fmla="*/ 2026257 w 2026257"/>
                <a:gd name="connsiteY4" fmla="*/ 1241426 h 1241426"/>
                <a:gd name="connsiteX0" fmla="*/ 0 w 2026257"/>
                <a:gd name="connsiteY0" fmla="*/ 0 h 1241426"/>
                <a:gd name="connsiteX1" fmla="*/ 823842 w 2026257"/>
                <a:gd name="connsiteY1" fmla="*/ 70653 h 1241426"/>
                <a:gd name="connsiteX2" fmla="*/ 1520618 w 2026257"/>
                <a:gd name="connsiteY2" fmla="*/ 117331 h 1241426"/>
                <a:gd name="connsiteX3" fmla="*/ 1822285 w 2026257"/>
                <a:gd name="connsiteY3" fmla="*/ 830693 h 1241426"/>
                <a:gd name="connsiteX4" fmla="*/ 2026257 w 2026257"/>
                <a:gd name="connsiteY4" fmla="*/ 1241426 h 1241426"/>
                <a:gd name="connsiteX0" fmla="*/ 0 w 2435446"/>
                <a:gd name="connsiteY0" fmla="*/ 0 h 1343259"/>
                <a:gd name="connsiteX1" fmla="*/ 823842 w 2435446"/>
                <a:gd name="connsiteY1" fmla="*/ 70653 h 1343259"/>
                <a:gd name="connsiteX2" fmla="*/ 1520618 w 2435446"/>
                <a:gd name="connsiteY2" fmla="*/ 117331 h 1343259"/>
                <a:gd name="connsiteX3" fmla="*/ 1822285 w 2435446"/>
                <a:gd name="connsiteY3" fmla="*/ 830693 h 1343259"/>
                <a:gd name="connsiteX4" fmla="*/ 2435446 w 2435446"/>
                <a:gd name="connsiteY4" fmla="*/ 1343259 h 1343259"/>
                <a:gd name="connsiteX0" fmla="*/ 0 w 2435446"/>
                <a:gd name="connsiteY0" fmla="*/ 0 h 1343259"/>
                <a:gd name="connsiteX1" fmla="*/ 823842 w 2435446"/>
                <a:gd name="connsiteY1" fmla="*/ 70653 h 1343259"/>
                <a:gd name="connsiteX2" fmla="*/ 1520618 w 2435446"/>
                <a:gd name="connsiteY2" fmla="*/ 117331 h 1343259"/>
                <a:gd name="connsiteX3" fmla="*/ 1963369 w 2435446"/>
                <a:gd name="connsiteY3" fmla="*/ 746040 h 1343259"/>
                <a:gd name="connsiteX4" fmla="*/ 2435446 w 2435446"/>
                <a:gd name="connsiteY4" fmla="*/ 1343259 h 1343259"/>
                <a:gd name="connsiteX0" fmla="*/ 0 w 2435446"/>
                <a:gd name="connsiteY0" fmla="*/ 0 h 1343259"/>
                <a:gd name="connsiteX1" fmla="*/ 823842 w 2435446"/>
                <a:gd name="connsiteY1" fmla="*/ 70653 h 1343259"/>
                <a:gd name="connsiteX2" fmla="*/ 1520618 w 2435446"/>
                <a:gd name="connsiteY2" fmla="*/ 117331 h 1343259"/>
                <a:gd name="connsiteX3" fmla="*/ 1963369 w 2435446"/>
                <a:gd name="connsiteY3" fmla="*/ 746040 h 1343259"/>
                <a:gd name="connsiteX4" fmla="*/ 2435446 w 2435446"/>
                <a:gd name="connsiteY4" fmla="*/ 1343259 h 1343259"/>
                <a:gd name="connsiteX0" fmla="*/ 0 w 2435446"/>
                <a:gd name="connsiteY0" fmla="*/ 0 h 1343259"/>
                <a:gd name="connsiteX1" fmla="*/ 823842 w 2435446"/>
                <a:gd name="connsiteY1" fmla="*/ 70653 h 1343259"/>
                <a:gd name="connsiteX2" fmla="*/ 1520618 w 2435446"/>
                <a:gd name="connsiteY2" fmla="*/ 117331 h 1343259"/>
                <a:gd name="connsiteX3" fmla="*/ 1963369 w 2435446"/>
                <a:gd name="connsiteY3" fmla="*/ 746040 h 1343259"/>
                <a:gd name="connsiteX4" fmla="*/ 2435446 w 2435446"/>
                <a:gd name="connsiteY4" fmla="*/ 1343259 h 1343259"/>
                <a:gd name="connsiteX0" fmla="*/ 0 w 2435446"/>
                <a:gd name="connsiteY0" fmla="*/ 0 h 1343259"/>
                <a:gd name="connsiteX1" fmla="*/ 823842 w 2435446"/>
                <a:gd name="connsiteY1" fmla="*/ 70653 h 1343259"/>
                <a:gd name="connsiteX2" fmla="*/ 1520618 w 2435446"/>
                <a:gd name="connsiteY2" fmla="*/ 117331 h 1343259"/>
                <a:gd name="connsiteX3" fmla="*/ 1963369 w 2435446"/>
                <a:gd name="connsiteY3" fmla="*/ 746040 h 1343259"/>
                <a:gd name="connsiteX4" fmla="*/ 2435446 w 2435446"/>
                <a:gd name="connsiteY4" fmla="*/ 1343259 h 1343259"/>
                <a:gd name="connsiteX0" fmla="*/ 0 w 2435446"/>
                <a:gd name="connsiteY0" fmla="*/ 0 h 1343259"/>
                <a:gd name="connsiteX1" fmla="*/ 823842 w 2435446"/>
                <a:gd name="connsiteY1" fmla="*/ 70653 h 1343259"/>
                <a:gd name="connsiteX2" fmla="*/ 1520618 w 2435446"/>
                <a:gd name="connsiteY2" fmla="*/ 117331 h 1343259"/>
                <a:gd name="connsiteX3" fmla="*/ 1963369 w 2435446"/>
                <a:gd name="connsiteY3" fmla="*/ 746040 h 1343259"/>
                <a:gd name="connsiteX4" fmla="*/ 2435446 w 2435446"/>
                <a:gd name="connsiteY4" fmla="*/ 1343259 h 1343259"/>
                <a:gd name="connsiteX0" fmla="*/ 0 w 2435446"/>
                <a:gd name="connsiteY0" fmla="*/ 0 h 1343259"/>
                <a:gd name="connsiteX1" fmla="*/ 823842 w 2435446"/>
                <a:gd name="connsiteY1" fmla="*/ 70653 h 1343259"/>
                <a:gd name="connsiteX2" fmla="*/ 1520618 w 2435446"/>
                <a:gd name="connsiteY2" fmla="*/ 117331 h 1343259"/>
                <a:gd name="connsiteX3" fmla="*/ 1963369 w 2435446"/>
                <a:gd name="connsiteY3" fmla="*/ 746040 h 1343259"/>
                <a:gd name="connsiteX4" fmla="*/ 2435446 w 2435446"/>
                <a:gd name="connsiteY4" fmla="*/ 1343259 h 1343259"/>
                <a:gd name="connsiteX0" fmla="*/ 0 w 2435446"/>
                <a:gd name="connsiteY0" fmla="*/ 0 h 1343259"/>
                <a:gd name="connsiteX1" fmla="*/ 823842 w 2435446"/>
                <a:gd name="connsiteY1" fmla="*/ 70653 h 1343259"/>
                <a:gd name="connsiteX2" fmla="*/ 1520618 w 2435446"/>
                <a:gd name="connsiteY2" fmla="*/ 117331 h 1343259"/>
                <a:gd name="connsiteX3" fmla="*/ 1963369 w 2435446"/>
                <a:gd name="connsiteY3" fmla="*/ 746040 h 1343259"/>
                <a:gd name="connsiteX4" fmla="*/ 2435446 w 2435446"/>
                <a:gd name="connsiteY4" fmla="*/ 1343259 h 1343259"/>
                <a:gd name="connsiteX0" fmla="*/ 0 w 2435446"/>
                <a:gd name="connsiteY0" fmla="*/ 0 h 1343259"/>
                <a:gd name="connsiteX1" fmla="*/ 823842 w 2435446"/>
                <a:gd name="connsiteY1" fmla="*/ 70653 h 1343259"/>
                <a:gd name="connsiteX2" fmla="*/ 1585042 w 2435446"/>
                <a:gd name="connsiteY2" fmla="*/ 162817 h 1343259"/>
                <a:gd name="connsiteX3" fmla="*/ 1963369 w 2435446"/>
                <a:gd name="connsiteY3" fmla="*/ 746040 h 1343259"/>
                <a:gd name="connsiteX4" fmla="*/ 2435446 w 2435446"/>
                <a:gd name="connsiteY4" fmla="*/ 1343259 h 1343259"/>
                <a:gd name="connsiteX0" fmla="*/ 0 w 2435446"/>
                <a:gd name="connsiteY0" fmla="*/ 0 h 1343259"/>
                <a:gd name="connsiteX1" fmla="*/ 823842 w 2435446"/>
                <a:gd name="connsiteY1" fmla="*/ 70653 h 1343259"/>
                <a:gd name="connsiteX2" fmla="*/ 1458969 w 2435446"/>
                <a:gd name="connsiteY2" fmla="*/ 320959 h 1343259"/>
                <a:gd name="connsiteX3" fmla="*/ 1963369 w 2435446"/>
                <a:gd name="connsiteY3" fmla="*/ 746040 h 1343259"/>
                <a:gd name="connsiteX4" fmla="*/ 2435446 w 2435446"/>
                <a:gd name="connsiteY4" fmla="*/ 1343259 h 1343259"/>
                <a:gd name="connsiteX0" fmla="*/ 0 w 2435446"/>
                <a:gd name="connsiteY0" fmla="*/ 0 h 1343259"/>
                <a:gd name="connsiteX1" fmla="*/ 823842 w 2435446"/>
                <a:gd name="connsiteY1" fmla="*/ 70653 h 1343259"/>
                <a:gd name="connsiteX2" fmla="*/ 1458969 w 2435446"/>
                <a:gd name="connsiteY2" fmla="*/ 320959 h 1343259"/>
                <a:gd name="connsiteX3" fmla="*/ 1886008 w 2435446"/>
                <a:gd name="connsiteY3" fmla="*/ 803982 h 1343259"/>
                <a:gd name="connsiteX4" fmla="*/ 2435446 w 2435446"/>
                <a:gd name="connsiteY4" fmla="*/ 1343259 h 1343259"/>
                <a:gd name="connsiteX0" fmla="*/ 0 w 2435446"/>
                <a:gd name="connsiteY0" fmla="*/ 0 h 1343259"/>
                <a:gd name="connsiteX1" fmla="*/ 758855 w 2435446"/>
                <a:gd name="connsiteY1" fmla="*/ 151351 h 1343259"/>
                <a:gd name="connsiteX2" fmla="*/ 1458969 w 2435446"/>
                <a:gd name="connsiteY2" fmla="*/ 320959 h 1343259"/>
                <a:gd name="connsiteX3" fmla="*/ 1886008 w 2435446"/>
                <a:gd name="connsiteY3" fmla="*/ 803982 h 1343259"/>
                <a:gd name="connsiteX4" fmla="*/ 2435446 w 2435446"/>
                <a:gd name="connsiteY4" fmla="*/ 1343259 h 1343259"/>
                <a:gd name="connsiteX0" fmla="*/ 0 w 2435446"/>
                <a:gd name="connsiteY0" fmla="*/ 0 h 1343259"/>
                <a:gd name="connsiteX1" fmla="*/ 777121 w 2435446"/>
                <a:gd name="connsiteY1" fmla="*/ 228739 h 1343259"/>
                <a:gd name="connsiteX2" fmla="*/ 1458969 w 2435446"/>
                <a:gd name="connsiteY2" fmla="*/ 320959 h 1343259"/>
                <a:gd name="connsiteX3" fmla="*/ 1886008 w 2435446"/>
                <a:gd name="connsiteY3" fmla="*/ 803982 h 1343259"/>
                <a:gd name="connsiteX4" fmla="*/ 2435446 w 2435446"/>
                <a:gd name="connsiteY4" fmla="*/ 1343259 h 134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5446" h="1343259">
                  <a:moveTo>
                    <a:pt x="0" y="0"/>
                  </a:moveTo>
                  <a:lnTo>
                    <a:pt x="777121" y="228739"/>
                  </a:lnTo>
                  <a:cubicBezTo>
                    <a:pt x="1020283" y="282232"/>
                    <a:pt x="1274155" y="225085"/>
                    <a:pt x="1458969" y="320959"/>
                  </a:cubicBezTo>
                  <a:cubicBezTo>
                    <a:pt x="1643783" y="416833"/>
                    <a:pt x="1723262" y="633599"/>
                    <a:pt x="1886008" y="803982"/>
                  </a:cubicBezTo>
                  <a:cubicBezTo>
                    <a:pt x="2048754" y="974365"/>
                    <a:pt x="2212772" y="1171385"/>
                    <a:pt x="2435446" y="1343259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13239CB8-CDFB-4DA4-8EAD-0FD2D5E70E3C}"/>
                </a:ext>
              </a:extLst>
            </p:cNvPr>
            <p:cNvGrpSpPr/>
            <p:nvPr/>
          </p:nvGrpSpPr>
          <p:grpSpPr>
            <a:xfrm>
              <a:off x="4439718" y="3688633"/>
              <a:ext cx="2798298" cy="2562918"/>
              <a:chOff x="4439718" y="3688633"/>
              <a:chExt cx="2798298" cy="2562918"/>
            </a:xfrm>
          </p:grpSpPr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DC97C24C-57B9-4CE2-BDFE-27E5B1FB8532}"/>
                  </a:ext>
                </a:extLst>
              </p:cNvPr>
              <p:cNvCxnSpPr>
                <a:cxnSpLocks/>
              </p:cNvCxnSpPr>
              <p:nvPr/>
            </p:nvCxnSpPr>
            <p:spPr>
              <a:xfrm rot="2390717" flipH="1" flipV="1">
                <a:off x="4439718" y="4013746"/>
                <a:ext cx="2798298" cy="1610622"/>
              </a:xfrm>
              <a:prstGeom prst="straightConnector1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组合 127">
                <a:extLst>
                  <a:ext uri="{FF2B5EF4-FFF2-40B4-BE49-F238E27FC236}">
                    <a16:creationId xmlns:a16="http://schemas.microsoft.com/office/drawing/2014/main" id="{65CEE153-687E-483F-AF09-D1F0201C96B2}"/>
                  </a:ext>
                </a:extLst>
              </p:cNvPr>
              <p:cNvGrpSpPr/>
              <p:nvPr/>
            </p:nvGrpSpPr>
            <p:grpSpPr>
              <a:xfrm>
                <a:off x="5352387" y="3688633"/>
                <a:ext cx="1709515" cy="2562918"/>
                <a:chOff x="5352387" y="3688633"/>
                <a:chExt cx="1709515" cy="2562918"/>
              </a:xfrm>
            </p:grpSpPr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08BC2075-DDFD-4459-BE28-6F89C8138BBE}"/>
                    </a:ext>
                  </a:extLst>
                </p:cNvPr>
                <p:cNvSpPr/>
                <p:nvPr/>
              </p:nvSpPr>
              <p:spPr>
                <a:xfrm rot="2050398">
                  <a:off x="5770651" y="4688463"/>
                  <a:ext cx="193183" cy="1931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432FF">
                        <a:tint val="66000"/>
                        <a:satMod val="160000"/>
                      </a:srgbClr>
                    </a:gs>
                    <a:gs pos="50000">
                      <a:srgbClr val="0432FF">
                        <a:tint val="44500"/>
                        <a:satMod val="160000"/>
                      </a:srgbClr>
                    </a:gs>
                    <a:gs pos="100000">
                      <a:srgbClr val="0432FF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FF00C75D-8E8B-4C5E-B91E-67DB32047CA4}"/>
                    </a:ext>
                  </a:extLst>
                </p:cNvPr>
                <p:cNvSpPr/>
                <p:nvPr/>
              </p:nvSpPr>
              <p:spPr>
                <a:xfrm rot="2050398">
                  <a:off x="5822967" y="4850414"/>
                  <a:ext cx="193183" cy="1931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432FF">
                        <a:tint val="66000"/>
                        <a:satMod val="160000"/>
                      </a:srgbClr>
                    </a:gs>
                    <a:gs pos="50000">
                      <a:srgbClr val="0432FF">
                        <a:tint val="44500"/>
                        <a:satMod val="160000"/>
                      </a:srgbClr>
                    </a:gs>
                    <a:gs pos="100000">
                      <a:srgbClr val="0432FF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1" name="椭圆 110">
                  <a:extLst>
                    <a:ext uri="{FF2B5EF4-FFF2-40B4-BE49-F238E27FC236}">
                      <a16:creationId xmlns:a16="http://schemas.microsoft.com/office/drawing/2014/main" id="{29C08B1F-5FBA-4A61-A2C8-37FD137D6E0C}"/>
                    </a:ext>
                  </a:extLst>
                </p:cNvPr>
                <p:cNvSpPr/>
                <p:nvPr/>
              </p:nvSpPr>
              <p:spPr>
                <a:xfrm rot="2050398">
                  <a:off x="6148745" y="5768538"/>
                  <a:ext cx="193183" cy="1931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432FF">
                        <a:tint val="66000"/>
                        <a:satMod val="160000"/>
                      </a:srgbClr>
                    </a:gs>
                    <a:gs pos="50000">
                      <a:srgbClr val="0432FF">
                        <a:tint val="44500"/>
                        <a:satMod val="160000"/>
                      </a:srgbClr>
                    </a:gs>
                    <a:gs pos="100000">
                      <a:srgbClr val="0432FF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CD332AD9-180F-4C20-9421-E273C72D6C94}"/>
                    </a:ext>
                  </a:extLst>
                </p:cNvPr>
                <p:cNvSpPr/>
                <p:nvPr/>
              </p:nvSpPr>
              <p:spPr>
                <a:xfrm rot="2050398">
                  <a:off x="5854839" y="5012557"/>
                  <a:ext cx="193183" cy="1931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432FF">
                        <a:tint val="66000"/>
                        <a:satMod val="160000"/>
                      </a:srgbClr>
                    </a:gs>
                    <a:gs pos="50000">
                      <a:srgbClr val="0432FF">
                        <a:tint val="44500"/>
                        <a:satMod val="160000"/>
                      </a:srgbClr>
                    </a:gs>
                    <a:gs pos="100000">
                      <a:srgbClr val="0432FF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3" name="椭圆 112">
                  <a:extLst>
                    <a:ext uri="{FF2B5EF4-FFF2-40B4-BE49-F238E27FC236}">
                      <a16:creationId xmlns:a16="http://schemas.microsoft.com/office/drawing/2014/main" id="{B56F7C1C-D29A-4197-BEB1-E7C89B11503A}"/>
                    </a:ext>
                  </a:extLst>
                </p:cNvPr>
                <p:cNvSpPr/>
                <p:nvPr/>
              </p:nvSpPr>
              <p:spPr>
                <a:xfrm rot="2050398">
                  <a:off x="5548298" y="4136106"/>
                  <a:ext cx="193183" cy="1931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432FF">
                        <a:tint val="66000"/>
                        <a:satMod val="160000"/>
                      </a:srgbClr>
                    </a:gs>
                    <a:gs pos="50000">
                      <a:srgbClr val="0432FF">
                        <a:tint val="44500"/>
                        <a:satMod val="160000"/>
                      </a:srgbClr>
                    </a:gs>
                    <a:gs pos="100000">
                      <a:srgbClr val="0432FF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4" name="椭圆 113">
                  <a:extLst>
                    <a:ext uri="{FF2B5EF4-FFF2-40B4-BE49-F238E27FC236}">
                      <a16:creationId xmlns:a16="http://schemas.microsoft.com/office/drawing/2014/main" id="{6483A609-1D29-4B0D-84DC-AF2C6E71367D}"/>
                    </a:ext>
                  </a:extLst>
                </p:cNvPr>
                <p:cNvSpPr/>
                <p:nvPr/>
              </p:nvSpPr>
              <p:spPr>
                <a:xfrm rot="2050398">
                  <a:off x="5945955" y="5254822"/>
                  <a:ext cx="193183" cy="1931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432FF">
                        <a:tint val="66000"/>
                        <a:satMod val="160000"/>
                      </a:srgbClr>
                    </a:gs>
                    <a:gs pos="50000">
                      <a:srgbClr val="0432FF">
                        <a:tint val="44500"/>
                        <a:satMod val="160000"/>
                      </a:srgbClr>
                    </a:gs>
                    <a:gs pos="100000">
                      <a:srgbClr val="0432FF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D747EAD3-148C-4641-B528-97313E58C639}"/>
                    </a:ext>
                  </a:extLst>
                </p:cNvPr>
                <p:cNvSpPr/>
                <p:nvPr/>
              </p:nvSpPr>
              <p:spPr>
                <a:xfrm rot="2050398">
                  <a:off x="6088936" y="5539760"/>
                  <a:ext cx="193183" cy="1931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432FF">
                        <a:tint val="66000"/>
                        <a:satMod val="160000"/>
                      </a:srgbClr>
                    </a:gs>
                    <a:gs pos="50000">
                      <a:srgbClr val="0432FF">
                        <a:tint val="44500"/>
                        <a:satMod val="160000"/>
                      </a:srgbClr>
                    </a:gs>
                    <a:gs pos="100000">
                      <a:srgbClr val="0432FF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6" name="椭圆 115">
                  <a:extLst>
                    <a:ext uri="{FF2B5EF4-FFF2-40B4-BE49-F238E27FC236}">
                      <a16:creationId xmlns:a16="http://schemas.microsoft.com/office/drawing/2014/main" id="{E7776832-58FC-412E-BBCC-F1F7ABF20C10}"/>
                    </a:ext>
                  </a:extLst>
                </p:cNvPr>
                <p:cNvSpPr/>
                <p:nvPr/>
              </p:nvSpPr>
              <p:spPr>
                <a:xfrm rot="2050398">
                  <a:off x="5709662" y="4501483"/>
                  <a:ext cx="193183" cy="1931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432FF">
                        <a:tint val="66000"/>
                        <a:satMod val="160000"/>
                      </a:srgbClr>
                    </a:gs>
                    <a:gs pos="50000">
                      <a:srgbClr val="0432FF">
                        <a:tint val="44500"/>
                        <a:satMod val="160000"/>
                      </a:srgbClr>
                    </a:gs>
                    <a:gs pos="100000">
                      <a:srgbClr val="0432FF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7" name="椭圆 116">
                  <a:extLst>
                    <a:ext uri="{FF2B5EF4-FFF2-40B4-BE49-F238E27FC236}">
                      <a16:creationId xmlns:a16="http://schemas.microsoft.com/office/drawing/2014/main" id="{4A839BF5-DBDC-45C6-8221-E26A38235B91}"/>
                    </a:ext>
                  </a:extLst>
                </p:cNvPr>
                <p:cNvSpPr/>
                <p:nvPr/>
              </p:nvSpPr>
              <p:spPr>
                <a:xfrm rot="2050398">
                  <a:off x="5352387" y="3688633"/>
                  <a:ext cx="193183" cy="1931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432FF">
                        <a:tint val="66000"/>
                        <a:satMod val="160000"/>
                      </a:srgbClr>
                    </a:gs>
                    <a:gs pos="50000">
                      <a:srgbClr val="0432FF">
                        <a:tint val="44500"/>
                        <a:satMod val="160000"/>
                      </a:srgbClr>
                    </a:gs>
                    <a:gs pos="100000">
                      <a:srgbClr val="0432FF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C5F1789B-B296-4201-BA74-CFF6D672CA23}"/>
                    </a:ext>
                  </a:extLst>
                </p:cNvPr>
                <p:cNvSpPr/>
                <p:nvPr/>
              </p:nvSpPr>
              <p:spPr>
                <a:xfrm rot="2050398">
                  <a:off x="5623003" y="4275494"/>
                  <a:ext cx="193183" cy="1931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432FF">
                        <a:tint val="66000"/>
                        <a:satMod val="160000"/>
                      </a:srgbClr>
                    </a:gs>
                    <a:gs pos="50000">
                      <a:srgbClr val="0432FF">
                        <a:tint val="44500"/>
                        <a:satMod val="160000"/>
                      </a:srgbClr>
                    </a:gs>
                    <a:gs pos="100000">
                      <a:srgbClr val="0432FF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9" name="椭圆 118">
                  <a:extLst>
                    <a:ext uri="{FF2B5EF4-FFF2-40B4-BE49-F238E27FC236}">
                      <a16:creationId xmlns:a16="http://schemas.microsoft.com/office/drawing/2014/main" id="{2654EBE5-2644-452F-BAD9-E5F55073930D}"/>
                    </a:ext>
                  </a:extLst>
                </p:cNvPr>
                <p:cNvSpPr/>
                <p:nvPr/>
              </p:nvSpPr>
              <p:spPr>
                <a:xfrm rot="2050398">
                  <a:off x="5650484" y="4399708"/>
                  <a:ext cx="193183" cy="1931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432FF">
                        <a:tint val="66000"/>
                        <a:satMod val="160000"/>
                      </a:srgbClr>
                    </a:gs>
                    <a:gs pos="50000">
                      <a:srgbClr val="0432FF">
                        <a:tint val="44500"/>
                        <a:satMod val="160000"/>
                      </a:srgbClr>
                    </a:gs>
                    <a:gs pos="100000">
                      <a:srgbClr val="0432FF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0" name="椭圆 119">
                  <a:extLst>
                    <a:ext uri="{FF2B5EF4-FFF2-40B4-BE49-F238E27FC236}">
                      <a16:creationId xmlns:a16="http://schemas.microsoft.com/office/drawing/2014/main" id="{EFD2C261-3EF5-44AA-8980-FB2819A7F361}"/>
                    </a:ext>
                  </a:extLst>
                </p:cNvPr>
                <p:cNvSpPr/>
                <p:nvPr/>
              </p:nvSpPr>
              <p:spPr>
                <a:xfrm rot="2050398">
                  <a:off x="5501920" y="3997216"/>
                  <a:ext cx="193183" cy="1931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432FF">
                        <a:tint val="66000"/>
                        <a:satMod val="160000"/>
                      </a:srgbClr>
                    </a:gs>
                    <a:gs pos="50000">
                      <a:srgbClr val="0432FF">
                        <a:tint val="44500"/>
                        <a:satMod val="160000"/>
                      </a:srgbClr>
                    </a:gs>
                    <a:gs pos="100000">
                      <a:srgbClr val="0432FF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1" name="椭圆 120">
                  <a:extLst>
                    <a:ext uri="{FF2B5EF4-FFF2-40B4-BE49-F238E27FC236}">
                      <a16:creationId xmlns:a16="http://schemas.microsoft.com/office/drawing/2014/main" id="{9D4FF815-9249-45DF-BF4B-8CF49FCA8B22}"/>
                    </a:ext>
                  </a:extLst>
                </p:cNvPr>
                <p:cNvSpPr/>
                <p:nvPr/>
              </p:nvSpPr>
              <p:spPr>
                <a:xfrm rot="2050398">
                  <a:off x="6258444" y="6058368"/>
                  <a:ext cx="193183" cy="1931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432FF">
                        <a:tint val="66000"/>
                        <a:satMod val="160000"/>
                      </a:srgbClr>
                    </a:gs>
                    <a:gs pos="50000">
                      <a:srgbClr val="0432FF">
                        <a:tint val="44500"/>
                        <a:satMod val="160000"/>
                      </a:srgbClr>
                    </a:gs>
                    <a:gs pos="100000">
                      <a:srgbClr val="0432FF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2" name="椭圆 121">
                  <a:extLst>
                    <a:ext uri="{FF2B5EF4-FFF2-40B4-BE49-F238E27FC236}">
                      <a16:creationId xmlns:a16="http://schemas.microsoft.com/office/drawing/2014/main" id="{26CD1D49-3442-4F06-A23B-15435DB067FA}"/>
                    </a:ext>
                  </a:extLst>
                </p:cNvPr>
                <p:cNvSpPr/>
                <p:nvPr/>
              </p:nvSpPr>
              <p:spPr>
                <a:xfrm rot="2050398">
                  <a:off x="6014577" y="5397903"/>
                  <a:ext cx="193183" cy="1931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432FF">
                        <a:tint val="66000"/>
                        <a:satMod val="160000"/>
                      </a:srgbClr>
                    </a:gs>
                    <a:gs pos="50000">
                      <a:srgbClr val="0432FF">
                        <a:tint val="44500"/>
                        <a:satMod val="160000"/>
                      </a:srgbClr>
                    </a:gs>
                    <a:gs pos="100000">
                      <a:srgbClr val="0432FF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cxnSp>
              <p:nvCxnSpPr>
                <p:cNvPr id="124" name="直接连接符 123">
                  <a:extLst>
                    <a:ext uri="{FF2B5EF4-FFF2-40B4-BE49-F238E27FC236}">
                      <a16:creationId xmlns:a16="http://schemas.microsoft.com/office/drawing/2014/main" id="{0FBDD997-51AB-40D7-8F3C-5EC43A9CF7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390717" flipH="1">
                  <a:off x="5759965" y="3850206"/>
                  <a:ext cx="1301937" cy="182413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25" name="文本框 124">
            <a:extLst>
              <a:ext uri="{FF2B5EF4-FFF2-40B4-BE49-F238E27FC236}">
                <a16:creationId xmlns:a16="http://schemas.microsoft.com/office/drawing/2014/main" id="{C0970A65-962E-42AB-9A5C-75A5BFCF7264}"/>
              </a:ext>
            </a:extLst>
          </p:cNvPr>
          <p:cNvSpPr txBox="1"/>
          <p:nvPr/>
        </p:nvSpPr>
        <p:spPr>
          <a:xfrm>
            <a:off x="6115551" y="4671926"/>
            <a:ext cx="2964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FF"/>
                </a:solidFill>
              </a:rPr>
              <a:t>投影到法向量方向上的点的“密度”</a:t>
            </a:r>
            <a:endParaRPr lang="en-US" altLang="zh-CN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FF"/>
                </a:solidFill>
              </a:rPr>
              <a:t>仅仅是“缓坡”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AB04C11C-3F57-46CB-AB63-B0540D696EA1}"/>
              </a:ext>
            </a:extLst>
          </p:cNvPr>
          <p:cNvSpPr txBox="1"/>
          <p:nvPr/>
        </p:nvSpPr>
        <p:spPr>
          <a:xfrm>
            <a:off x="9690508" y="2804533"/>
            <a:ext cx="23080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基本思想：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432FF"/>
                </a:solidFill>
              </a:rPr>
              <a:t>给定“一批”待选法向量方向</a:t>
            </a:r>
            <a:endParaRPr lang="en-US" altLang="zh-CN" sz="2400" dirty="0">
              <a:solidFill>
                <a:srgbClr val="0432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通过点云投影的直方图高度再出最优的法向量</a:t>
            </a:r>
          </a:p>
        </p:txBody>
      </p:sp>
      <p:sp>
        <p:nvSpPr>
          <p:cNvPr id="133" name="左大括号 132">
            <a:extLst>
              <a:ext uri="{FF2B5EF4-FFF2-40B4-BE49-F238E27FC236}">
                <a16:creationId xmlns:a16="http://schemas.microsoft.com/office/drawing/2014/main" id="{0BE0C065-B6D5-43F5-B32B-D81ECD31D964}"/>
              </a:ext>
            </a:extLst>
          </p:cNvPr>
          <p:cNvSpPr/>
          <p:nvPr/>
        </p:nvSpPr>
        <p:spPr>
          <a:xfrm flipH="1">
            <a:off x="8625395" y="2207483"/>
            <a:ext cx="571421" cy="3813307"/>
          </a:xfrm>
          <a:prstGeom prst="leftBrace">
            <a:avLst>
              <a:gd name="adj1" fmla="val 32040"/>
              <a:gd name="adj2" fmla="val 50000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箭头: 右 133">
            <a:extLst>
              <a:ext uri="{FF2B5EF4-FFF2-40B4-BE49-F238E27FC236}">
                <a16:creationId xmlns:a16="http://schemas.microsoft.com/office/drawing/2014/main" id="{0D563CEA-C24E-4C3C-A5F1-300E3788D324}"/>
              </a:ext>
            </a:extLst>
          </p:cNvPr>
          <p:cNvSpPr/>
          <p:nvPr/>
        </p:nvSpPr>
        <p:spPr>
          <a:xfrm>
            <a:off x="9346703" y="3833238"/>
            <a:ext cx="305178" cy="64614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2969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88F93-712E-4AD4-9A98-835226E3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1325563"/>
          </a:xfrm>
        </p:spPr>
        <p:txBody>
          <a:bodyPr/>
          <a:lstStyle/>
          <a:p>
            <a:r>
              <a:rPr lang="zh-CN" altLang="en-US" dirty="0"/>
              <a:t>多个平面检测</a:t>
            </a:r>
            <a:r>
              <a:rPr lang="en-US" altLang="zh-CN" sz="3200" dirty="0"/>
              <a:t>——Hough</a:t>
            </a:r>
            <a:r>
              <a:rPr lang="zh-CN" altLang="en-US" sz="3200" dirty="0"/>
              <a:t>变换平面检测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212A2EB-ACB7-4ADF-A150-362EC1076E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4977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dirty="0"/>
                  <a:t>给出一组待选的单位长度法向量方向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对其中每个法向量，计算点云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在它上面的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个投影：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=&lt;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zh-CN" altLang="en-US" dirty="0"/>
                  <a:t>，对每个法向量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dirty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进一步计算它对应的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个投影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的直方图：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FF"/>
                    </a:solidFill>
                  </a:rPr>
                  <a:t>（看成是</a:t>
                </a:r>
                <a:r>
                  <a:rPr lang="en-US" altLang="zh-CN" dirty="0" err="1">
                    <a:solidFill>
                      <a:srgbClr val="0000FF"/>
                    </a:solidFill>
                  </a:rPr>
                  <a:t>hough</a:t>
                </a:r>
                <a:r>
                  <a:rPr lang="zh-CN" altLang="en-US" dirty="0">
                    <a:solidFill>
                      <a:srgbClr val="0000FF"/>
                    </a:solidFill>
                  </a:rPr>
                  <a:t>投票过程）</a:t>
                </a:r>
                <a:endParaRPr lang="en-US" altLang="zh-CN" dirty="0">
                  <a:solidFill>
                    <a:srgbClr val="0000FF"/>
                  </a:solidFill>
                </a:endParaRPr>
              </a:p>
              <a:p>
                <a:r>
                  <a:rPr lang="zh-CN" altLang="en-US" dirty="0"/>
                  <a:t>对于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个直方图：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，找出包含最大元素的那个直方图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 panose="02040503050406030204" pitchFamily="18" charset="0"/>
                                          </a:rPr>
                                          <m:t>argmax</m:t>
                                        </m:r>
                                      </m:e>
                                      <m:li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b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𝐡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∞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 panose="02040503050406030204" pitchFamily="18" charset="0"/>
                                          </a:rPr>
                                          <m:t>argmax</m:t>
                                        </m:r>
                                      </m:e>
                                      <m:lim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>
                                                <a:latin typeface="Cambria Math" panose="02040503050406030204" pitchFamily="18" charset="0"/>
                                              </a:rPr>
                                              <m:t>𝐡</m:t>
                                            </m:r>
                                          </m:e>
                                          <m:sub>
                                            <m:sSup>
                                              <m:sSup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∗</m:t>
                                                </m:r>
                                              </m:sup>
                                            </m:sSup>
                                          </m:sub>
                                        </m:s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对应平面方程是：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212A2EB-ACB7-4ADF-A150-362EC1076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4977"/>
                <a:ext cx="10515600" cy="4351338"/>
              </a:xfrm>
              <a:blipFill>
                <a:blip r:embed="rId2"/>
                <a:stretch>
                  <a:fillRect l="-928" t="-22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283A9C5-9620-42A0-BEF8-36458949BA12}"/>
              </a:ext>
            </a:extLst>
          </p:cNvPr>
          <p:cNvSpPr txBox="1"/>
          <p:nvPr/>
        </p:nvSpPr>
        <p:spPr>
          <a:xfrm>
            <a:off x="7924787" y="3911263"/>
            <a:ext cx="208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找到最高的直方图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A10EE-B52F-466D-8EC6-36FAE0CB07FE}"/>
              </a:ext>
            </a:extLst>
          </p:cNvPr>
          <p:cNvSpPr txBox="1"/>
          <p:nvPr/>
        </p:nvSpPr>
        <p:spPr>
          <a:xfrm>
            <a:off x="7899705" y="4528018"/>
            <a:ext cx="220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找直方图最高元素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47A0550-E1CD-451A-8115-F24DF3DB31C4}"/>
              </a:ext>
            </a:extLst>
          </p:cNvPr>
          <p:cNvGrpSpPr/>
          <p:nvPr/>
        </p:nvGrpSpPr>
        <p:grpSpPr>
          <a:xfrm>
            <a:off x="8029976" y="5242946"/>
            <a:ext cx="2482447" cy="1210753"/>
            <a:chOff x="8309377" y="4969679"/>
            <a:chExt cx="2305050" cy="121075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772B5C8-52E9-4AA5-B340-6E8FA68D9E97}"/>
                </a:ext>
              </a:extLst>
            </p:cNvPr>
            <p:cNvSpPr/>
            <p:nvPr/>
          </p:nvSpPr>
          <p:spPr>
            <a:xfrm>
              <a:off x="8469237" y="6007904"/>
              <a:ext cx="157655" cy="172528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4B83BCD-0113-4E83-91E6-A6CE7E1E77CC}"/>
                </a:ext>
              </a:extLst>
            </p:cNvPr>
            <p:cNvSpPr/>
            <p:nvPr/>
          </p:nvSpPr>
          <p:spPr>
            <a:xfrm>
              <a:off x="8681102" y="6131729"/>
              <a:ext cx="157655" cy="48703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D0AB6A3-216D-4E73-8D98-CBF30C071299}"/>
                </a:ext>
              </a:extLst>
            </p:cNvPr>
            <p:cNvSpPr/>
            <p:nvPr/>
          </p:nvSpPr>
          <p:spPr>
            <a:xfrm>
              <a:off x="8892967" y="5557054"/>
              <a:ext cx="157655" cy="623378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0A6C019-99E6-408A-AA89-5DC8B5A1E5E3}"/>
                </a:ext>
              </a:extLst>
            </p:cNvPr>
            <p:cNvSpPr/>
            <p:nvPr/>
          </p:nvSpPr>
          <p:spPr>
            <a:xfrm>
              <a:off x="9092382" y="5855504"/>
              <a:ext cx="157655" cy="324928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792CDA0-F2D1-42CB-8B0D-4865BE9C757C}"/>
                </a:ext>
              </a:extLst>
            </p:cNvPr>
            <p:cNvSpPr/>
            <p:nvPr/>
          </p:nvSpPr>
          <p:spPr>
            <a:xfrm>
              <a:off x="9304247" y="5943385"/>
              <a:ext cx="157655" cy="237047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B5A9248-E804-416F-A2BE-00C57617DC61}"/>
                </a:ext>
              </a:extLst>
            </p:cNvPr>
            <p:cNvSpPr/>
            <p:nvPr/>
          </p:nvSpPr>
          <p:spPr>
            <a:xfrm>
              <a:off x="9516112" y="4969679"/>
              <a:ext cx="157655" cy="121075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0D0F345-B323-4F7E-8C18-57D0ADC59F9D}"/>
                </a:ext>
              </a:extLst>
            </p:cNvPr>
            <p:cNvSpPr/>
            <p:nvPr/>
          </p:nvSpPr>
          <p:spPr>
            <a:xfrm>
              <a:off x="9722159" y="6061722"/>
              <a:ext cx="157655" cy="118710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BF6FE39-237B-4601-90DF-A7B5A7257027}"/>
                </a:ext>
              </a:extLst>
            </p:cNvPr>
            <p:cNvSpPr/>
            <p:nvPr/>
          </p:nvSpPr>
          <p:spPr>
            <a:xfrm>
              <a:off x="9934024" y="6131729"/>
              <a:ext cx="157655" cy="48703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BB153A0-707E-4ABF-A7D2-2EF69B83665A}"/>
                </a:ext>
              </a:extLst>
            </p:cNvPr>
            <p:cNvSpPr/>
            <p:nvPr/>
          </p:nvSpPr>
          <p:spPr>
            <a:xfrm>
              <a:off x="10145889" y="6090454"/>
              <a:ext cx="157655" cy="89978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CA790A0C-FAA4-4D59-A7BF-1BECD192B827}"/>
                </a:ext>
              </a:extLst>
            </p:cNvPr>
            <p:cNvCxnSpPr/>
            <p:nvPr/>
          </p:nvCxnSpPr>
          <p:spPr>
            <a:xfrm>
              <a:off x="8309377" y="6180432"/>
              <a:ext cx="2305050" cy="0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1A1FEAD-E4CE-46AD-BAF8-24BCE1F67985}"/>
                  </a:ext>
                </a:extLst>
              </p:cNvPr>
              <p:cNvSpPr txBox="1"/>
              <p:nvPr/>
            </p:nvSpPr>
            <p:spPr>
              <a:xfrm>
                <a:off x="9414476" y="5606175"/>
                <a:ext cx="1570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各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</a:rPr>
                  <a:t>元素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1A1FEAD-E4CE-46AD-BAF8-24BCE1F67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476" y="5606175"/>
                <a:ext cx="1570860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389B393-53EC-4273-8E9D-8833CCBC24B1}"/>
                  </a:ext>
                </a:extLst>
              </p:cNvPr>
              <p:cNvSpPr txBox="1"/>
              <p:nvPr/>
            </p:nvSpPr>
            <p:spPr>
              <a:xfrm>
                <a:off x="7994152" y="6441746"/>
                <a:ext cx="22229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389B393-53EC-4273-8E9D-8833CCBC2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152" y="6441746"/>
                <a:ext cx="2222997" cy="307777"/>
              </a:xfrm>
              <a:prstGeom prst="rect">
                <a:avLst/>
              </a:prstGeom>
              <a:blipFill>
                <a:blip r:embed="rId4"/>
                <a:stretch>
                  <a:fillRect r="-1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C353DA5A-0DE4-4D31-B434-575FBB52AA69}"/>
              </a:ext>
            </a:extLst>
          </p:cNvPr>
          <p:cNvSpPr txBox="1"/>
          <p:nvPr/>
        </p:nvSpPr>
        <p:spPr>
          <a:xfrm>
            <a:off x="2675888" y="6053518"/>
            <a:ext cx="29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直方图最高元素对应的距离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20192D0-890A-4223-B6C7-E6AEBF423204}"/>
              </a:ext>
            </a:extLst>
          </p:cNvPr>
          <p:cNvCxnSpPr>
            <a:cxnSpLocks/>
          </p:cNvCxnSpPr>
          <p:nvPr/>
        </p:nvCxnSpPr>
        <p:spPr>
          <a:xfrm>
            <a:off x="7585060" y="4096148"/>
            <a:ext cx="3817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2993C88-D3AE-4EC5-B1F5-6BB423C145FE}"/>
              </a:ext>
            </a:extLst>
          </p:cNvPr>
          <p:cNvCxnSpPr>
            <a:cxnSpLocks/>
          </p:cNvCxnSpPr>
          <p:nvPr/>
        </p:nvCxnSpPr>
        <p:spPr>
          <a:xfrm>
            <a:off x="7585060" y="4719526"/>
            <a:ext cx="3817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0ED2D8D-A210-4A4B-86EB-A7C1EB5C9BF2}"/>
              </a:ext>
            </a:extLst>
          </p:cNvPr>
          <p:cNvCxnSpPr>
            <a:cxnSpLocks/>
          </p:cNvCxnSpPr>
          <p:nvPr/>
        </p:nvCxnSpPr>
        <p:spPr>
          <a:xfrm>
            <a:off x="3933908" y="5679838"/>
            <a:ext cx="0" cy="439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70BF7EB-5862-4B1F-8241-8E3B9A9489F4}"/>
              </a:ext>
            </a:extLst>
          </p:cNvPr>
          <p:cNvCxnSpPr/>
          <p:nvPr/>
        </p:nvCxnSpPr>
        <p:spPr>
          <a:xfrm>
            <a:off x="8690229" y="4879343"/>
            <a:ext cx="0" cy="3913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53A0527-EBC2-4C94-A7CA-00D2799F7FA8}"/>
                  </a:ext>
                </a:extLst>
              </p:cNvPr>
              <p:cNvSpPr/>
              <p:nvPr/>
            </p:nvSpPr>
            <p:spPr>
              <a:xfrm>
                <a:off x="9081792" y="4962895"/>
                <a:ext cx="7105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53A0527-EBC2-4C94-A7CA-00D2799F7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92" y="4962895"/>
                <a:ext cx="710579" cy="307777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CF8D470B-E694-47C4-90D5-2C9CF8BD6AA3}"/>
              </a:ext>
            </a:extLst>
          </p:cNvPr>
          <p:cNvSpPr txBox="1"/>
          <p:nvPr/>
        </p:nvSpPr>
        <p:spPr>
          <a:xfrm>
            <a:off x="1588074" y="1145633"/>
            <a:ext cx="684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（可以有不同构成参数空间的方法，这里仅给出一种可行的方案）</a:t>
            </a:r>
          </a:p>
        </p:txBody>
      </p:sp>
    </p:spTree>
    <p:extLst>
      <p:ext uri="{BB962C8B-B14F-4D97-AF65-F5344CB8AC3E}">
        <p14:creationId xmlns:p14="http://schemas.microsoft.com/office/powerpoint/2010/main" val="40586157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椭圆 83">
            <a:extLst>
              <a:ext uri="{FF2B5EF4-FFF2-40B4-BE49-F238E27FC236}">
                <a16:creationId xmlns:a16="http://schemas.microsoft.com/office/drawing/2014/main" id="{9E426CC8-A662-4B21-A9BB-05F154796B6C}"/>
              </a:ext>
            </a:extLst>
          </p:cNvPr>
          <p:cNvSpPr/>
          <p:nvPr/>
        </p:nvSpPr>
        <p:spPr>
          <a:xfrm>
            <a:off x="10792984" y="2180282"/>
            <a:ext cx="880790" cy="903585"/>
          </a:xfrm>
          <a:prstGeom prst="ellipse">
            <a:avLst/>
          </a:prstGeom>
          <a:solidFill>
            <a:schemeClr val="bg1"/>
          </a:solidFill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488F93-712E-4AD4-9A98-835226E3B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多个平面检测</a:t>
            </a:r>
            <a:r>
              <a:rPr lang="en-US" altLang="zh-CN" sz="3200" dirty="0"/>
              <a:t>——Hough</a:t>
            </a:r>
            <a:r>
              <a:rPr lang="zh-CN" altLang="en-US" sz="3200" dirty="0"/>
              <a:t>变换平面检测代码实现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C697ED2-828A-4796-9353-C6A1F2D5D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870" y="1554054"/>
            <a:ext cx="8191596" cy="462629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B032B9-4E3D-4AC3-8029-14D3C3078A18}"/>
                  </a:ext>
                </a:extLst>
              </p:cNvPr>
              <p:cNvSpPr/>
              <p:nvPr/>
            </p:nvSpPr>
            <p:spPr>
              <a:xfrm>
                <a:off x="5139127" y="4250172"/>
                <a:ext cx="79573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B032B9-4E3D-4AC3-8029-14D3C3078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127" y="4250172"/>
                <a:ext cx="79573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6F1B23E-EB6B-4630-8B55-E9916F3E7C9A}"/>
                  </a:ext>
                </a:extLst>
              </p:cNvPr>
              <p:cNvSpPr/>
              <p:nvPr/>
            </p:nvSpPr>
            <p:spPr>
              <a:xfrm>
                <a:off x="6716478" y="5213604"/>
                <a:ext cx="2049728" cy="4576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16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b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6F1B23E-EB6B-4630-8B55-E9916F3E7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478" y="5213604"/>
                <a:ext cx="2049728" cy="457689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大括号 4">
            <a:extLst>
              <a:ext uri="{FF2B5EF4-FFF2-40B4-BE49-F238E27FC236}">
                <a16:creationId xmlns:a16="http://schemas.microsoft.com/office/drawing/2014/main" id="{4C3B11BE-A69D-4260-BE63-286325A1B373}"/>
              </a:ext>
            </a:extLst>
          </p:cNvPr>
          <p:cNvSpPr/>
          <p:nvPr/>
        </p:nvSpPr>
        <p:spPr>
          <a:xfrm rot="16200000">
            <a:off x="5848215" y="3663730"/>
            <a:ext cx="369331" cy="2280881"/>
          </a:xfrm>
          <a:prstGeom prst="rightBrace">
            <a:avLst>
              <a:gd name="adj1" fmla="val 37601"/>
              <a:gd name="adj2" fmla="val 27361"/>
            </a:avLst>
          </a:prstGeom>
          <a:ln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6194FE6D-E408-4D2A-868C-76A97C0197EF}"/>
              </a:ext>
            </a:extLst>
          </p:cNvPr>
          <p:cNvCxnSpPr>
            <a:cxnSpLocks/>
          </p:cNvCxnSpPr>
          <p:nvPr/>
        </p:nvCxnSpPr>
        <p:spPr>
          <a:xfrm flipV="1">
            <a:off x="2869324" y="5358168"/>
            <a:ext cx="3847154" cy="201806"/>
          </a:xfrm>
          <a:prstGeom prst="bentConnector3">
            <a:avLst>
              <a:gd name="adj1" fmla="val -268"/>
            </a:avLst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F32D1A8-EA48-4CF4-BC3B-F82061B2A2A3}"/>
                  </a:ext>
                </a:extLst>
              </p:cNvPr>
              <p:cNvSpPr/>
              <p:nvPr/>
            </p:nvSpPr>
            <p:spPr>
              <a:xfrm>
                <a:off x="3891061" y="5889533"/>
                <a:ext cx="50244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F32D1A8-EA48-4CF4-BC3B-F82061B2A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61" y="5889533"/>
                <a:ext cx="50244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BA3D1EF-DBAC-4774-8BCB-F7CFFC53626E}"/>
              </a:ext>
            </a:extLst>
          </p:cNvPr>
          <p:cNvCxnSpPr/>
          <p:nvPr/>
        </p:nvCxnSpPr>
        <p:spPr>
          <a:xfrm>
            <a:off x="3657600" y="6074199"/>
            <a:ext cx="3048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F072BB6-8753-4EC3-B142-2A1657FF779C}"/>
                  </a:ext>
                </a:extLst>
              </p:cNvPr>
              <p:cNvSpPr/>
              <p:nvPr/>
            </p:nvSpPr>
            <p:spPr>
              <a:xfrm>
                <a:off x="6232634" y="2276093"/>
                <a:ext cx="1851276" cy="3690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=&lt;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</m:oMath>
                  </m:oMathPara>
                </a14:m>
                <a:endParaRPr lang="zh-CN" alt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F072BB6-8753-4EC3-B142-2A1657FF7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634" y="2276093"/>
                <a:ext cx="1851276" cy="3690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0D9CB60-E705-46A5-AFD1-1C5D2037E2E8}"/>
              </a:ext>
            </a:extLst>
          </p:cNvPr>
          <p:cNvCxnSpPr>
            <a:cxnSpLocks/>
          </p:cNvCxnSpPr>
          <p:nvPr/>
        </p:nvCxnSpPr>
        <p:spPr>
          <a:xfrm flipV="1">
            <a:off x="5880480" y="2590295"/>
            <a:ext cx="352154" cy="20467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955A70AD-54FA-4DC5-B716-092AA976C9E3}"/>
              </a:ext>
            </a:extLst>
          </p:cNvPr>
          <p:cNvSpPr/>
          <p:nvPr/>
        </p:nvSpPr>
        <p:spPr>
          <a:xfrm rot="10800000">
            <a:off x="8417799" y="2942897"/>
            <a:ext cx="283779" cy="1676607"/>
          </a:xfrm>
          <a:prstGeom prst="leftBrace">
            <a:avLst>
              <a:gd name="adj1" fmla="val 45370"/>
              <a:gd name="adj2" fmla="val 24334"/>
            </a:avLst>
          </a:prstGeom>
          <a:ln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5C7C37E-38D3-4B67-A093-5EFBDB9D3702}"/>
                  </a:ext>
                </a:extLst>
              </p:cNvPr>
              <p:cNvSpPr txBox="1"/>
              <p:nvPr/>
            </p:nvSpPr>
            <p:spPr>
              <a:xfrm>
                <a:off x="8743256" y="3890200"/>
                <a:ext cx="20497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0000FF"/>
                    </a:solidFill>
                  </a:rPr>
                  <a:t>求点云投影位置的直方图，变量</a:t>
                </a:r>
                <a:r>
                  <a:rPr lang="en-US" altLang="zh-CN" sz="1600" dirty="0">
                    <a:solidFill>
                      <a:srgbClr val="0000FF"/>
                    </a:solidFill>
                  </a:rPr>
                  <a:t>v</a:t>
                </a:r>
                <a:r>
                  <a:rPr lang="zh-CN" altLang="en-US" sz="1600" dirty="0">
                    <a:solidFill>
                      <a:srgbClr val="0000FF"/>
                    </a:solidFill>
                  </a:rPr>
                  <a:t>对应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1600" b="1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5C7C37E-38D3-4B67-A093-5EFBDB9D3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256" y="3890200"/>
                <a:ext cx="2049728" cy="584775"/>
              </a:xfrm>
              <a:prstGeom prst="rect">
                <a:avLst/>
              </a:prstGeom>
              <a:blipFill>
                <a:blip r:embed="rId7"/>
                <a:stretch>
                  <a:fillRect l="-1484"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7F93D04D-85A6-4CDC-9C54-2E1E3C1E68D3}"/>
              </a:ext>
            </a:extLst>
          </p:cNvPr>
          <p:cNvGrpSpPr/>
          <p:nvPr/>
        </p:nvGrpSpPr>
        <p:grpSpPr>
          <a:xfrm>
            <a:off x="10116437" y="2192327"/>
            <a:ext cx="365760" cy="1501140"/>
            <a:chOff x="10238333" y="2217420"/>
            <a:chExt cx="365760" cy="150114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C84DBD4-2D7E-46B6-B0A3-80C702CBB78B}"/>
                </a:ext>
              </a:extLst>
            </p:cNvPr>
            <p:cNvGrpSpPr/>
            <p:nvPr/>
          </p:nvGrpSpPr>
          <p:grpSpPr>
            <a:xfrm>
              <a:off x="10238333" y="2217420"/>
              <a:ext cx="365760" cy="129540"/>
              <a:chOff x="10238333" y="2217420"/>
              <a:chExt cx="365760" cy="129540"/>
            </a:xfrm>
            <a:solidFill>
              <a:schemeClr val="bg1"/>
            </a:solidFill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8A38F6A-8213-4BF8-95D7-2A3C7E088031}"/>
                  </a:ext>
                </a:extLst>
              </p:cNvPr>
              <p:cNvSpPr/>
              <p:nvPr/>
            </p:nvSpPr>
            <p:spPr>
              <a:xfrm>
                <a:off x="1023833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21FEA18-E98B-4CA8-B149-B5B1E0FADF57}"/>
                  </a:ext>
                </a:extLst>
              </p:cNvPr>
              <p:cNvSpPr/>
              <p:nvPr/>
            </p:nvSpPr>
            <p:spPr>
              <a:xfrm>
                <a:off x="1036025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E8A2E48-AB53-463A-9D65-8EC3FFEE38AD}"/>
                  </a:ext>
                </a:extLst>
              </p:cNvPr>
              <p:cNvSpPr/>
              <p:nvPr/>
            </p:nvSpPr>
            <p:spPr>
              <a:xfrm>
                <a:off x="1048217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33B1142-477C-4DCB-BAFF-869DF76B551B}"/>
                </a:ext>
              </a:extLst>
            </p:cNvPr>
            <p:cNvGrpSpPr/>
            <p:nvPr/>
          </p:nvGrpSpPr>
          <p:grpSpPr>
            <a:xfrm>
              <a:off x="10238333" y="2369820"/>
              <a:ext cx="365760" cy="129540"/>
              <a:chOff x="10238333" y="2217420"/>
              <a:chExt cx="365760" cy="129540"/>
            </a:xfrm>
            <a:solidFill>
              <a:schemeClr val="bg1"/>
            </a:solidFill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B39F2BD-E62A-4A97-B65B-A17AA04C4504}"/>
                  </a:ext>
                </a:extLst>
              </p:cNvPr>
              <p:cNvSpPr/>
              <p:nvPr/>
            </p:nvSpPr>
            <p:spPr>
              <a:xfrm>
                <a:off x="1023833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D47E120-D8D2-495B-924B-0EBE3E5CD6BD}"/>
                  </a:ext>
                </a:extLst>
              </p:cNvPr>
              <p:cNvSpPr/>
              <p:nvPr/>
            </p:nvSpPr>
            <p:spPr>
              <a:xfrm>
                <a:off x="1036025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06737E2-59B3-4232-904D-426954A0B432}"/>
                  </a:ext>
                </a:extLst>
              </p:cNvPr>
              <p:cNvSpPr/>
              <p:nvPr/>
            </p:nvSpPr>
            <p:spPr>
              <a:xfrm>
                <a:off x="1048217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40CAD61-44AD-4F02-B620-AE1C415C1C5B}"/>
                </a:ext>
              </a:extLst>
            </p:cNvPr>
            <p:cNvGrpSpPr/>
            <p:nvPr/>
          </p:nvGrpSpPr>
          <p:grpSpPr>
            <a:xfrm>
              <a:off x="10238333" y="2522220"/>
              <a:ext cx="365760" cy="129540"/>
              <a:chOff x="10238333" y="2217420"/>
              <a:chExt cx="365760" cy="129540"/>
            </a:xfrm>
            <a:solidFill>
              <a:schemeClr val="bg1"/>
            </a:solidFill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C18E219D-F1C5-4C77-967F-5633CCED75D2}"/>
                  </a:ext>
                </a:extLst>
              </p:cNvPr>
              <p:cNvSpPr/>
              <p:nvPr/>
            </p:nvSpPr>
            <p:spPr>
              <a:xfrm>
                <a:off x="1023833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403F395-B907-41E9-AA32-B9FCFB52FCB3}"/>
                  </a:ext>
                </a:extLst>
              </p:cNvPr>
              <p:cNvSpPr/>
              <p:nvPr/>
            </p:nvSpPr>
            <p:spPr>
              <a:xfrm>
                <a:off x="1036025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DF2844C1-3E72-4A7B-A7C5-CD7F069E623F}"/>
                  </a:ext>
                </a:extLst>
              </p:cNvPr>
              <p:cNvSpPr/>
              <p:nvPr/>
            </p:nvSpPr>
            <p:spPr>
              <a:xfrm>
                <a:off x="1048217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31DE57BE-39BA-489C-80D6-A51B09A1A42D}"/>
                </a:ext>
              </a:extLst>
            </p:cNvPr>
            <p:cNvGrpSpPr/>
            <p:nvPr/>
          </p:nvGrpSpPr>
          <p:grpSpPr>
            <a:xfrm>
              <a:off x="10238333" y="2674620"/>
              <a:ext cx="365760" cy="129540"/>
              <a:chOff x="10238333" y="2217420"/>
              <a:chExt cx="365760" cy="129540"/>
            </a:xfrm>
            <a:solidFill>
              <a:schemeClr val="bg1"/>
            </a:solidFill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2EC40BE-7278-4285-BC78-0AB6EBC52CA8}"/>
                  </a:ext>
                </a:extLst>
              </p:cNvPr>
              <p:cNvSpPr/>
              <p:nvPr/>
            </p:nvSpPr>
            <p:spPr>
              <a:xfrm>
                <a:off x="1023833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849E8B8-32FF-407C-82EF-0F2888907966}"/>
                  </a:ext>
                </a:extLst>
              </p:cNvPr>
              <p:cNvSpPr/>
              <p:nvPr/>
            </p:nvSpPr>
            <p:spPr>
              <a:xfrm>
                <a:off x="1036025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E7B10A4-0E05-4AF4-9D24-DBDE4638AE28}"/>
                  </a:ext>
                </a:extLst>
              </p:cNvPr>
              <p:cNvSpPr/>
              <p:nvPr/>
            </p:nvSpPr>
            <p:spPr>
              <a:xfrm>
                <a:off x="1048217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FAA85351-BE9C-4676-915B-03DB13217B4E}"/>
                </a:ext>
              </a:extLst>
            </p:cNvPr>
            <p:cNvGrpSpPr/>
            <p:nvPr/>
          </p:nvGrpSpPr>
          <p:grpSpPr>
            <a:xfrm>
              <a:off x="10238333" y="2827020"/>
              <a:ext cx="365760" cy="129540"/>
              <a:chOff x="10238333" y="2217420"/>
              <a:chExt cx="365760" cy="129540"/>
            </a:xfrm>
            <a:solidFill>
              <a:schemeClr val="bg1"/>
            </a:solidFill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92C60B2A-171E-4FC0-A2B1-F123596FF7BF}"/>
                  </a:ext>
                </a:extLst>
              </p:cNvPr>
              <p:cNvSpPr/>
              <p:nvPr/>
            </p:nvSpPr>
            <p:spPr>
              <a:xfrm>
                <a:off x="1023833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92AD89F-253A-49F0-98DD-0FD79B351AA3}"/>
                  </a:ext>
                </a:extLst>
              </p:cNvPr>
              <p:cNvSpPr/>
              <p:nvPr/>
            </p:nvSpPr>
            <p:spPr>
              <a:xfrm>
                <a:off x="1036025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B604D71-FFC6-4AE7-9131-DEC7D08507E8}"/>
                  </a:ext>
                </a:extLst>
              </p:cNvPr>
              <p:cNvSpPr/>
              <p:nvPr/>
            </p:nvSpPr>
            <p:spPr>
              <a:xfrm>
                <a:off x="1048217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648AA3F-976D-4AD7-A00F-2FFA61721C16}"/>
                </a:ext>
              </a:extLst>
            </p:cNvPr>
            <p:cNvGrpSpPr/>
            <p:nvPr/>
          </p:nvGrpSpPr>
          <p:grpSpPr>
            <a:xfrm>
              <a:off x="10238333" y="2979420"/>
              <a:ext cx="365760" cy="129540"/>
              <a:chOff x="10238333" y="2217420"/>
              <a:chExt cx="365760" cy="129540"/>
            </a:xfrm>
            <a:solidFill>
              <a:schemeClr val="bg1"/>
            </a:solidFill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F175769-F79F-4925-8B78-B5CC4A35572C}"/>
                  </a:ext>
                </a:extLst>
              </p:cNvPr>
              <p:cNvSpPr/>
              <p:nvPr/>
            </p:nvSpPr>
            <p:spPr>
              <a:xfrm>
                <a:off x="1023833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AC364C4-5CC2-4330-9E31-47D4FDB81E2C}"/>
                  </a:ext>
                </a:extLst>
              </p:cNvPr>
              <p:cNvSpPr/>
              <p:nvPr/>
            </p:nvSpPr>
            <p:spPr>
              <a:xfrm>
                <a:off x="1036025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49D1275B-B838-43C6-9405-3294BAD5849D}"/>
                  </a:ext>
                </a:extLst>
              </p:cNvPr>
              <p:cNvSpPr/>
              <p:nvPr/>
            </p:nvSpPr>
            <p:spPr>
              <a:xfrm>
                <a:off x="1048217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E6BA137A-B275-492E-99B1-76087742A5B5}"/>
                </a:ext>
              </a:extLst>
            </p:cNvPr>
            <p:cNvGrpSpPr/>
            <p:nvPr/>
          </p:nvGrpSpPr>
          <p:grpSpPr>
            <a:xfrm>
              <a:off x="10238333" y="3131820"/>
              <a:ext cx="365760" cy="129540"/>
              <a:chOff x="10238333" y="2217420"/>
              <a:chExt cx="365760" cy="129540"/>
            </a:xfrm>
            <a:solidFill>
              <a:schemeClr val="bg1"/>
            </a:solidFill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4CA7386-E335-4DC3-BD78-0786139C9A2B}"/>
                  </a:ext>
                </a:extLst>
              </p:cNvPr>
              <p:cNvSpPr/>
              <p:nvPr/>
            </p:nvSpPr>
            <p:spPr>
              <a:xfrm>
                <a:off x="1023833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7237EE5-13EC-4AEB-B25D-F19515041AB2}"/>
                  </a:ext>
                </a:extLst>
              </p:cNvPr>
              <p:cNvSpPr/>
              <p:nvPr/>
            </p:nvSpPr>
            <p:spPr>
              <a:xfrm>
                <a:off x="1036025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8AA36DB-BBB9-4635-837A-AA79CF1DBD53}"/>
                  </a:ext>
                </a:extLst>
              </p:cNvPr>
              <p:cNvSpPr/>
              <p:nvPr/>
            </p:nvSpPr>
            <p:spPr>
              <a:xfrm>
                <a:off x="1048217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EA2E11AA-907E-4073-AAC4-D6A22B684E74}"/>
                </a:ext>
              </a:extLst>
            </p:cNvPr>
            <p:cNvGrpSpPr/>
            <p:nvPr/>
          </p:nvGrpSpPr>
          <p:grpSpPr>
            <a:xfrm>
              <a:off x="10238333" y="3284220"/>
              <a:ext cx="365760" cy="129540"/>
              <a:chOff x="10238333" y="2217420"/>
              <a:chExt cx="365760" cy="129540"/>
            </a:xfrm>
            <a:solidFill>
              <a:schemeClr val="bg1"/>
            </a:solidFill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5AF833D-A05A-4BA7-91EA-F427ECDCDB38}"/>
                  </a:ext>
                </a:extLst>
              </p:cNvPr>
              <p:cNvSpPr/>
              <p:nvPr/>
            </p:nvSpPr>
            <p:spPr>
              <a:xfrm>
                <a:off x="1023833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BDDDAD8-6FCF-4048-B5E2-527E08D98678}"/>
                  </a:ext>
                </a:extLst>
              </p:cNvPr>
              <p:cNvSpPr/>
              <p:nvPr/>
            </p:nvSpPr>
            <p:spPr>
              <a:xfrm>
                <a:off x="1036025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E7323CD-B158-4F42-9D9D-DA1998B89F57}"/>
                  </a:ext>
                </a:extLst>
              </p:cNvPr>
              <p:cNvSpPr/>
              <p:nvPr/>
            </p:nvSpPr>
            <p:spPr>
              <a:xfrm>
                <a:off x="1048217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9047FD9F-5BFD-4F08-AAAD-3BCF89E2104C}"/>
                </a:ext>
              </a:extLst>
            </p:cNvPr>
            <p:cNvGrpSpPr/>
            <p:nvPr/>
          </p:nvGrpSpPr>
          <p:grpSpPr>
            <a:xfrm>
              <a:off x="10238333" y="3436620"/>
              <a:ext cx="365760" cy="129540"/>
              <a:chOff x="10238333" y="2217420"/>
              <a:chExt cx="365760" cy="129540"/>
            </a:xfrm>
            <a:solidFill>
              <a:schemeClr val="bg1"/>
            </a:solidFill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EFDE33D-C324-4AFB-B63B-04E29027EC17}"/>
                  </a:ext>
                </a:extLst>
              </p:cNvPr>
              <p:cNvSpPr/>
              <p:nvPr/>
            </p:nvSpPr>
            <p:spPr>
              <a:xfrm>
                <a:off x="1023833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A5E21093-F650-4822-95DF-A1A444280B34}"/>
                  </a:ext>
                </a:extLst>
              </p:cNvPr>
              <p:cNvSpPr/>
              <p:nvPr/>
            </p:nvSpPr>
            <p:spPr>
              <a:xfrm>
                <a:off x="1036025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C639B23-6F73-4395-9114-3C369DCC6BFE}"/>
                  </a:ext>
                </a:extLst>
              </p:cNvPr>
              <p:cNvSpPr/>
              <p:nvPr/>
            </p:nvSpPr>
            <p:spPr>
              <a:xfrm>
                <a:off x="1048217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9E4853AF-D464-4432-8BB4-E52D03997208}"/>
                </a:ext>
              </a:extLst>
            </p:cNvPr>
            <p:cNvGrpSpPr/>
            <p:nvPr/>
          </p:nvGrpSpPr>
          <p:grpSpPr>
            <a:xfrm>
              <a:off x="10238333" y="3589020"/>
              <a:ext cx="365760" cy="129540"/>
              <a:chOff x="10238333" y="2217420"/>
              <a:chExt cx="365760" cy="129540"/>
            </a:xfrm>
            <a:solidFill>
              <a:schemeClr val="bg1"/>
            </a:solidFill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0379C9A-D9D9-41D4-958E-BF7479E0203E}"/>
                  </a:ext>
                </a:extLst>
              </p:cNvPr>
              <p:cNvSpPr/>
              <p:nvPr/>
            </p:nvSpPr>
            <p:spPr>
              <a:xfrm>
                <a:off x="1023833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9760404-8E6A-473C-A534-67AC15F93F46}"/>
                  </a:ext>
                </a:extLst>
              </p:cNvPr>
              <p:cNvSpPr/>
              <p:nvPr/>
            </p:nvSpPr>
            <p:spPr>
              <a:xfrm>
                <a:off x="1036025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28BAED78-A2C2-438C-BC49-A54A2CEDACC1}"/>
                  </a:ext>
                </a:extLst>
              </p:cNvPr>
              <p:cNvSpPr/>
              <p:nvPr/>
            </p:nvSpPr>
            <p:spPr>
              <a:xfrm>
                <a:off x="10482173" y="2217420"/>
                <a:ext cx="121920" cy="129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FD3DE2C2-C70E-4555-9BC9-EB6B083A1186}"/>
              </a:ext>
            </a:extLst>
          </p:cNvPr>
          <p:cNvGrpSpPr/>
          <p:nvPr/>
        </p:nvGrpSpPr>
        <p:grpSpPr>
          <a:xfrm>
            <a:off x="5707379" y="1348740"/>
            <a:ext cx="4591914" cy="770315"/>
            <a:chOff x="5707379" y="1348740"/>
            <a:chExt cx="4591914" cy="770315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B2D83DD0-DE7D-49A4-8D1E-5F8D7AE3004E}"/>
                </a:ext>
              </a:extLst>
            </p:cNvPr>
            <p:cNvGrpSpPr/>
            <p:nvPr/>
          </p:nvGrpSpPr>
          <p:grpSpPr>
            <a:xfrm>
              <a:off x="5707379" y="1348740"/>
              <a:ext cx="4591911" cy="518160"/>
              <a:chOff x="5707380" y="1348740"/>
              <a:chExt cx="4465320" cy="518160"/>
            </a:xfrm>
          </p:grpSpPr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A71539C1-7F09-49FA-B634-6788AE80BAB7}"/>
                  </a:ext>
                </a:extLst>
              </p:cNvPr>
              <p:cNvCxnSpPr/>
              <p:nvPr/>
            </p:nvCxnSpPr>
            <p:spPr>
              <a:xfrm flipV="1">
                <a:off x="5707380" y="1348740"/>
                <a:ext cx="0" cy="518160"/>
              </a:xfrm>
              <a:prstGeom prst="line">
                <a:avLst/>
              </a:prstGeom>
              <a:ln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D43258D0-AE07-4EB5-8167-7D8D94A0FEC1}"/>
                  </a:ext>
                </a:extLst>
              </p:cNvPr>
              <p:cNvCxnSpPr/>
              <p:nvPr/>
            </p:nvCxnSpPr>
            <p:spPr>
              <a:xfrm>
                <a:off x="5707380" y="1348740"/>
                <a:ext cx="4465320" cy="0"/>
              </a:xfrm>
              <a:prstGeom prst="line">
                <a:avLst/>
              </a:prstGeom>
              <a:ln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CD44674C-D5B1-4C3A-9ABF-EC5DF3E9B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99293" y="1348740"/>
              <a:ext cx="0" cy="770315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D8931493-A78A-402C-A9B8-F5E0EE965313}"/>
              </a:ext>
            </a:extLst>
          </p:cNvPr>
          <p:cNvCxnSpPr>
            <a:cxnSpLocks/>
          </p:cNvCxnSpPr>
          <p:nvPr/>
        </p:nvCxnSpPr>
        <p:spPr>
          <a:xfrm flipV="1">
            <a:off x="11234738" y="2409497"/>
            <a:ext cx="163512" cy="133678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12F9128F-8C09-4A3C-AA59-336F85E5C6BE}"/>
              </a:ext>
            </a:extLst>
          </p:cNvPr>
          <p:cNvCxnSpPr>
            <a:cxnSpLocks/>
          </p:cNvCxnSpPr>
          <p:nvPr/>
        </p:nvCxnSpPr>
        <p:spPr>
          <a:xfrm>
            <a:off x="11316494" y="2644477"/>
            <a:ext cx="19685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882661AE-325D-4395-B497-B7F959DA6DD9}"/>
              </a:ext>
            </a:extLst>
          </p:cNvPr>
          <p:cNvCxnSpPr>
            <a:cxnSpLocks/>
          </p:cNvCxnSpPr>
          <p:nvPr/>
        </p:nvCxnSpPr>
        <p:spPr>
          <a:xfrm flipH="1" flipV="1">
            <a:off x="11229975" y="2689046"/>
            <a:ext cx="123825" cy="139104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CFEC9A5-AC3B-49E5-B4A9-F0FB22A4CC5A}"/>
              </a:ext>
            </a:extLst>
          </p:cNvPr>
          <p:cNvCxnSpPr>
            <a:cxnSpLocks/>
          </p:cNvCxnSpPr>
          <p:nvPr/>
        </p:nvCxnSpPr>
        <p:spPr>
          <a:xfrm>
            <a:off x="11164094" y="2838380"/>
            <a:ext cx="75406" cy="13205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F5DA2A92-E071-417A-BACA-5F06A1080A37}"/>
              </a:ext>
            </a:extLst>
          </p:cNvPr>
          <p:cNvCxnSpPr>
            <a:cxnSpLocks/>
          </p:cNvCxnSpPr>
          <p:nvPr/>
        </p:nvCxnSpPr>
        <p:spPr>
          <a:xfrm flipH="1" flipV="1">
            <a:off x="11103641" y="2382542"/>
            <a:ext cx="165720" cy="7054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5D3A7FB3-5C83-4DF9-A805-B98DEE9730AD}"/>
              </a:ext>
            </a:extLst>
          </p:cNvPr>
          <p:cNvCxnSpPr>
            <a:cxnSpLocks/>
          </p:cNvCxnSpPr>
          <p:nvPr/>
        </p:nvCxnSpPr>
        <p:spPr>
          <a:xfrm flipH="1">
            <a:off x="11004550" y="2697385"/>
            <a:ext cx="55254" cy="13789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B681BED7-2115-4A16-838C-FA1DD12AB0BB}"/>
              </a:ext>
            </a:extLst>
          </p:cNvPr>
          <p:cNvCxnSpPr>
            <a:cxnSpLocks/>
          </p:cNvCxnSpPr>
          <p:nvPr/>
        </p:nvCxnSpPr>
        <p:spPr>
          <a:xfrm flipV="1">
            <a:off x="11032156" y="2330385"/>
            <a:ext cx="0" cy="166742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08831995-F68D-45A9-8949-F4FE9171370F}"/>
              </a:ext>
            </a:extLst>
          </p:cNvPr>
          <p:cNvCxnSpPr>
            <a:cxnSpLocks/>
          </p:cNvCxnSpPr>
          <p:nvPr/>
        </p:nvCxnSpPr>
        <p:spPr>
          <a:xfrm flipV="1">
            <a:off x="11463956" y="2390896"/>
            <a:ext cx="49388" cy="166742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755E820E-2DD9-4EB4-8B1E-18E09E620331}"/>
              </a:ext>
            </a:extLst>
          </p:cNvPr>
          <p:cNvGrpSpPr/>
          <p:nvPr/>
        </p:nvGrpSpPr>
        <p:grpSpPr>
          <a:xfrm>
            <a:off x="6188072" y="1637083"/>
            <a:ext cx="5051428" cy="459052"/>
            <a:chOff x="5707379" y="1348740"/>
            <a:chExt cx="4591914" cy="770315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DACAB3A2-8F47-4738-81D7-C7E8FFE3E77E}"/>
                </a:ext>
              </a:extLst>
            </p:cNvPr>
            <p:cNvGrpSpPr/>
            <p:nvPr/>
          </p:nvGrpSpPr>
          <p:grpSpPr>
            <a:xfrm>
              <a:off x="5707379" y="1348740"/>
              <a:ext cx="4591911" cy="385157"/>
              <a:chOff x="5707380" y="1348740"/>
              <a:chExt cx="4465320" cy="385157"/>
            </a:xfrm>
          </p:grpSpPr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02018867-E247-4808-9EA5-8579386518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7380" y="1348740"/>
                <a:ext cx="0" cy="385157"/>
              </a:xfrm>
              <a:prstGeom prst="line">
                <a:avLst/>
              </a:prstGeom>
              <a:ln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F6173FE5-4F9B-4BCE-AEE8-79228069CDE0}"/>
                  </a:ext>
                </a:extLst>
              </p:cNvPr>
              <p:cNvCxnSpPr/>
              <p:nvPr/>
            </p:nvCxnSpPr>
            <p:spPr>
              <a:xfrm>
                <a:off x="5707380" y="1348740"/>
                <a:ext cx="4465320" cy="0"/>
              </a:xfrm>
              <a:prstGeom prst="line">
                <a:avLst/>
              </a:prstGeom>
              <a:ln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74C0DE09-5947-474C-845A-F5F2D38C7F5D}"/>
                </a:ext>
              </a:extLst>
            </p:cNvPr>
            <p:cNvCxnSpPr>
              <a:cxnSpLocks/>
            </p:cNvCxnSpPr>
            <p:nvPr/>
          </p:nvCxnSpPr>
          <p:spPr>
            <a:xfrm>
              <a:off x="10299293" y="1348740"/>
              <a:ext cx="0" cy="770315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D546B6B8-5FCC-4850-B7F8-E8B5CE115323}"/>
              </a:ext>
            </a:extLst>
          </p:cNvPr>
          <p:cNvSpPr txBox="1"/>
          <p:nvPr/>
        </p:nvSpPr>
        <p:spPr>
          <a:xfrm>
            <a:off x="9951454" y="1679898"/>
            <a:ext cx="33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432FF"/>
                </a:solidFill>
              </a:rPr>
              <a:t>点云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D5A2650F-3118-4905-BEF1-E8DDA71B12CE}"/>
              </a:ext>
            </a:extLst>
          </p:cNvPr>
          <p:cNvSpPr txBox="1"/>
          <p:nvPr/>
        </p:nvSpPr>
        <p:spPr>
          <a:xfrm>
            <a:off x="10482197" y="1088978"/>
            <a:ext cx="1747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432FF"/>
                </a:solidFill>
              </a:rPr>
              <a:t>随机的方向的法向量集合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93A688DC-F751-43F4-A98D-A8867F8D196C}"/>
              </a:ext>
            </a:extLst>
          </p:cNvPr>
          <p:cNvSpPr txBox="1"/>
          <p:nvPr/>
        </p:nvSpPr>
        <p:spPr>
          <a:xfrm>
            <a:off x="7465675" y="1748993"/>
            <a:ext cx="1474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432FF"/>
                </a:solidFill>
              </a:rPr>
              <a:t>求直方图的量化尺度</a:t>
            </a: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0D87AAED-B5B1-481E-AC38-8655FF8BCC8F}"/>
              </a:ext>
            </a:extLst>
          </p:cNvPr>
          <p:cNvCxnSpPr>
            <a:cxnSpLocks/>
          </p:cNvCxnSpPr>
          <p:nvPr/>
        </p:nvCxnSpPr>
        <p:spPr>
          <a:xfrm flipV="1">
            <a:off x="7176810" y="1950759"/>
            <a:ext cx="349132" cy="13934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17CF629B-15E9-4047-AD9F-B3C34054E455}"/>
              </a:ext>
            </a:extLst>
          </p:cNvPr>
          <p:cNvSpPr txBox="1"/>
          <p:nvPr/>
        </p:nvSpPr>
        <p:spPr>
          <a:xfrm>
            <a:off x="5835221" y="4178472"/>
            <a:ext cx="2076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432FF"/>
                </a:solidFill>
              </a:rPr>
              <a:t>每个法向量方向的点云投影“最大”密度</a:t>
            </a:r>
          </a:p>
        </p:txBody>
      </p:sp>
    </p:spTree>
    <p:extLst>
      <p:ext uri="{BB962C8B-B14F-4D97-AF65-F5344CB8AC3E}">
        <p14:creationId xmlns:p14="http://schemas.microsoft.com/office/powerpoint/2010/main" val="13839561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88F93-712E-4AD4-9A98-835226E3B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多个平面检测</a:t>
            </a:r>
            <a:r>
              <a:rPr lang="en-US" altLang="zh-CN" sz="3200" dirty="0"/>
              <a:t>——</a:t>
            </a:r>
            <a:r>
              <a:rPr lang="zh-CN" altLang="en-US" sz="3200" dirty="0"/>
              <a:t>仿真数据例子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109D53-9200-47DA-AC24-99E98A9DD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4194"/>
            <a:ext cx="3435527" cy="30799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DBB34F-A8BF-4348-9171-A546337C2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234" y="1513661"/>
            <a:ext cx="2629011" cy="21428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565CEF6-1C5A-4B75-9EE1-C487DA23E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950" y="1518816"/>
            <a:ext cx="2629011" cy="21664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8334FAE-B050-43C1-997A-F2FF4F663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032" y="4214948"/>
            <a:ext cx="2485706" cy="19721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9BB8B3-3544-49E8-B7E1-5D93ADDA1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124" y="4289840"/>
            <a:ext cx="2410814" cy="189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337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344"/>
            <a:ext cx="10515600" cy="898602"/>
          </a:xfrm>
        </p:spPr>
        <p:txBody>
          <a:bodyPr/>
          <a:lstStyle/>
          <a:p>
            <a:r>
              <a:rPr lang="zh-CN" altLang="en-US" dirty="0"/>
              <a:t>点云集合中集合体的快速检测</a:t>
            </a:r>
            <a:r>
              <a:rPr kumimoji="1" lang="en-US" altLang="zh-CN" sz="3200" dirty="0"/>
              <a:t>——</a:t>
            </a:r>
            <a:r>
              <a:rPr kumimoji="1" lang="zh-CN" altLang="en-US" sz="3200" dirty="0"/>
              <a:t>高斯球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6BDCB9-66E0-EB6A-441A-CD44D7AB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155" y="2343077"/>
            <a:ext cx="3398520" cy="34996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66AF3D-E643-07F7-25B2-D5CE2EF12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1932"/>
            <a:ext cx="3398519" cy="35869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B6771FF-89FB-09EC-2BAA-A2F0E9C13C7C}"/>
              </a:ext>
            </a:extLst>
          </p:cNvPr>
          <p:cNvSpPr txBox="1"/>
          <p:nvPr/>
        </p:nvSpPr>
        <p:spPr>
          <a:xfrm>
            <a:off x="4636771" y="3041904"/>
            <a:ext cx="2621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0432FF"/>
                </a:solidFill>
              </a:rPr>
              <a:t>将每个局部法向量对应到球上一个点</a:t>
            </a: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6F0BBF80-AE2F-348C-379D-F7512F915E53}"/>
              </a:ext>
            </a:extLst>
          </p:cNvPr>
          <p:cNvSpPr/>
          <p:nvPr/>
        </p:nvSpPr>
        <p:spPr>
          <a:xfrm>
            <a:off x="4404361" y="3872901"/>
            <a:ext cx="3253742" cy="44001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0381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344"/>
            <a:ext cx="10515600" cy="898602"/>
          </a:xfrm>
        </p:spPr>
        <p:txBody>
          <a:bodyPr/>
          <a:lstStyle/>
          <a:p>
            <a:r>
              <a:rPr lang="zh-CN" altLang="en-US" dirty="0"/>
              <a:t>点云集合中集合体的快速检测</a:t>
            </a:r>
            <a:r>
              <a:rPr kumimoji="1" lang="en-US" altLang="zh-CN" sz="3200" dirty="0"/>
              <a:t>——</a:t>
            </a:r>
            <a:r>
              <a:rPr kumimoji="1" lang="zh-CN" altLang="en-US" sz="3200" dirty="0"/>
              <a:t>高斯球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6BDCB9-66E0-EB6A-441A-CD44D7AB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155" y="2343077"/>
            <a:ext cx="3398520" cy="349966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B6771FF-89FB-09EC-2BAA-A2F0E9C13C7C}"/>
              </a:ext>
            </a:extLst>
          </p:cNvPr>
          <p:cNvSpPr txBox="1"/>
          <p:nvPr/>
        </p:nvSpPr>
        <p:spPr>
          <a:xfrm>
            <a:off x="4133846" y="2985099"/>
            <a:ext cx="3253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rgbClr val="0432FF"/>
                </a:solidFill>
              </a:rPr>
              <a:t>平面点云对应的法向量集合在高斯球的位置？</a:t>
            </a: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6F0BBF80-AE2F-348C-379D-F7512F915E53}"/>
              </a:ext>
            </a:extLst>
          </p:cNvPr>
          <p:cNvSpPr/>
          <p:nvPr/>
        </p:nvSpPr>
        <p:spPr>
          <a:xfrm>
            <a:off x="4404361" y="3872901"/>
            <a:ext cx="3253742" cy="44001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432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8B3974-7515-9044-DAD7-533E1F78A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28" y="2468565"/>
            <a:ext cx="3802181" cy="35227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365AD54-0529-2407-AB40-C6A105FAE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939" y="4291894"/>
            <a:ext cx="924586" cy="16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786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344"/>
            <a:ext cx="10515600" cy="898602"/>
          </a:xfrm>
        </p:spPr>
        <p:txBody>
          <a:bodyPr/>
          <a:lstStyle/>
          <a:p>
            <a:r>
              <a:rPr lang="zh-CN" altLang="en-US" dirty="0"/>
              <a:t>点云集合中集合体的快速检测</a:t>
            </a:r>
            <a:r>
              <a:rPr kumimoji="1" lang="en-US" altLang="zh-CN" sz="3200" dirty="0"/>
              <a:t>——</a:t>
            </a:r>
            <a:r>
              <a:rPr kumimoji="1" lang="zh-CN" altLang="en-US" sz="3200" dirty="0"/>
              <a:t>高斯球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6BDCB9-66E0-EB6A-441A-CD44D7AB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155" y="2343077"/>
            <a:ext cx="3401563" cy="3502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B6771FF-89FB-09EC-2BAA-A2F0E9C13C7C}"/>
              </a:ext>
            </a:extLst>
          </p:cNvPr>
          <p:cNvSpPr txBox="1"/>
          <p:nvPr/>
        </p:nvSpPr>
        <p:spPr>
          <a:xfrm>
            <a:off x="4133846" y="2985099"/>
            <a:ext cx="3253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rgbClr val="0432FF"/>
                </a:solidFill>
              </a:rPr>
              <a:t>平面点云对应的法向量集合在高斯球的位置？</a:t>
            </a: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6F0BBF80-AE2F-348C-379D-F7512F915E53}"/>
              </a:ext>
            </a:extLst>
          </p:cNvPr>
          <p:cNvSpPr/>
          <p:nvPr/>
        </p:nvSpPr>
        <p:spPr>
          <a:xfrm>
            <a:off x="4404361" y="3872901"/>
            <a:ext cx="3253742" cy="44001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432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8B3974-7515-9044-DAD7-533E1F78A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28" y="2468565"/>
            <a:ext cx="3802181" cy="3522705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51CB5531-5DED-2C1C-1577-FAC42BA2FD7B}"/>
              </a:ext>
            </a:extLst>
          </p:cNvPr>
          <p:cNvSpPr/>
          <p:nvPr/>
        </p:nvSpPr>
        <p:spPr>
          <a:xfrm rot="19922530">
            <a:off x="8829675" y="2628900"/>
            <a:ext cx="357188" cy="142875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2D2081F-06FA-0B79-32A9-FAF3FAFDF807}"/>
              </a:ext>
            </a:extLst>
          </p:cNvPr>
          <p:cNvSpPr/>
          <p:nvPr/>
        </p:nvSpPr>
        <p:spPr>
          <a:xfrm rot="19922530">
            <a:off x="10452529" y="5178511"/>
            <a:ext cx="357188" cy="1428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25725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344"/>
            <a:ext cx="10515600" cy="898602"/>
          </a:xfrm>
        </p:spPr>
        <p:txBody>
          <a:bodyPr/>
          <a:lstStyle/>
          <a:p>
            <a:r>
              <a:rPr lang="zh-CN" altLang="en-US" sz="3200" dirty="0"/>
              <a:t>点云集合中集合体的快速检测</a:t>
            </a:r>
            <a:r>
              <a:rPr kumimoji="1" lang="en-US" altLang="zh-CN" sz="3200" dirty="0"/>
              <a:t>——</a:t>
            </a:r>
            <a:r>
              <a:rPr kumimoji="1" lang="zh-CN" altLang="en-US" sz="3200" dirty="0"/>
              <a:t>高斯球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6BDCB9-66E0-EB6A-441A-CD44D7AB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155" y="2343077"/>
            <a:ext cx="3401563" cy="3502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B6771FF-89FB-09EC-2BAA-A2F0E9C13C7C}"/>
              </a:ext>
            </a:extLst>
          </p:cNvPr>
          <p:cNvSpPr txBox="1"/>
          <p:nvPr/>
        </p:nvSpPr>
        <p:spPr>
          <a:xfrm>
            <a:off x="4133846" y="2985098"/>
            <a:ext cx="3662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rgbClr val="0432FF"/>
                </a:solidFill>
              </a:rPr>
              <a:t>圆柱体点云对应的表面法向量集合在高斯球的位置？</a:t>
            </a: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6F0BBF80-AE2F-348C-379D-F7512F915E53}"/>
              </a:ext>
            </a:extLst>
          </p:cNvPr>
          <p:cNvSpPr/>
          <p:nvPr/>
        </p:nvSpPr>
        <p:spPr>
          <a:xfrm>
            <a:off x="4404361" y="3872901"/>
            <a:ext cx="3253742" cy="44001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432FF"/>
              </a:solidFill>
            </a:endParaRPr>
          </a:p>
        </p:txBody>
      </p:sp>
      <p:sp>
        <p:nvSpPr>
          <p:cNvPr id="7" name="流程图: 磁盘 74">
            <a:extLst>
              <a:ext uri="{FF2B5EF4-FFF2-40B4-BE49-F238E27FC236}">
                <a16:creationId xmlns:a16="http://schemas.microsoft.com/office/drawing/2014/main" id="{8F65BC1D-996B-9CE0-3FFA-41173370CA68}"/>
              </a:ext>
            </a:extLst>
          </p:cNvPr>
          <p:cNvSpPr/>
          <p:nvPr/>
        </p:nvSpPr>
        <p:spPr>
          <a:xfrm rot="1732327">
            <a:off x="1390782" y="2820733"/>
            <a:ext cx="1429945" cy="1990725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F7916D-5EA6-9E22-557A-23A2CB632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39" y="4291894"/>
            <a:ext cx="924586" cy="16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471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344"/>
            <a:ext cx="10515600" cy="898602"/>
          </a:xfrm>
        </p:spPr>
        <p:txBody>
          <a:bodyPr/>
          <a:lstStyle/>
          <a:p>
            <a:r>
              <a:rPr lang="zh-CN" altLang="en-US" dirty="0"/>
              <a:t>点云集合中集合体的快速检测</a:t>
            </a:r>
            <a:r>
              <a:rPr kumimoji="1" lang="en-US" altLang="zh-CN" sz="3200" dirty="0"/>
              <a:t>——</a:t>
            </a:r>
            <a:r>
              <a:rPr kumimoji="1" lang="zh-CN" altLang="en-US" sz="3200" dirty="0"/>
              <a:t>高斯球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6BDCB9-66E0-EB6A-441A-CD44D7AB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155" y="2343077"/>
            <a:ext cx="3401563" cy="3502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B6771FF-89FB-09EC-2BAA-A2F0E9C13C7C}"/>
              </a:ext>
            </a:extLst>
          </p:cNvPr>
          <p:cNvSpPr txBox="1"/>
          <p:nvPr/>
        </p:nvSpPr>
        <p:spPr>
          <a:xfrm>
            <a:off x="4133846" y="2985098"/>
            <a:ext cx="3662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rgbClr val="0432FF"/>
                </a:solidFill>
              </a:rPr>
              <a:t>圆柱体点云对应的表面法向量集合在高斯球的位置？</a:t>
            </a: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6F0BBF80-AE2F-348C-379D-F7512F915E53}"/>
              </a:ext>
            </a:extLst>
          </p:cNvPr>
          <p:cNvSpPr/>
          <p:nvPr/>
        </p:nvSpPr>
        <p:spPr>
          <a:xfrm>
            <a:off x="4404361" y="3872901"/>
            <a:ext cx="3253742" cy="44001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432FF"/>
              </a:solidFill>
            </a:endParaRPr>
          </a:p>
        </p:txBody>
      </p:sp>
      <p:sp>
        <p:nvSpPr>
          <p:cNvPr id="6" name="流程图: 磁盘 74">
            <a:extLst>
              <a:ext uri="{FF2B5EF4-FFF2-40B4-BE49-F238E27FC236}">
                <a16:creationId xmlns:a16="http://schemas.microsoft.com/office/drawing/2014/main" id="{B726C040-E549-4A7E-CF5A-52C34475F8C1}"/>
              </a:ext>
            </a:extLst>
          </p:cNvPr>
          <p:cNvSpPr/>
          <p:nvPr/>
        </p:nvSpPr>
        <p:spPr>
          <a:xfrm rot="1732327">
            <a:off x="1390782" y="2820733"/>
            <a:ext cx="1429945" cy="1990725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36C8837-7DC5-4DE0-45D2-55F951A125A5}"/>
              </a:ext>
            </a:extLst>
          </p:cNvPr>
          <p:cNvSpPr/>
          <p:nvPr/>
        </p:nvSpPr>
        <p:spPr>
          <a:xfrm rot="1654019">
            <a:off x="8172877" y="3738567"/>
            <a:ext cx="3204411" cy="63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876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344"/>
            <a:ext cx="10515600" cy="898602"/>
          </a:xfrm>
        </p:spPr>
        <p:txBody>
          <a:bodyPr/>
          <a:lstStyle/>
          <a:p>
            <a:r>
              <a:rPr lang="zh-CN" altLang="en-US" dirty="0"/>
              <a:t>点云集合中集合体的快速检测</a:t>
            </a:r>
            <a:r>
              <a:rPr kumimoji="1" lang="en-US" altLang="zh-CN" sz="3200" dirty="0"/>
              <a:t>——</a:t>
            </a:r>
            <a:r>
              <a:rPr kumimoji="1" lang="zh-CN" altLang="en-US" sz="3200" dirty="0"/>
              <a:t>高斯球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6BDCB9-66E0-EB6A-441A-CD44D7AB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155" y="2343077"/>
            <a:ext cx="3401563" cy="3502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B6771FF-89FB-09EC-2BAA-A2F0E9C13C7C}"/>
              </a:ext>
            </a:extLst>
          </p:cNvPr>
          <p:cNvSpPr txBox="1"/>
          <p:nvPr/>
        </p:nvSpPr>
        <p:spPr>
          <a:xfrm>
            <a:off x="4133846" y="2985098"/>
            <a:ext cx="3662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rgbClr val="0432FF"/>
                </a:solidFill>
              </a:rPr>
              <a:t>圆锥体点云对应的表面法向量集合在高斯球的位置？</a:t>
            </a: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6F0BBF80-AE2F-348C-379D-F7512F915E53}"/>
              </a:ext>
            </a:extLst>
          </p:cNvPr>
          <p:cNvSpPr/>
          <p:nvPr/>
        </p:nvSpPr>
        <p:spPr>
          <a:xfrm>
            <a:off x="4404361" y="3872901"/>
            <a:ext cx="3253742" cy="44001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432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C661E8-0FA1-1B7C-A9B8-ED96F9937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47634">
            <a:off x="1459235" y="2755301"/>
            <a:ext cx="2413000" cy="2235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C073D8-BCE8-BECA-41AA-582ACEA89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939" y="4291894"/>
            <a:ext cx="924586" cy="16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13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E0B92-31EA-AC48-9E31-3416F41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61" y="249210"/>
            <a:ext cx="10515600" cy="97270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直线点云的参数计算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参数模型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E8A76C-040B-FD4E-B6C0-DA9869AD08E8}"/>
              </a:ext>
            </a:extLst>
          </p:cNvPr>
          <p:cNvSpPr txBox="1"/>
          <p:nvPr/>
        </p:nvSpPr>
        <p:spPr>
          <a:xfrm>
            <a:off x="2903976" y="5991624"/>
            <a:ext cx="226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直线经过的一点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29E5EF-1387-864F-AB03-62D610AACDF0}"/>
                  </a:ext>
                </a:extLst>
              </p:cNvPr>
              <p:cNvSpPr/>
              <p:nvPr/>
            </p:nvSpPr>
            <p:spPr>
              <a:xfrm>
                <a:off x="3306721" y="5197762"/>
                <a:ext cx="1299395" cy="824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29E5EF-1387-864F-AB03-62D610AAC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21" y="5197762"/>
                <a:ext cx="1299395" cy="824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2EDF35F-761C-3F47-A7C0-72F4C9F886DC}"/>
                  </a:ext>
                </a:extLst>
              </p:cNvPr>
              <p:cNvSpPr/>
              <p:nvPr/>
            </p:nvSpPr>
            <p:spPr>
              <a:xfrm>
                <a:off x="4774804" y="4599249"/>
                <a:ext cx="1175515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kumimoji="1" lang="en-US" altLang="zh-CN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2EDF35F-761C-3F47-A7C0-72F4C9F88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804" y="4599249"/>
                <a:ext cx="1175515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311B0CF1-5AF1-7E49-BF3D-F159E1437439}"/>
              </a:ext>
            </a:extLst>
          </p:cNvPr>
          <p:cNvSpPr/>
          <p:nvPr/>
        </p:nvSpPr>
        <p:spPr>
          <a:xfrm>
            <a:off x="5736822" y="4762434"/>
            <a:ext cx="1014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0000FF"/>
                </a:solidFill>
              </a:rPr>
              <a:t>直线方向向量</a:t>
            </a:r>
            <a:endParaRPr lang="zh-CN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DCA7782-7D09-B549-8F2D-722F71759920}"/>
                  </a:ext>
                </a:extLst>
              </p:cNvPr>
              <p:cNvSpPr/>
              <p:nvPr/>
            </p:nvSpPr>
            <p:spPr>
              <a:xfrm>
                <a:off x="4995709" y="1939802"/>
                <a:ext cx="2875018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DCA7782-7D09-B549-8F2D-722F71759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709" y="1939802"/>
                <a:ext cx="2875018" cy="12661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/>
              <p:nvPr/>
            </p:nvSpPr>
            <p:spPr>
              <a:xfrm>
                <a:off x="1283019" y="1453441"/>
                <a:ext cx="6163034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800" dirty="0">
                    <a:solidFill>
                      <a:schemeClr val="tx1"/>
                    </a:solidFill>
                  </a:rPr>
                  <a:t>直线上每个点</a:t>
                </a:r>
                <a14:m>
                  <m:oMath xmlns:m="http://schemas.openxmlformats.org/officeDocument/2006/math">
                    <m:r>
                      <a:rPr kumimoji="1" lang="en-US" altLang="zh-CN" sz="28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kumimoji="1" lang="zh-CN" altLang="en-US" sz="2800" dirty="0">
                    <a:solidFill>
                      <a:schemeClr val="tx1"/>
                    </a:solidFill>
                  </a:rPr>
                  <a:t>满足方程：</a:t>
                </a:r>
                <a14:m>
                  <m:oMath xmlns:m="http://schemas.openxmlformats.org/officeDocument/2006/math"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kumimoji="1"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endParaRPr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019" y="1453441"/>
                <a:ext cx="6163034" cy="523220"/>
              </a:xfrm>
              <a:prstGeom prst="rect">
                <a:avLst/>
              </a:prstGeom>
              <a:blipFill>
                <a:blip r:embed="rId5"/>
                <a:stretch>
                  <a:fillRect l="-1848" t="-1190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BD3F6C2D-C6BE-4098-885A-9B9A7FBA6FAF}"/>
              </a:ext>
            </a:extLst>
          </p:cNvPr>
          <p:cNvGrpSpPr/>
          <p:nvPr/>
        </p:nvGrpSpPr>
        <p:grpSpPr>
          <a:xfrm rot="1566316">
            <a:off x="4008163" y="3282278"/>
            <a:ext cx="2326435" cy="2711222"/>
            <a:chOff x="2592129" y="3481029"/>
            <a:chExt cx="2326435" cy="2711222"/>
          </a:xfrm>
        </p:grpSpPr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1CA70C53-6576-4A48-8351-5B21BBC28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1445" y="4273093"/>
              <a:ext cx="1064935" cy="124402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4A496257-A5F3-FB47-B460-8C5929B769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2129" y="3481029"/>
              <a:ext cx="2326435" cy="271122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14D0E28-127C-C945-A119-9F3075251628}"/>
                </a:ext>
              </a:extLst>
            </p:cNvPr>
            <p:cNvSpPr/>
            <p:nvPr/>
          </p:nvSpPr>
          <p:spPr>
            <a:xfrm>
              <a:off x="2996709" y="5487137"/>
              <a:ext cx="204716" cy="2047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8F448E73-DB4D-2149-96A9-573ABA18EFEF}"/>
                </a:ext>
              </a:extLst>
            </p:cNvPr>
            <p:cNvCxnSpPr>
              <a:cxnSpLocks/>
              <a:stCxn id="4" idx="7"/>
            </p:cNvCxnSpPr>
            <p:nvPr/>
          </p:nvCxnSpPr>
          <p:spPr>
            <a:xfrm flipV="1">
              <a:off x="3171445" y="4968522"/>
              <a:ext cx="469620" cy="548595"/>
            </a:xfrm>
            <a:prstGeom prst="straightConnector1">
              <a:avLst/>
            </a:prstGeom>
            <a:ln w="57150">
              <a:solidFill>
                <a:srgbClr val="0432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44A3719-ACD9-1945-8F85-2AD679C55751}"/>
                </a:ext>
              </a:extLst>
            </p:cNvPr>
            <p:cNvSpPr/>
            <p:nvPr/>
          </p:nvSpPr>
          <p:spPr>
            <a:xfrm>
              <a:off x="4165588" y="4108228"/>
              <a:ext cx="204716" cy="2047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3643359-F3B9-BF46-A149-BD85F6DC79AA}"/>
                  </a:ext>
                </a:extLst>
              </p:cNvPr>
              <p:cNvSpPr/>
              <p:nvPr/>
            </p:nvSpPr>
            <p:spPr>
              <a:xfrm>
                <a:off x="5907166" y="3702634"/>
                <a:ext cx="4571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3643359-F3B9-BF46-A149-BD85F6DC79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166" y="3702634"/>
                <a:ext cx="457176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3836EE0A-B6EE-4314-855B-69AC25037BDE}"/>
              </a:ext>
            </a:extLst>
          </p:cNvPr>
          <p:cNvSpPr/>
          <p:nvPr/>
        </p:nvSpPr>
        <p:spPr>
          <a:xfrm>
            <a:off x="1283019" y="40143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/>
              <a:t>几何意义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83B1698-1ADF-41D3-89C8-404803008E86}"/>
                  </a:ext>
                </a:extLst>
              </p:cNvPr>
              <p:cNvSpPr/>
              <p:nvPr/>
            </p:nvSpPr>
            <p:spPr>
              <a:xfrm>
                <a:off x="1283019" y="3169123"/>
                <a:ext cx="40161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800" dirty="0"/>
                  <a:t>描述直线的参数：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800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d>
                  </m:oMath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83B1698-1ADF-41D3-89C8-404803008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019" y="3169123"/>
                <a:ext cx="4016164" cy="523220"/>
              </a:xfrm>
              <a:prstGeom prst="rect">
                <a:avLst/>
              </a:prstGeom>
              <a:blipFill>
                <a:blip r:embed="rId7"/>
                <a:stretch>
                  <a:fillRect l="-2830" t="-1190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CAA2FF43-0150-C682-D8D2-F0A1635443CF}"/>
              </a:ext>
            </a:extLst>
          </p:cNvPr>
          <p:cNvSpPr/>
          <p:nvPr/>
        </p:nvSpPr>
        <p:spPr>
          <a:xfrm>
            <a:off x="8596822" y="4681816"/>
            <a:ext cx="2875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rgbClr val="0432FF"/>
                </a:solidFill>
              </a:rPr>
              <a:t>直线参数的唯一吗？</a:t>
            </a:r>
            <a:endParaRPr kumimoji="1" lang="en-US" altLang="zh-CN" sz="2400" dirty="0">
              <a:solidFill>
                <a:srgbClr val="0432FF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AF3E2A1-9BD9-97F0-8290-DEA5DFF129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4008" y="1412857"/>
            <a:ext cx="1551232" cy="288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677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344"/>
            <a:ext cx="10515600" cy="898602"/>
          </a:xfrm>
        </p:spPr>
        <p:txBody>
          <a:bodyPr/>
          <a:lstStyle/>
          <a:p>
            <a:r>
              <a:rPr lang="zh-CN" altLang="en-US" dirty="0"/>
              <a:t>点云集合中集合体的快速检测</a:t>
            </a:r>
            <a:r>
              <a:rPr kumimoji="1" lang="en-US" altLang="zh-CN" sz="3200" dirty="0"/>
              <a:t>——</a:t>
            </a:r>
            <a:r>
              <a:rPr kumimoji="1" lang="zh-CN" altLang="en-US" sz="3200" dirty="0"/>
              <a:t>高斯球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6BDCB9-66E0-EB6A-441A-CD44D7AB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155" y="2343077"/>
            <a:ext cx="3401563" cy="3502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B6771FF-89FB-09EC-2BAA-A2F0E9C13C7C}"/>
              </a:ext>
            </a:extLst>
          </p:cNvPr>
          <p:cNvSpPr txBox="1"/>
          <p:nvPr/>
        </p:nvSpPr>
        <p:spPr>
          <a:xfrm>
            <a:off x="4133846" y="2985098"/>
            <a:ext cx="3662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rgbClr val="0432FF"/>
                </a:solidFill>
              </a:rPr>
              <a:t>圆锥体点云对应的表面法向量集合在高斯球的位置？</a:t>
            </a: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6F0BBF80-AE2F-348C-379D-F7512F915E53}"/>
              </a:ext>
            </a:extLst>
          </p:cNvPr>
          <p:cNvSpPr/>
          <p:nvPr/>
        </p:nvSpPr>
        <p:spPr>
          <a:xfrm>
            <a:off x="4404361" y="3872901"/>
            <a:ext cx="3253742" cy="44001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432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C661E8-0FA1-1B7C-A9B8-ED96F9937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47634">
            <a:off x="1459235" y="2755301"/>
            <a:ext cx="2413000" cy="223520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B40436A6-E73B-F2D6-42FA-37C71A276B97}"/>
              </a:ext>
            </a:extLst>
          </p:cNvPr>
          <p:cNvSpPr/>
          <p:nvPr/>
        </p:nvSpPr>
        <p:spPr>
          <a:xfrm rot="972229">
            <a:off x="8838741" y="2782420"/>
            <a:ext cx="2335211" cy="63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12208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344"/>
            <a:ext cx="10515600" cy="898602"/>
          </a:xfrm>
        </p:spPr>
        <p:txBody>
          <a:bodyPr/>
          <a:lstStyle/>
          <a:p>
            <a:r>
              <a:rPr lang="zh-CN" altLang="en-US" dirty="0"/>
              <a:t>点云集合中集合体的快速检测</a:t>
            </a:r>
            <a:r>
              <a:rPr kumimoji="1" lang="en-US" altLang="zh-CN" sz="3200" dirty="0"/>
              <a:t>——</a:t>
            </a:r>
            <a:r>
              <a:rPr kumimoji="1" lang="zh-CN" altLang="en-US" sz="3200" dirty="0"/>
              <a:t>高斯球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E3E450-640C-4A0F-82F0-99E06D8CB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56" y="2233091"/>
            <a:ext cx="3667637" cy="3467584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E46126D-0CA8-4E1C-A3BD-41BB25EEE3C1}"/>
              </a:ext>
            </a:extLst>
          </p:cNvPr>
          <p:cNvGrpSpPr/>
          <p:nvPr/>
        </p:nvGrpSpPr>
        <p:grpSpPr>
          <a:xfrm>
            <a:off x="6925314" y="2452910"/>
            <a:ext cx="3904611" cy="3467584"/>
            <a:chOff x="6925314" y="3024490"/>
            <a:chExt cx="3677163" cy="289600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3C17F24-1614-48FD-9674-D96EDF534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5314" y="3024490"/>
              <a:ext cx="3677163" cy="2896004"/>
            </a:xfrm>
            <a:prstGeom prst="rect">
              <a:avLst/>
            </a:prstGeom>
          </p:spPr>
        </p:pic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6481E5B-064F-4127-ABE5-5E1D3B4437F9}"/>
                </a:ext>
              </a:extLst>
            </p:cNvPr>
            <p:cNvGrpSpPr/>
            <p:nvPr/>
          </p:nvGrpSpPr>
          <p:grpSpPr>
            <a:xfrm>
              <a:off x="7819911" y="3457293"/>
              <a:ext cx="2225790" cy="1567872"/>
              <a:chOff x="7819911" y="3457293"/>
              <a:chExt cx="2225790" cy="1567872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4E434794-1664-4FF4-8FA9-E43B67CEEE18}"/>
                  </a:ext>
                </a:extLst>
              </p:cNvPr>
              <p:cNvSpPr/>
              <p:nvPr/>
            </p:nvSpPr>
            <p:spPr>
              <a:xfrm>
                <a:off x="9709727" y="3966882"/>
                <a:ext cx="335974" cy="72576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6C846B97-73BA-458A-9AEA-E05C6D0013C3}"/>
                  </a:ext>
                </a:extLst>
              </p:cNvPr>
              <p:cNvSpPr/>
              <p:nvPr/>
            </p:nvSpPr>
            <p:spPr>
              <a:xfrm>
                <a:off x="7819911" y="3966883"/>
                <a:ext cx="335974" cy="50351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104740F-8C65-4026-9DAF-2373E7D7061D}"/>
                  </a:ext>
                </a:extLst>
              </p:cNvPr>
              <p:cNvSpPr/>
              <p:nvPr/>
            </p:nvSpPr>
            <p:spPr>
              <a:xfrm>
                <a:off x="8548680" y="3767045"/>
                <a:ext cx="335974" cy="3996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CC4DF0A2-5E61-42F3-A83E-FD60C6164DAC}"/>
                  </a:ext>
                </a:extLst>
              </p:cNvPr>
              <p:cNvSpPr/>
              <p:nvPr/>
            </p:nvSpPr>
            <p:spPr>
              <a:xfrm>
                <a:off x="9027809" y="4377391"/>
                <a:ext cx="335974" cy="32795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14E0FB06-D207-48D8-8908-F43986AD4B6C}"/>
                  </a:ext>
                </a:extLst>
              </p:cNvPr>
              <p:cNvSpPr/>
              <p:nvPr/>
            </p:nvSpPr>
            <p:spPr>
              <a:xfrm rot="1244806">
                <a:off x="9354724" y="4472917"/>
                <a:ext cx="107958" cy="53245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B6B71DE2-E7A4-4D66-9620-AA52C8B25214}"/>
                  </a:ext>
                </a:extLst>
              </p:cNvPr>
              <p:cNvSpPr/>
              <p:nvPr/>
            </p:nvSpPr>
            <p:spPr>
              <a:xfrm rot="1244806">
                <a:off x="8447850" y="3457293"/>
                <a:ext cx="107958" cy="53245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0CB6B500-9EE5-40ED-A95D-D4183FED85D2}"/>
                  </a:ext>
                </a:extLst>
              </p:cNvPr>
              <p:cNvSpPr/>
              <p:nvPr/>
            </p:nvSpPr>
            <p:spPr>
              <a:xfrm rot="18676484">
                <a:off x="8994018" y="4785248"/>
                <a:ext cx="124341" cy="35549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2" name="箭头: 右 11">
            <a:extLst>
              <a:ext uri="{FF2B5EF4-FFF2-40B4-BE49-F238E27FC236}">
                <a16:creationId xmlns:a16="http://schemas.microsoft.com/office/drawing/2014/main" id="{DC0B08F0-E3ED-4F80-BE4F-BA69F7D2BB83}"/>
              </a:ext>
            </a:extLst>
          </p:cNvPr>
          <p:cNvSpPr/>
          <p:nvPr/>
        </p:nvSpPr>
        <p:spPr>
          <a:xfrm>
            <a:off x="5616266" y="3801339"/>
            <a:ext cx="742747" cy="740031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6806E8-8D54-48CA-994E-17D04AADB1A1}"/>
              </a:ext>
            </a:extLst>
          </p:cNvPr>
          <p:cNvSpPr txBox="1"/>
          <p:nvPr/>
        </p:nvSpPr>
        <p:spPr>
          <a:xfrm>
            <a:off x="7773738" y="5686088"/>
            <a:ext cx="2446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432FF"/>
                </a:solidFill>
              </a:rPr>
              <a:t>图中平面和曲面在高斯球上形成的“印记”</a:t>
            </a:r>
          </a:p>
        </p:txBody>
      </p:sp>
    </p:spTree>
    <p:extLst>
      <p:ext uri="{BB962C8B-B14F-4D97-AF65-F5344CB8AC3E}">
        <p14:creationId xmlns:p14="http://schemas.microsoft.com/office/powerpoint/2010/main" val="14035543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2D02C-1FCB-4D49-A39F-B55C14C9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0000FF"/>
                </a:solidFill>
              </a:rPr>
              <a:t>参数测量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EF431-2E64-1B4D-B3EA-4D9A5E16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/>
              <a:t>空间直线测量</a:t>
            </a:r>
            <a:endParaRPr lang="zh-CN" altLang="zh-CN" dirty="0"/>
          </a:p>
          <a:p>
            <a:r>
              <a:rPr lang="zh-CN" altLang="en-US" dirty="0"/>
              <a:t>点云形状参数计算</a:t>
            </a:r>
            <a:endParaRPr lang="en-US" altLang="zh-CN" dirty="0"/>
          </a:p>
          <a:p>
            <a:r>
              <a:rPr lang="zh-CN" altLang="en-US" dirty="0"/>
              <a:t>直线</a:t>
            </a:r>
            <a:endParaRPr lang="en-US" altLang="zh-CN" dirty="0"/>
          </a:p>
          <a:p>
            <a:r>
              <a:rPr lang="zh-CN" altLang="en-US" dirty="0"/>
              <a:t>平面</a:t>
            </a:r>
            <a:endParaRPr lang="en-US" altLang="zh-CN" dirty="0"/>
          </a:p>
          <a:p>
            <a:r>
              <a:rPr lang="zh-CN" altLang="en-US" dirty="0"/>
              <a:t>球面</a:t>
            </a:r>
            <a:endParaRPr lang="en-US" altLang="zh-CN" dirty="0"/>
          </a:p>
          <a:p>
            <a:r>
              <a:rPr lang="zh-CN" altLang="en-US" dirty="0"/>
              <a:t>圆环</a:t>
            </a:r>
            <a:endParaRPr lang="zh-CN" altLang="zh-CN" dirty="0"/>
          </a:p>
          <a:p>
            <a:r>
              <a:rPr lang="zh-CN" altLang="en-US" dirty="0"/>
              <a:t>圆柱体</a:t>
            </a:r>
            <a:endParaRPr lang="en-US" altLang="zh-CN" dirty="0"/>
          </a:p>
          <a:p>
            <a:r>
              <a:rPr lang="zh-CN" altLang="en-US" dirty="0"/>
              <a:t>二次曲面</a:t>
            </a:r>
            <a:endParaRPr lang="en-US" altLang="zh-CN" dirty="0"/>
          </a:p>
          <a:p>
            <a:r>
              <a:rPr lang="zh-CN" altLang="en-US" dirty="0"/>
              <a:t>点的投影计算</a:t>
            </a:r>
            <a:endParaRPr lang="en-US" altLang="zh-CN" dirty="0"/>
          </a:p>
          <a:p>
            <a:r>
              <a:rPr lang="zh-CN" altLang="en-US" b="1" i="1" u="sng" dirty="0">
                <a:solidFill>
                  <a:srgbClr val="0000FF"/>
                </a:solidFill>
              </a:rPr>
              <a:t>离群点处理</a:t>
            </a:r>
            <a:endParaRPr lang="en-US" altLang="zh-CN" b="1" i="1" u="sng" dirty="0">
              <a:solidFill>
                <a:srgbClr val="0000FF"/>
              </a:solidFill>
            </a:endParaRPr>
          </a:p>
          <a:p>
            <a:pPr lvl="1"/>
            <a:r>
              <a:rPr lang="en-US" altLang="zh-CN" b="1" i="1" u="sng" dirty="0">
                <a:solidFill>
                  <a:srgbClr val="0000FF"/>
                </a:solidFill>
              </a:rPr>
              <a:t>RANSAC</a:t>
            </a:r>
          </a:p>
          <a:p>
            <a:pPr lvl="1"/>
            <a:r>
              <a:rPr lang="zh-CN" altLang="en-US" b="1" i="1" u="sng" dirty="0">
                <a:solidFill>
                  <a:srgbClr val="0000FF"/>
                </a:solidFill>
              </a:rPr>
              <a:t>多个几何体检测</a:t>
            </a:r>
            <a:endParaRPr lang="en-US" altLang="zh-CN" b="1" i="1" u="sng" dirty="0">
              <a:solidFill>
                <a:srgbClr val="0000FF"/>
              </a:solidFill>
            </a:endParaRPr>
          </a:p>
          <a:p>
            <a:pPr lvl="1"/>
            <a:r>
              <a:rPr lang="zh-CN" altLang="en-US" b="1" i="1" u="sng" dirty="0">
                <a:solidFill>
                  <a:srgbClr val="0000FF"/>
                </a:solidFill>
              </a:rPr>
              <a:t>稳健参数估计</a:t>
            </a:r>
            <a:endParaRPr lang="en-US" altLang="zh-CN" b="1" i="1" u="sng" dirty="0">
              <a:solidFill>
                <a:srgbClr val="0000FF"/>
              </a:solidFill>
            </a:endParaRPr>
          </a:p>
          <a:p>
            <a:r>
              <a:rPr lang="zh-CN" altLang="en-US" dirty="0"/>
              <a:t>前背景分离</a:t>
            </a:r>
            <a:endParaRPr lang="en-US" altLang="zh-CN" b="1" i="1" u="sng" dirty="0">
              <a:solidFill>
                <a:srgbClr val="0000FF"/>
              </a:solidFill>
            </a:endParaRPr>
          </a:p>
          <a:p>
            <a:endParaRPr lang="en-US" altLang="zh-CN" b="1" i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782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8059"/>
            <a:ext cx="8331457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离群点对参数估计影响的来源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C512D02-089A-B74A-B4E9-DC3073BE40CE}"/>
                  </a:ext>
                </a:extLst>
              </p:cNvPr>
              <p:cNvSpPr/>
              <p:nvPr/>
            </p:nvSpPr>
            <p:spPr>
              <a:xfrm>
                <a:off x="1145388" y="1632763"/>
                <a:ext cx="9485161" cy="1871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8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sz="28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sz="28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C512D02-089A-B74A-B4E9-DC3073BE40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388" y="1632763"/>
                <a:ext cx="9485161" cy="1871666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2AF5E147-4E08-B34A-A3F3-515735DFA3D7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412478" y="3428914"/>
            <a:ext cx="2446009" cy="706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768C40C1-7785-6B4F-B40C-19D83E9EED81}"/>
              </a:ext>
            </a:extLst>
          </p:cNvPr>
          <p:cNvCxnSpPr>
            <a:cxnSpLocks/>
          </p:cNvCxnSpPr>
          <p:nvPr/>
        </p:nvCxnSpPr>
        <p:spPr>
          <a:xfrm flipH="1">
            <a:off x="6865051" y="3607742"/>
            <a:ext cx="1677370" cy="52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CD0A9825-E753-0D43-8DAF-E0FB3C31216E}"/>
              </a:ext>
            </a:extLst>
          </p:cNvPr>
          <p:cNvCxnSpPr>
            <a:cxnSpLocks/>
          </p:cNvCxnSpPr>
          <p:nvPr/>
        </p:nvCxnSpPr>
        <p:spPr>
          <a:xfrm flipH="1">
            <a:off x="5887968" y="3331386"/>
            <a:ext cx="201762" cy="706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D8CFDE2-D6B8-BA24-9065-F1DA8A775060}"/>
                  </a:ext>
                </a:extLst>
              </p:cNvPr>
              <p:cNvSpPr/>
              <p:nvPr/>
            </p:nvSpPr>
            <p:spPr>
              <a:xfrm>
                <a:off x="4858487" y="3842834"/>
                <a:ext cx="202850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dirty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zh-CN" altLang="en-US" sz="3200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b="1" i="0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zh-CN" altLang="en-US" sz="32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b="1" i="0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1" dirty="0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D8CFDE2-D6B8-BA24-9065-F1DA8A7750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487" y="3842834"/>
                <a:ext cx="2028504" cy="584775"/>
              </a:xfrm>
              <a:prstGeom prst="rect">
                <a:avLst/>
              </a:prstGeom>
              <a:blipFill>
                <a:blip r:embed="rId5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2699B387-4A3F-C902-106B-5658642E6504}"/>
              </a:ext>
            </a:extLst>
          </p:cNvPr>
          <p:cNvSpPr/>
          <p:nvPr/>
        </p:nvSpPr>
        <p:spPr>
          <a:xfrm>
            <a:off x="5825074" y="4941442"/>
            <a:ext cx="108243" cy="52322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181FC3B-F429-AB9F-1337-D501853E65D9}"/>
                  </a:ext>
                </a:extLst>
              </p:cNvPr>
              <p:cNvSpPr/>
              <p:nvPr/>
            </p:nvSpPr>
            <p:spPr>
              <a:xfrm>
                <a:off x="6016070" y="4936692"/>
                <a:ext cx="5501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181FC3B-F429-AB9F-1337-D501853E6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70" y="4936692"/>
                <a:ext cx="55015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823E70E5-28DF-51CF-FED5-8DF3B2BF269B}"/>
              </a:ext>
            </a:extLst>
          </p:cNvPr>
          <p:cNvSpPr/>
          <p:nvPr/>
        </p:nvSpPr>
        <p:spPr>
          <a:xfrm>
            <a:off x="4910633" y="4565378"/>
            <a:ext cx="755380" cy="73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E746E23-DC8C-4765-369E-8D28DA35F3F1}"/>
              </a:ext>
            </a:extLst>
          </p:cNvPr>
          <p:cNvSpPr/>
          <p:nvPr/>
        </p:nvSpPr>
        <p:spPr>
          <a:xfrm>
            <a:off x="4910633" y="4666047"/>
            <a:ext cx="755380" cy="73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C041B21-927F-A53B-169F-3F372873DE5E}"/>
              </a:ext>
            </a:extLst>
          </p:cNvPr>
          <p:cNvSpPr/>
          <p:nvPr/>
        </p:nvSpPr>
        <p:spPr>
          <a:xfrm>
            <a:off x="4910633" y="4766717"/>
            <a:ext cx="755380" cy="731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B16EDAB-E04E-AAE5-032F-153777E1C088}"/>
              </a:ext>
            </a:extLst>
          </p:cNvPr>
          <p:cNvSpPr/>
          <p:nvPr/>
        </p:nvSpPr>
        <p:spPr>
          <a:xfrm>
            <a:off x="4910633" y="4867386"/>
            <a:ext cx="755380" cy="731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771F58B-65DC-DF84-6479-B22848089D97}"/>
              </a:ext>
            </a:extLst>
          </p:cNvPr>
          <p:cNvSpPr/>
          <p:nvPr/>
        </p:nvSpPr>
        <p:spPr>
          <a:xfrm>
            <a:off x="4910633" y="4968055"/>
            <a:ext cx="755380" cy="73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77DB782-48FC-A336-F1E0-92E1556157E7}"/>
              </a:ext>
            </a:extLst>
          </p:cNvPr>
          <p:cNvSpPr/>
          <p:nvPr/>
        </p:nvSpPr>
        <p:spPr>
          <a:xfrm>
            <a:off x="4910633" y="5068724"/>
            <a:ext cx="755380" cy="73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4FACF11-A737-9CB2-4F46-E8560C52437D}"/>
              </a:ext>
            </a:extLst>
          </p:cNvPr>
          <p:cNvSpPr/>
          <p:nvPr/>
        </p:nvSpPr>
        <p:spPr>
          <a:xfrm>
            <a:off x="4910633" y="5169394"/>
            <a:ext cx="755380" cy="73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335D83E-00E3-0DCE-F987-77436E8E30CC}"/>
              </a:ext>
            </a:extLst>
          </p:cNvPr>
          <p:cNvSpPr/>
          <p:nvPr/>
        </p:nvSpPr>
        <p:spPr>
          <a:xfrm>
            <a:off x="4910633" y="5270062"/>
            <a:ext cx="755380" cy="73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E70FEF2-8812-8307-E79C-8B1E0EA4153F}"/>
              </a:ext>
            </a:extLst>
          </p:cNvPr>
          <p:cNvSpPr/>
          <p:nvPr/>
        </p:nvSpPr>
        <p:spPr>
          <a:xfrm>
            <a:off x="4910633" y="5370731"/>
            <a:ext cx="755380" cy="73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C48078F-0BE2-EC40-3012-B4C09BF18C15}"/>
              </a:ext>
            </a:extLst>
          </p:cNvPr>
          <p:cNvSpPr/>
          <p:nvPr/>
        </p:nvSpPr>
        <p:spPr>
          <a:xfrm>
            <a:off x="4910633" y="5471401"/>
            <a:ext cx="755380" cy="73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1654CE7-9626-EBD7-C45C-511C25534C99}"/>
              </a:ext>
            </a:extLst>
          </p:cNvPr>
          <p:cNvSpPr/>
          <p:nvPr/>
        </p:nvSpPr>
        <p:spPr>
          <a:xfrm>
            <a:off x="4910633" y="5572070"/>
            <a:ext cx="755380" cy="73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11CCFDB-511A-A938-DF38-89449F0B3C66}"/>
              </a:ext>
            </a:extLst>
          </p:cNvPr>
          <p:cNvSpPr/>
          <p:nvPr/>
        </p:nvSpPr>
        <p:spPr>
          <a:xfrm>
            <a:off x="4910633" y="5672739"/>
            <a:ext cx="755380" cy="731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7F243A1-126E-9920-87BE-CAC809651558}"/>
              </a:ext>
            </a:extLst>
          </p:cNvPr>
          <p:cNvSpPr/>
          <p:nvPr/>
        </p:nvSpPr>
        <p:spPr>
          <a:xfrm>
            <a:off x="4910633" y="5773408"/>
            <a:ext cx="755380" cy="73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F059315-5120-621A-756B-22559F9B4283}"/>
              </a:ext>
            </a:extLst>
          </p:cNvPr>
          <p:cNvSpPr/>
          <p:nvPr/>
        </p:nvSpPr>
        <p:spPr>
          <a:xfrm>
            <a:off x="4910633" y="5874078"/>
            <a:ext cx="755380" cy="73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D0F3E32-4AB5-0BDA-4149-BA14AAF71C7A}"/>
              </a:ext>
            </a:extLst>
          </p:cNvPr>
          <p:cNvSpPr/>
          <p:nvPr/>
        </p:nvSpPr>
        <p:spPr>
          <a:xfrm>
            <a:off x="6709293" y="4576647"/>
            <a:ext cx="50572" cy="73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ACDF439-331D-DC86-2711-93873770D780}"/>
              </a:ext>
            </a:extLst>
          </p:cNvPr>
          <p:cNvSpPr/>
          <p:nvPr/>
        </p:nvSpPr>
        <p:spPr>
          <a:xfrm>
            <a:off x="6709293" y="4677316"/>
            <a:ext cx="50572" cy="73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6B6BFC-A657-E0BC-1252-927E9F166F57}"/>
              </a:ext>
            </a:extLst>
          </p:cNvPr>
          <p:cNvSpPr/>
          <p:nvPr/>
        </p:nvSpPr>
        <p:spPr>
          <a:xfrm>
            <a:off x="6709293" y="4777986"/>
            <a:ext cx="50572" cy="731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35341FC-B225-7E36-547C-B98E06872137}"/>
              </a:ext>
            </a:extLst>
          </p:cNvPr>
          <p:cNvSpPr/>
          <p:nvPr/>
        </p:nvSpPr>
        <p:spPr>
          <a:xfrm>
            <a:off x="6709293" y="4878655"/>
            <a:ext cx="50572" cy="731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C3A689C-7EDF-A396-C470-DC71DE418F35}"/>
              </a:ext>
            </a:extLst>
          </p:cNvPr>
          <p:cNvSpPr/>
          <p:nvPr/>
        </p:nvSpPr>
        <p:spPr>
          <a:xfrm>
            <a:off x="6709293" y="4979324"/>
            <a:ext cx="50572" cy="73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0F2443E-C0CC-B2B7-E4F8-C8DA63BD8B6D}"/>
              </a:ext>
            </a:extLst>
          </p:cNvPr>
          <p:cNvSpPr/>
          <p:nvPr/>
        </p:nvSpPr>
        <p:spPr>
          <a:xfrm>
            <a:off x="6709293" y="5079993"/>
            <a:ext cx="50572" cy="73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DB088DF-6B58-CDE5-2FB3-4E7D4CD1A43B}"/>
              </a:ext>
            </a:extLst>
          </p:cNvPr>
          <p:cNvSpPr/>
          <p:nvPr/>
        </p:nvSpPr>
        <p:spPr>
          <a:xfrm>
            <a:off x="6709293" y="5180663"/>
            <a:ext cx="50572" cy="73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842857A-4EAF-CCBF-DDEA-48A7C78E575B}"/>
              </a:ext>
            </a:extLst>
          </p:cNvPr>
          <p:cNvSpPr/>
          <p:nvPr/>
        </p:nvSpPr>
        <p:spPr>
          <a:xfrm>
            <a:off x="6709293" y="5281331"/>
            <a:ext cx="50572" cy="73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93ADDF2-8122-1E9B-A9CF-3F00DC3B9FD7}"/>
              </a:ext>
            </a:extLst>
          </p:cNvPr>
          <p:cNvSpPr/>
          <p:nvPr/>
        </p:nvSpPr>
        <p:spPr>
          <a:xfrm>
            <a:off x="6709293" y="5382000"/>
            <a:ext cx="50572" cy="73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B0C28B4-AB60-C220-6B2F-805DD3A2A56F}"/>
              </a:ext>
            </a:extLst>
          </p:cNvPr>
          <p:cNvSpPr/>
          <p:nvPr/>
        </p:nvSpPr>
        <p:spPr>
          <a:xfrm>
            <a:off x="6709293" y="5482670"/>
            <a:ext cx="50572" cy="73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1A1D19D-719D-9F41-12D9-6FF73053B8F2}"/>
              </a:ext>
            </a:extLst>
          </p:cNvPr>
          <p:cNvSpPr/>
          <p:nvPr/>
        </p:nvSpPr>
        <p:spPr>
          <a:xfrm>
            <a:off x="6709293" y="5583339"/>
            <a:ext cx="50572" cy="73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5190C56-C8DA-575A-C846-36B52EC186C4}"/>
              </a:ext>
            </a:extLst>
          </p:cNvPr>
          <p:cNvSpPr/>
          <p:nvPr/>
        </p:nvSpPr>
        <p:spPr>
          <a:xfrm>
            <a:off x="6709293" y="5684008"/>
            <a:ext cx="50572" cy="731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422F336-5BA8-659D-059C-AC851C7031FC}"/>
              </a:ext>
            </a:extLst>
          </p:cNvPr>
          <p:cNvSpPr/>
          <p:nvPr/>
        </p:nvSpPr>
        <p:spPr>
          <a:xfrm>
            <a:off x="6709293" y="5784677"/>
            <a:ext cx="50572" cy="73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FB82832-DAF7-C807-0017-5C8F6D3471CC}"/>
              </a:ext>
            </a:extLst>
          </p:cNvPr>
          <p:cNvSpPr/>
          <p:nvPr/>
        </p:nvSpPr>
        <p:spPr>
          <a:xfrm>
            <a:off x="6709293" y="5885347"/>
            <a:ext cx="50572" cy="73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C5DF3FF-E742-490D-3E23-F51C838E793B}"/>
              </a:ext>
            </a:extLst>
          </p:cNvPr>
          <p:cNvSpPr/>
          <p:nvPr/>
        </p:nvSpPr>
        <p:spPr>
          <a:xfrm>
            <a:off x="5003927" y="115685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solidFill>
                  <a:srgbClr val="FF0000"/>
                </a:solidFill>
              </a:rPr>
              <a:t>球面参数拟合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AF067A40-B72B-06FF-9FB2-839ABE30AA51}"/>
              </a:ext>
            </a:extLst>
          </p:cNvPr>
          <p:cNvGrpSpPr/>
          <p:nvPr/>
        </p:nvGrpSpPr>
        <p:grpSpPr>
          <a:xfrm>
            <a:off x="8714180" y="4489165"/>
            <a:ext cx="1916369" cy="1458090"/>
            <a:chOff x="9426545" y="610998"/>
            <a:chExt cx="2259420" cy="1719104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4B83664-93E8-8D16-2471-83033A0D7CCB}"/>
                </a:ext>
              </a:extLst>
            </p:cNvPr>
            <p:cNvSpPr/>
            <p:nvPr/>
          </p:nvSpPr>
          <p:spPr>
            <a:xfrm>
              <a:off x="9426545" y="666986"/>
              <a:ext cx="1607128" cy="1607128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A9AC1A7-57AE-4A13-9E17-49E9A41FDB72}"/>
                </a:ext>
              </a:extLst>
            </p:cNvPr>
            <p:cNvSpPr/>
            <p:nvPr/>
          </p:nvSpPr>
          <p:spPr>
            <a:xfrm>
              <a:off x="9426545" y="1744199"/>
              <a:ext cx="169327" cy="16932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89D865FC-7734-45ED-6F5E-B6A8D2938886}"/>
                </a:ext>
              </a:extLst>
            </p:cNvPr>
            <p:cNvSpPr/>
            <p:nvPr/>
          </p:nvSpPr>
          <p:spPr>
            <a:xfrm>
              <a:off x="9963557" y="2093895"/>
              <a:ext cx="169327" cy="16932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A330183-B9C8-BC0C-6442-999C9A968220}"/>
                </a:ext>
              </a:extLst>
            </p:cNvPr>
            <p:cNvSpPr/>
            <p:nvPr/>
          </p:nvSpPr>
          <p:spPr>
            <a:xfrm>
              <a:off x="10242150" y="2160775"/>
              <a:ext cx="169327" cy="16932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1E185C7F-996F-3FD2-FDFC-4A5280368880}"/>
                </a:ext>
              </a:extLst>
            </p:cNvPr>
            <p:cNvSpPr/>
            <p:nvPr/>
          </p:nvSpPr>
          <p:spPr>
            <a:xfrm>
              <a:off x="10673143" y="821250"/>
              <a:ext cx="169327" cy="16932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DE8EDD1-3C86-CAA0-9F8D-6EFEB869C78F}"/>
                </a:ext>
              </a:extLst>
            </p:cNvPr>
            <p:cNvSpPr/>
            <p:nvPr/>
          </p:nvSpPr>
          <p:spPr>
            <a:xfrm>
              <a:off x="10132884" y="610998"/>
              <a:ext cx="169327" cy="16932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6D283632-3CF5-7F44-7173-CF0795A06526}"/>
                </a:ext>
              </a:extLst>
            </p:cNvPr>
            <p:cNvSpPr/>
            <p:nvPr/>
          </p:nvSpPr>
          <p:spPr>
            <a:xfrm>
              <a:off x="9511208" y="1000078"/>
              <a:ext cx="169327" cy="16932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67339267-856F-2C5B-798D-1AFE675E9161}"/>
                </a:ext>
              </a:extLst>
            </p:cNvPr>
            <p:cNvSpPr/>
            <p:nvPr/>
          </p:nvSpPr>
          <p:spPr>
            <a:xfrm>
              <a:off x="10673142" y="1924568"/>
              <a:ext cx="169327" cy="16932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CE09527D-9463-EE2D-D93E-CD9557FE7766}"/>
                </a:ext>
              </a:extLst>
            </p:cNvPr>
            <p:cNvSpPr/>
            <p:nvPr/>
          </p:nvSpPr>
          <p:spPr>
            <a:xfrm>
              <a:off x="10949009" y="1574872"/>
              <a:ext cx="169327" cy="16932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99A204D-27FD-0E73-5574-2A004F863B39}"/>
                </a:ext>
              </a:extLst>
            </p:cNvPr>
            <p:cNvSpPr/>
            <p:nvPr/>
          </p:nvSpPr>
          <p:spPr>
            <a:xfrm>
              <a:off x="11516638" y="666986"/>
              <a:ext cx="169327" cy="16932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8E6413EF-61C0-BA3F-D670-668F0A349DB4}"/>
                </a:ext>
              </a:extLst>
            </p:cNvPr>
            <p:cNvSpPr/>
            <p:nvPr/>
          </p:nvSpPr>
          <p:spPr>
            <a:xfrm>
              <a:off x="11049811" y="2160774"/>
              <a:ext cx="169327" cy="16932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44467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35A9AA-0ACE-40BD-9E25-21CA84109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63" y="365125"/>
            <a:ext cx="4857212" cy="912251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离群点对参数估计影响的来源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2A1EF5B3-465A-4CA2-B462-99DC3F183FEB}"/>
                  </a:ext>
                </a:extLst>
              </p:cNvPr>
              <p:cNvSpPr txBox="1"/>
              <p:nvPr/>
            </p:nvSpPr>
            <p:spPr>
              <a:xfrm>
                <a:off x="7589571" y="2856968"/>
                <a:ext cx="2006301" cy="741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3200" b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lim>
                      </m:limLow>
                      <m: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3200" i="1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2A1EF5B3-465A-4CA2-B462-99DC3F183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571" y="2856968"/>
                <a:ext cx="2006301" cy="741485"/>
              </a:xfrm>
              <a:prstGeom prst="rect">
                <a:avLst/>
              </a:prstGeom>
              <a:blipFill>
                <a:blip r:embed="rId4"/>
                <a:stretch>
                  <a:fillRect l="-1887"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AB413B7-291F-4722-A0E3-B1745EED3B12}"/>
                  </a:ext>
                </a:extLst>
              </p:cNvPr>
              <p:cNvSpPr/>
              <p:nvPr/>
            </p:nvSpPr>
            <p:spPr>
              <a:xfrm>
                <a:off x="5402298" y="1942295"/>
                <a:ext cx="374565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200" dirty="0">
                    <a:latin typeface="Cambria Math" panose="02040503050406030204" pitchFamily="18" charset="0"/>
                  </a:rPr>
                  <a:t>误差：</a:t>
                </a:r>
                <a14:m>
                  <m:oMath xmlns:m="http://schemas.openxmlformats.org/officeDocument/2006/math">
                    <m:r>
                      <a:rPr lang="en-US" altLang="zh-CN" sz="3200" b="1" dirty="0">
                        <a:latin typeface="Cambria Math" panose="02040503050406030204" pitchFamily="18" charset="0"/>
                      </a:rPr>
                      <m:t>𝐞</m:t>
                    </m:r>
                    <m:r>
                      <a:rPr lang="en-US" altLang="zh-CN" sz="3200" b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1" dirty="0">
                        <a:latin typeface="Cambria Math" panose="02040503050406030204" pitchFamily="18" charset="0"/>
                      </a:rPr>
                      <m:t>𝐀𝐯</m:t>
                    </m:r>
                    <m:r>
                      <a:rPr lang="en-US" altLang="zh-CN" sz="32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200" b="1" dirty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endParaRPr lang="en-US" altLang="zh-CN" sz="3200" b="1" dirty="0"/>
              </a:p>
              <a:p>
                <a:endParaRPr lang="en-US" altLang="zh-CN" sz="3200" dirty="0"/>
              </a:p>
              <a:p>
                <a:r>
                  <a:rPr lang="zh-CN" altLang="en-US" sz="3200" dirty="0"/>
                  <a:t>优化问题：</a:t>
                </a:r>
                <a:endParaRPr lang="en-US" altLang="zh-CN" sz="3200" dirty="0"/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AB413B7-291F-4722-A0E3-B1745EED3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298" y="1942295"/>
                <a:ext cx="3745654" cy="1569660"/>
              </a:xfrm>
              <a:prstGeom prst="rect">
                <a:avLst/>
              </a:prstGeom>
              <a:blipFill>
                <a:blip r:embed="rId5"/>
                <a:stretch>
                  <a:fillRect l="-4065" t="-5058" b="-120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0EB12C02-F8E2-137E-B9E7-8235A2E33E85}"/>
                  </a:ext>
                </a:extLst>
              </p:cNvPr>
              <p:cNvSpPr/>
              <p:nvPr/>
            </p:nvSpPr>
            <p:spPr>
              <a:xfrm>
                <a:off x="1329076" y="1555021"/>
                <a:ext cx="22080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dirty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altLang="zh-CN" sz="3200" b="1" i="0" dirty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3200" b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altLang="zh-CN" sz="3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b="1" dirty="0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0EB12C02-F8E2-137E-B9E7-8235A2E33E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76" y="1555021"/>
                <a:ext cx="2208040" cy="584775"/>
              </a:xfrm>
              <a:prstGeom prst="rect">
                <a:avLst/>
              </a:prstGeom>
              <a:blipFill>
                <a:blip r:embed="rId7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6" name="矩形 215">
            <a:extLst>
              <a:ext uri="{FF2B5EF4-FFF2-40B4-BE49-F238E27FC236}">
                <a16:creationId xmlns:a16="http://schemas.microsoft.com/office/drawing/2014/main" id="{2B756A72-3AA8-1240-77CD-52B92700E45B}"/>
              </a:ext>
            </a:extLst>
          </p:cNvPr>
          <p:cNvSpPr/>
          <p:nvPr/>
        </p:nvSpPr>
        <p:spPr>
          <a:xfrm>
            <a:off x="2295663" y="2653629"/>
            <a:ext cx="108243" cy="52322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1FB41536-0D18-09F0-4A11-A9B532D1FAE6}"/>
                  </a:ext>
                </a:extLst>
              </p:cNvPr>
              <p:cNvSpPr/>
              <p:nvPr/>
            </p:nvSpPr>
            <p:spPr>
              <a:xfrm>
                <a:off x="2486659" y="2648879"/>
                <a:ext cx="5501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1FB41536-0D18-09F0-4A11-A9B532D1F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659" y="2648879"/>
                <a:ext cx="55015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组合 79">
            <a:extLst>
              <a:ext uri="{FF2B5EF4-FFF2-40B4-BE49-F238E27FC236}">
                <a16:creationId xmlns:a16="http://schemas.microsoft.com/office/drawing/2014/main" id="{0EC69C8E-2043-CAF3-D0B2-F4A68907A607}"/>
              </a:ext>
            </a:extLst>
          </p:cNvPr>
          <p:cNvGrpSpPr/>
          <p:nvPr/>
        </p:nvGrpSpPr>
        <p:grpSpPr>
          <a:xfrm>
            <a:off x="1381222" y="2277565"/>
            <a:ext cx="755380" cy="1381877"/>
            <a:chOff x="1381222" y="2277565"/>
            <a:chExt cx="755380" cy="1381877"/>
          </a:xfrm>
        </p:grpSpPr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7113620E-FCDD-1007-B195-09DD7650961B}"/>
                </a:ext>
              </a:extLst>
            </p:cNvPr>
            <p:cNvSpPr/>
            <p:nvPr/>
          </p:nvSpPr>
          <p:spPr>
            <a:xfrm>
              <a:off x="1381222" y="2277565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96EBFDD8-1054-4E69-7B96-E7F8E00C5251}"/>
                </a:ext>
              </a:extLst>
            </p:cNvPr>
            <p:cNvSpPr/>
            <p:nvPr/>
          </p:nvSpPr>
          <p:spPr>
            <a:xfrm>
              <a:off x="1381222" y="2378234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12185AEF-D111-F38A-5CE3-228625EFB394}"/>
                </a:ext>
              </a:extLst>
            </p:cNvPr>
            <p:cNvSpPr/>
            <p:nvPr/>
          </p:nvSpPr>
          <p:spPr>
            <a:xfrm>
              <a:off x="1381222" y="2478904"/>
              <a:ext cx="755380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D667A1B4-3C00-D7B7-9D5C-86E36CCDA6FB}"/>
                </a:ext>
              </a:extLst>
            </p:cNvPr>
            <p:cNvSpPr/>
            <p:nvPr/>
          </p:nvSpPr>
          <p:spPr>
            <a:xfrm>
              <a:off x="1381222" y="2579573"/>
              <a:ext cx="755380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B6B5B716-6187-3F00-DB99-5B8E15197C7B}"/>
                </a:ext>
              </a:extLst>
            </p:cNvPr>
            <p:cNvSpPr/>
            <p:nvPr/>
          </p:nvSpPr>
          <p:spPr>
            <a:xfrm>
              <a:off x="1381222" y="2680242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820E8943-EF3C-F98F-23A3-FDAD1A8DFFDA}"/>
                </a:ext>
              </a:extLst>
            </p:cNvPr>
            <p:cNvSpPr/>
            <p:nvPr/>
          </p:nvSpPr>
          <p:spPr>
            <a:xfrm>
              <a:off x="1381222" y="2780911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0235638C-9A27-0E6C-011B-91C0332F19D3}"/>
                </a:ext>
              </a:extLst>
            </p:cNvPr>
            <p:cNvSpPr/>
            <p:nvPr/>
          </p:nvSpPr>
          <p:spPr>
            <a:xfrm>
              <a:off x="1381222" y="2881581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C1E21CAA-4C92-3E90-AA5F-E1BEF9137572}"/>
                </a:ext>
              </a:extLst>
            </p:cNvPr>
            <p:cNvSpPr/>
            <p:nvPr/>
          </p:nvSpPr>
          <p:spPr>
            <a:xfrm>
              <a:off x="1381222" y="2982249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1959FCBE-FE28-B0E9-67DB-7F995B2BBD51}"/>
                </a:ext>
              </a:extLst>
            </p:cNvPr>
            <p:cNvSpPr/>
            <p:nvPr/>
          </p:nvSpPr>
          <p:spPr>
            <a:xfrm>
              <a:off x="1381222" y="3082918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5AA3B4A8-C1A4-C580-7B14-9FA1254F1C8B}"/>
                </a:ext>
              </a:extLst>
            </p:cNvPr>
            <p:cNvSpPr/>
            <p:nvPr/>
          </p:nvSpPr>
          <p:spPr>
            <a:xfrm>
              <a:off x="1381222" y="3183588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BC780BDE-70F5-C39B-0EF1-A058481644C0}"/>
                </a:ext>
              </a:extLst>
            </p:cNvPr>
            <p:cNvSpPr/>
            <p:nvPr/>
          </p:nvSpPr>
          <p:spPr>
            <a:xfrm>
              <a:off x="1381222" y="3284257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9" name="矩形 228">
              <a:extLst>
                <a:ext uri="{FF2B5EF4-FFF2-40B4-BE49-F238E27FC236}">
                  <a16:creationId xmlns:a16="http://schemas.microsoft.com/office/drawing/2014/main" id="{18AADC9D-7A35-9E2F-9118-37A700964030}"/>
                </a:ext>
              </a:extLst>
            </p:cNvPr>
            <p:cNvSpPr/>
            <p:nvPr/>
          </p:nvSpPr>
          <p:spPr>
            <a:xfrm>
              <a:off x="1381222" y="3384926"/>
              <a:ext cx="755380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E07A33AA-ECE1-3EB7-51FD-9BB62D60DC43}"/>
                </a:ext>
              </a:extLst>
            </p:cNvPr>
            <p:cNvSpPr/>
            <p:nvPr/>
          </p:nvSpPr>
          <p:spPr>
            <a:xfrm>
              <a:off x="1381222" y="3485595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550904E2-3CF2-0E64-374E-32262CF7CCF6}"/>
                </a:ext>
              </a:extLst>
            </p:cNvPr>
            <p:cNvSpPr/>
            <p:nvPr/>
          </p:nvSpPr>
          <p:spPr>
            <a:xfrm>
              <a:off x="1381222" y="3586265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7689CE74-D307-EC5B-7B1B-69CBA6EAE520}"/>
              </a:ext>
            </a:extLst>
          </p:cNvPr>
          <p:cNvGrpSpPr/>
          <p:nvPr/>
        </p:nvGrpSpPr>
        <p:grpSpPr>
          <a:xfrm>
            <a:off x="3179882" y="2288834"/>
            <a:ext cx="50572" cy="1381877"/>
            <a:chOff x="3179882" y="2288834"/>
            <a:chExt cx="50572" cy="1381877"/>
          </a:xfrm>
        </p:grpSpPr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42982659-F283-55C2-1B81-493FA24EDA41}"/>
                </a:ext>
              </a:extLst>
            </p:cNvPr>
            <p:cNvSpPr/>
            <p:nvPr/>
          </p:nvSpPr>
          <p:spPr>
            <a:xfrm>
              <a:off x="3179882" y="2288834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4E676D25-01D6-F50C-193E-7E3BC005646A}"/>
                </a:ext>
              </a:extLst>
            </p:cNvPr>
            <p:cNvSpPr/>
            <p:nvPr/>
          </p:nvSpPr>
          <p:spPr>
            <a:xfrm>
              <a:off x="3179882" y="2389503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7C154D59-4B97-A864-E789-BA7C52F2A46A}"/>
                </a:ext>
              </a:extLst>
            </p:cNvPr>
            <p:cNvSpPr/>
            <p:nvPr/>
          </p:nvSpPr>
          <p:spPr>
            <a:xfrm>
              <a:off x="3179882" y="2490173"/>
              <a:ext cx="50572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2DEC878C-A7FC-305A-39A3-07A721888B7F}"/>
                </a:ext>
              </a:extLst>
            </p:cNvPr>
            <p:cNvSpPr/>
            <p:nvPr/>
          </p:nvSpPr>
          <p:spPr>
            <a:xfrm>
              <a:off x="3179882" y="2590842"/>
              <a:ext cx="50572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36" name="矩形 235">
              <a:extLst>
                <a:ext uri="{FF2B5EF4-FFF2-40B4-BE49-F238E27FC236}">
                  <a16:creationId xmlns:a16="http://schemas.microsoft.com/office/drawing/2014/main" id="{88A05254-FC95-78AB-D43F-7E792E2251FF}"/>
                </a:ext>
              </a:extLst>
            </p:cNvPr>
            <p:cNvSpPr/>
            <p:nvPr/>
          </p:nvSpPr>
          <p:spPr>
            <a:xfrm>
              <a:off x="3179882" y="2691511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781B41D3-2B19-0D09-855F-0CB025EE27EC}"/>
                </a:ext>
              </a:extLst>
            </p:cNvPr>
            <p:cNvSpPr/>
            <p:nvPr/>
          </p:nvSpPr>
          <p:spPr>
            <a:xfrm>
              <a:off x="3179882" y="2792180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8E53E253-3829-9D4C-7C41-71569E8C969A}"/>
                </a:ext>
              </a:extLst>
            </p:cNvPr>
            <p:cNvSpPr/>
            <p:nvPr/>
          </p:nvSpPr>
          <p:spPr>
            <a:xfrm>
              <a:off x="3179882" y="2892850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5044A362-F110-9A18-DB66-81892C37FC01}"/>
                </a:ext>
              </a:extLst>
            </p:cNvPr>
            <p:cNvSpPr/>
            <p:nvPr/>
          </p:nvSpPr>
          <p:spPr>
            <a:xfrm>
              <a:off x="3179882" y="2993518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4BF8B94F-2361-5861-E488-A15F0A13B28A}"/>
                </a:ext>
              </a:extLst>
            </p:cNvPr>
            <p:cNvSpPr/>
            <p:nvPr/>
          </p:nvSpPr>
          <p:spPr>
            <a:xfrm>
              <a:off x="3179882" y="3094187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9D4BD26A-35F4-3F4B-EADA-70E677C3FE29}"/>
                </a:ext>
              </a:extLst>
            </p:cNvPr>
            <p:cNvSpPr/>
            <p:nvPr/>
          </p:nvSpPr>
          <p:spPr>
            <a:xfrm>
              <a:off x="3179882" y="3194857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CA66CDC5-FE8A-D4AC-951D-D5A6E3919381}"/>
                </a:ext>
              </a:extLst>
            </p:cNvPr>
            <p:cNvSpPr/>
            <p:nvPr/>
          </p:nvSpPr>
          <p:spPr>
            <a:xfrm>
              <a:off x="3179882" y="3295526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AE8D6BA3-4DDE-E5A0-8DCE-881EE5363C1C}"/>
                </a:ext>
              </a:extLst>
            </p:cNvPr>
            <p:cNvSpPr/>
            <p:nvPr/>
          </p:nvSpPr>
          <p:spPr>
            <a:xfrm>
              <a:off x="3179882" y="3396195"/>
              <a:ext cx="50572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4" name="矩形 243">
              <a:extLst>
                <a:ext uri="{FF2B5EF4-FFF2-40B4-BE49-F238E27FC236}">
                  <a16:creationId xmlns:a16="http://schemas.microsoft.com/office/drawing/2014/main" id="{40F47040-AB5F-86C3-935B-0EFF3DFCC5C5}"/>
                </a:ext>
              </a:extLst>
            </p:cNvPr>
            <p:cNvSpPr/>
            <p:nvPr/>
          </p:nvSpPr>
          <p:spPr>
            <a:xfrm>
              <a:off x="3179882" y="3496864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5" name="矩形 244">
              <a:extLst>
                <a:ext uri="{FF2B5EF4-FFF2-40B4-BE49-F238E27FC236}">
                  <a16:creationId xmlns:a16="http://schemas.microsoft.com/office/drawing/2014/main" id="{A52D39AE-0FE3-2625-1EBD-5A068140EBFB}"/>
                </a:ext>
              </a:extLst>
            </p:cNvPr>
            <p:cNvSpPr/>
            <p:nvPr/>
          </p:nvSpPr>
          <p:spPr>
            <a:xfrm>
              <a:off x="3179882" y="3597534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7" name="右箭头 76">
            <a:extLst>
              <a:ext uri="{FF2B5EF4-FFF2-40B4-BE49-F238E27FC236}">
                <a16:creationId xmlns:a16="http://schemas.microsoft.com/office/drawing/2014/main" id="{6BA6DA81-2BE0-185E-FD81-3E11715BF4D3}"/>
              </a:ext>
            </a:extLst>
          </p:cNvPr>
          <p:cNvSpPr/>
          <p:nvPr/>
        </p:nvSpPr>
        <p:spPr>
          <a:xfrm>
            <a:off x="3992826" y="2066121"/>
            <a:ext cx="1371600" cy="49451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6" name="矩形 275">
            <a:extLst>
              <a:ext uri="{FF2B5EF4-FFF2-40B4-BE49-F238E27FC236}">
                <a16:creationId xmlns:a16="http://schemas.microsoft.com/office/drawing/2014/main" id="{3DECA410-0961-432E-D5FD-3C387F86ACA1}"/>
              </a:ext>
            </a:extLst>
          </p:cNvPr>
          <p:cNvSpPr/>
          <p:nvPr/>
        </p:nvSpPr>
        <p:spPr>
          <a:xfrm>
            <a:off x="8171478" y="830262"/>
            <a:ext cx="108243" cy="52322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矩形 276">
                <a:extLst>
                  <a:ext uri="{FF2B5EF4-FFF2-40B4-BE49-F238E27FC236}">
                    <a16:creationId xmlns:a16="http://schemas.microsoft.com/office/drawing/2014/main" id="{EFF446E6-447A-6ECB-DA2A-3D45245459E4}"/>
                  </a:ext>
                </a:extLst>
              </p:cNvPr>
              <p:cNvSpPr/>
              <p:nvPr/>
            </p:nvSpPr>
            <p:spPr>
              <a:xfrm>
                <a:off x="6577218" y="825512"/>
                <a:ext cx="5501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77" name="矩形 276">
                <a:extLst>
                  <a:ext uri="{FF2B5EF4-FFF2-40B4-BE49-F238E27FC236}">
                    <a16:creationId xmlns:a16="http://schemas.microsoft.com/office/drawing/2014/main" id="{EFF446E6-447A-6ECB-DA2A-3D4524545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218" y="825512"/>
                <a:ext cx="55015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A4ED8AD7-2D35-CF65-75C7-F364D35D7EC7}"/>
              </a:ext>
            </a:extLst>
          </p:cNvPr>
          <p:cNvGrpSpPr/>
          <p:nvPr/>
        </p:nvGrpSpPr>
        <p:grpSpPr>
          <a:xfrm>
            <a:off x="7257037" y="454198"/>
            <a:ext cx="755380" cy="1381877"/>
            <a:chOff x="1381222" y="2277565"/>
            <a:chExt cx="755380" cy="1381877"/>
          </a:xfrm>
        </p:grpSpPr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EBFF9C85-F0CB-B825-668D-4E690C4CEF3F}"/>
                </a:ext>
              </a:extLst>
            </p:cNvPr>
            <p:cNvSpPr/>
            <p:nvPr/>
          </p:nvSpPr>
          <p:spPr>
            <a:xfrm>
              <a:off x="1381222" y="2277565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0" name="矩形 279">
              <a:extLst>
                <a:ext uri="{FF2B5EF4-FFF2-40B4-BE49-F238E27FC236}">
                  <a16:creationId xmlns:a16="http://schemas.microsoft.com/office/drawing/2014/main" id="{5A8438D0-CE6B-E906-BAE9-EDBBE6F56052}"/>
                </a:ext>
              </a:extLst>
            </p:cNvPr>
            <p:cNvSpPr/>
            <p:nvPr/>
          </p:nvSpPr>
          <p:spPr>
            <a:xfrm>
              <a:off x="1381222" y="2378234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1" name="矩形 280">
              <a:extLst>
                <a:ext uri="{FF2B5EF4-FFF2-40B4-BE49-F238E27FC236}">
                  <a16:creationId xmlns:a16="http://schemas.microsoft.com/office/drawing/2014/main" id="{C3216E5D-CD08-A514-4B72-68A31D085AE0}"/>
                </a:ext>
              </a:extLst>
            </p:cNvPr>
            <p:cNvSpPr/>
            <p:nvPr/>
          </p:nvSpPr>
          <p:spPr>
            <a:xfrm>
              <a:off x="1381222" y="2478904"/>
              <a:ext cx="755380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82" name="矩形 281">
              <a:extLst>
                <a:ext uri="{FF2B5EF4-FFF2-40B4-BE49-F238E27FC236}">
                  <a16:creationId xmlns:a16="http://schemas.microsoft.com/office/drawing/2014/main" id="{119CD306-12A8-CD4B-18D7-830064D8D9A7}"/>
                </a:ext>
              </a:extLst>
            </p:cNvPr>
            <p:cNvSpPr/>
            <p:nvPr/>
          </p:nvSpPr>
          <p:spPr>
            <a:xfrm>
              <a:off x="1381222" y="2579573"/>
              <a:ext cx="755380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83" name="矩形 282">
              <a:extLst>
                <a:ext uri="{FF2B5EF4-FFF2-40B4-BE49-F238E27FC236}">
                  <a16:creationId xmlns:a16="http://schemas.microsoft.com/office/drawing/2014/main" id="{C689EA0F-DA37-CF44-9D49-1AFE7814A91F}"/>
                </a:ext>
              </a:extLst>
            </p:cNvPr>
            <p:cNvSpPr/>
            <p:nvPr/>
          </p:nvSpPr>
          <p:spPr>
            <a:xfrm>
              <a:off x="1381222" y="2680242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4" name="矩形 283">
              <a:extLst>
                <a:ext uri="{FF2B5EF4-FFF2-40B4-BE49-F238E27FC236}">
                  <a16:creationId xmlns:a16="http://schemas.microsoft.com/office/drawing/2014/main" id="{0BD7C534-A1F6-5ABB-6F07-B9F9ACE2F18C}"/>
                </a:ext>
              </a:extLst>
            </p:cNvPr>
            <p:cNvSpPr/>
            <p:nvPr/>
          </p:nvSpPr>
          <p:spPr>
            <a:xfrm>
              <a:off x="1381222" y="2780911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D0A80298-9BFB-7507-07A9-58E72512C047}"/>
                </a:ext>
              </a:extLst>
            </p:cNvPr>
            <p:cNvSpPr/>
            <p:nvPr/>
          </p:nvSpPr>
          <p:spPr>
            <a:xfrm>
              <a:off x="1381222" y="2881581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6" name="矩形 285">
              <a:extLst>
                <a:ext uri="{FF2B5EF4-FFF2-40B4-BE49-F238E27FC236}">
                  <a16:creationId xmlns:a16="http://schemas.microsoft.com/office/drawing/2014/main" id="{7F18BEA9-F10B-C29E-9392-6ECB20FB377D}"/>
                </a:ext>
              </a:extLst>
            </p:cNvPr>
            <p:cNvSpPr/>
            <p:nvPr/>
          </p:nvSpPr>
          <p:spPr>
            <a:xfrm>
              <a:off x="1381222" y="2982249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7" name="矩形 286">
              <a:extLst>
                <a:ext uri="{FF2B5EF4-FFF2-40B4-BE49-F238E27FC236}">
                  <a16:creationId xmlns:a16="http://schemas.microsoft.com/office/drawing/2014/main" id="{73ABBFD1-F4DB-6F25-FC72-BCC3F30A53A0}"/>
                </a:ext>
              </a:extLst>
            </p:cNvPr>
            <p:cNvSpPr/>
            <p:nvPr/>
          </p:nvSpPr>
          <p:spPr>
            <a:xfrm>
              <a:off x="1381222" y="3082918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8" name="矩形 287">
              <a:extLst>
                <a:ext uri="{FF2B5EF4-FFF2-40B4-BE49-F238E27FC236}">
                  <a16:creationId xmlns:a16="http://schemas.microsoft.com/office/drawing/2014/main" id="{96BEEA30-0C58-5F74-D45C-8FF79957A8B3}"/>
                </a:ext>
              </a:extLst>
            </p:cNvPr>
            <p:cNvSpPr/>
            <p:nvPr/>
          </p:nvSpPr>
          <p:spPr>
            <a:xfrm>
              <a:off x="1381222" y="3183588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A7904864-AE5B-2D87-965D-E96515E16E7A}"/>
                </a:ext>
              </a:extLst>
            </p:cNvPr>
            <p:cNvSpPr/>
            <p:nvPr/>
          </p:nvSpPr>
          <p:spPr>
            <a:xfrm>
              <a:off x="1381222" y="3284257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0" name="矩形 289">
              <a:extLst>
                <a:ext uri="{FF2B5EF4-FFF2-40B4-BE49-F238E27FC236}">
                  <a16:creationId xmlns:a16="http://schemas.microsoft.com/office/drawing/2014/main" id="{0FE7C719-50C1-B799-61ED-8233F46E0410}"/>
                </a:ext>
              </a:extLst>
            </p:cNvPr>
            <p:cNvSpPr/>
            <p:nvPr/>
          </p:nvSpPr>
          <p:spPr>
            <a:xfrm>
              <a:off x="1381222" y="3384926"/>
              <a:ext cx="755380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1" name="矩形 290">
              <a:extLst>
                <a:ext uri="{FF2B5EF4-FFF2-40B4-BE49-F238E27FC236}">
                  <a16:creationId xmlns:a16="http://schemas.microsoft.com/office/drawing/2014/main" id="{2DD83D2A-2794-97F4-1FD8-486E89D952AA}"/>
                </a:ext>
              </a:extLst>
            </p:cNvPr>
            <p:cNvSpPr/>
            <p:nvPr/>
          </p:nvSpPr>
          <p:spPr>
            <a:xfrm>
              <a:off x="1381222" y="3485595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2" name="矩形 291">
              <a:extLst>
                <a:ext uri="{FF2B5EF4-FFF2-40B4-BE49-F238E27FC236}">
                  <a16:creationId xmlns:a16="http://schemas.microsoft.com/office/drawing/2014/main" id="{1CB70AF3-1865-118D-E89E-25F560D32DB4}"/>
                </a:ext>
              </a:extLst>
            </p:cNvPr>
            <p:cNvSpPr/>
            <p:nvPr/>
          </p:nvSpPr>
          <p:spPr>
            <a:xfrm>
              <a:off x="1381222" y="3586265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E8594E9B-C489-B204-F918-932A4347242C}"/>
              </a:ext>
            </a:extLst>
          </p:cNvPr>
          <p:cNvGrpSpPr/>
          <p:nvPr/>
        </p:nvGrpSpPr>
        <p:grpSpPr>
          <a:xfrm>
            <a:off x="8663811" y="465467"/>
            <a:ext cx="50572" cy="1381877"/>
            <a:chOff x="3179882" y="2288834"/>
            <a:chExt cx="50572" cy="1381877"/>
          </a:xfrm>
        </p:grpSpPr>
        <p:sp>
          <p:nvSpPr>
            <p:cNvPr id="294" name="矩形 293">
              <a:extLst>
                <a:ext uri="{FF2B5EF4-FFF2-40B4-BE49-F238E27FC236}">
                  <a16:creationId xmlns:a16="http://schemas.microsoft.com/office/drawing/2014/main" id="{42E08ECE-A6C4-5754-8258-2A49FCF91B15}"/>
                </a:ext>
              </a:extLst>
            </p:cNvPr>
            <p:cNvSpPr/>
            <p:nvPr/>
          </p:nvSpPr>
          <p:spPr>
            <a:xfrm>
              <a:off x="3179882" y="2288834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5" name="矩形 294">
              <a:extLst>
                <a:ext uri="{FF2B5EF4-FFF2-40B4-BE49-F238E27FC236}">
                  <a16:creationId xmlns:a16="http://schemas.microsoft.com/office/drawing/2014/main" id="{B5D7CC25-E24A-8B76-4215-D73E575DB098}"/>
                </a:ext>
              </a:extLst>
            </p:cNvPr>
            <p:cNvSpPr/>
            <p:nvPr/>
          </p:nvSpPr>
          <p:spPr>
            <a:xfrm>
              <a:off x="3179882" y="2389503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6" name="矩形 295">
              <a:extLst>
                <a:ext uri="{FF2B5EF4-FFF2-40B4-BE49-F238E27FC236}">
                  <a16:creationId xmlns:a16="http://schemas.microsoft.com/office/drawing/2014/main" id="{A529756F-EF22-6909-D0DC-206A2DD4F591}"/>
                </a:ext>
              </a:extLst>
            </p:cNvPr>
            <p:cNvSpPr/>
            <p:nvPr/>
          </p:nvSpPr>
          <p:spPr>
            <a:xfrm>
              <a:off x="3179882" y="2490173"/>
              <a:ext cx="50572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97" name="矩形 296">
              <a:extLst>
                <a:ext uri="{FF2B5EF4-FFF2-40B4-BE49-F238E27FC236}">
                  <a16:creationId xmlns:a16="http://schemas.microsoft.com/office/drawing/2014/main" id="{0A463701-5BC8-868C-A77C-5FE840621E3D}"/>
                </a:ext>
              </a:extLst>
            </p:cNvPr>
            <p:cNvSpPr/>
            <p:nvPr/>
          </p:nvSpPr>
          <p:spPr>
            <a:xfrm>
              <a:off x="3179882" y="2590842"/>
              <a:ext cx="50572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98" name="矩形 297">
              <a:extLst>
                <a:ext uri="{FF2B5EF4-FFF2-40B4-BE49-F238E27FC236}">
                  <a16:creationId xmlns:a16="http://schemas.microsoft.com/office/drawing/2014/main" id="{9E3F2BE3-D752-2677-DCEE-07222B703918}"/>
                </a:ext>
              </a:extLst>
            </p:cNvPr>
            <p:cNvSpPr/>
            <p:nvPr/>
          </p:nvSpPr>
          <p:spPr>
            <a:xfrm>
              <a:off x="3179882" y="2691511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9" name="矩形 298">
              <a:extLst>
                <a:ext uri="{FF2B5EF4-FFF2-40B4-BE49-F238E27FC236}">
                  <a16:creationId xmlns:a16="http://schemas.microsoft.com/office/drawing/2014/main" id="{6855045A-3C8B-1672-5055-8E55B919883B}"/>
                </a:ext>
              </a:extLst>
            </p:cNvPr>
            <p:cNvSpPr/>
            <p:nvPr/>
          </p:nvSpPr>
          <p:spPr>
            <a:xfrm>
              <a:off x="3179882" y="2792180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AC24BE3F-DD61-61CF-44C7-74A1C35C9C3C}"/>
                </a:ext>
              </a:extLst>
            </p:cNvPr>
            <p:cNvSpPr/>
            <p:nvPr/>
          </p:nvSpPr>
          <p:spPr>
            <a:xfrm>
              <a:off x="3179882" y="2892850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1" name="矩形 300">
              <a:extLst>
                <a:ext uri="{FF2B5EF4-FFF2-40B4-BE49-F238E27FC236}">
                  <a16:creationId xmlns:a16="http://schemas.microsoft.com/office/drawing/2014/main" id="{620B15AA-B617-A2DF-2F99-0CC90C21E4D7}"/>
                </a:ext>
              </a:extLst>
            </p:cNvPr>
            <p:cNvSpPr/>
            <p:nvPr/>
          </p:nvSpPr>
          <p:spPr>
            <a:xfrm>
              <a:off x="3179882" y="2993518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2" name="矩形 301">
              <a:extLst>
                <a:ext uri="{FF2B5EF4-FFF2-40B4-BE49-F238E27FC236}">
                  <a16:creationId xmlns:a16="http://schemas.microsoft.com/office/drawing/2014/main" id="{1E51DB72-4D32-EA7D-B8A2-EE59BE479E57}"/>
                </a:ext>
              </a:extLst>
            </p:cNvPr>
            <p:cNvSpPr/>
            <p:nvPr/>
          </p:nvSpPr>
          <p:spPr>
            <a:xfrm>
              <a:off x="3179882" y="3094187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7ED09810-CD95-8FDE-AADA-870C5A7E1E2E}"/>
                </a:ext>
              </a:extLst>
            </p:cNvPr>
            <p:cNvSpPr/>
            <p:nvPr/>
          </p:nvSpPr>
          <p:spPr>
            <a:xfrm>
              <a:off x="3179882" y="3194857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4" name="矩形 303">
              <a:extLst>
                <a:ext uri="{FF2B5EF4-FFF2-40B4-BE49-F238E27FC236}">
                  <a16:creationId xmlns:a16="http://schemas.microsoft.com/office/drawing/2014/main" id="{D8365842-01A8-3E65-4E38-25DB0C8A1C68}"/>
                </a:ext>
              </a:extLst>
            </p:cNvPr>
            <p:cNvSpPr/>
            <p:nvPr/>
          </p:nvSpPr>
          <p:spPr>
            <a:xfrm>
              <a:off x="3179882" y="3295526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5" name="矩形 304">
              <a:extLst>
                <a:ext uri="{FF2B5EF4-FFF2-40B4-BE49-F238E27FC236}">
                  <a16:creationId xmlns:a16="http://schemas.microsoft.com/office/drawing/2014/main" id="{D871655B-67F1-B884-BFAF-CC2A51763561}"/>
                </a:ext>
              </a:extLst>
            </p:cNvPr>
            <p:cNvSpPr/>
            <p:nvPr/>
          </p:nvSpPr>
          <p:spPr>
            <a:xfrm>
              <a:off x="3179882" y="3396195"/>
              <a:ext cx="50572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6" name="矩形 305">
              <a:extLst>
                <a:ext uri="{FF2B5EF4-FFF2-40B4-BE49-F238E27FC236}">
                  <a16:creationId xmlns:a16="http://schemas.microsoft.com/office/drawing/2014/main" id="{799EE5FA-5FB6-4B3F-A819-7D14CD9FDACE}"/>
                </a:ext>
              </a:extLst>
            </p:cNvPr>
            <p:cNvSpPr/>
            <p:nvPr/>
          </p:nvSpPr>
          <p:spPr>
            <a:xfrm>
              <a:off x="3179882" y="3496864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7" name="矩形 306">
              <a:extLst>
                <a:ext uri="{FF2B5EF4-FFF2-40B4-BE49-F238E27FC236}">
                  <a16:creationId xmlns:a16="http://schemas.microsoft.com/office/drawing/2014/main" id="{CC46B35E-4CB4-ABDD-2E75-B90041265EBD}"/>
                </a:ext>
              </a:extLst>
            </p:cNvPr>
            <p:cNvSpPr/>
            <p:nvPr/>
          </p:nvSpPr>
          <p:spPr>
            <a:xfrm>
              <a:off x="3179882" y="3597534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8" name="组合 307">
            <a:extLst>
              <a:ext uri="{FF2B5EF4-FFF2-40B4-BE49-F238E27FC236}">
                <a16:creationId xmlns:a16="http://schemas.microsoft.com/office/drawing/2014/main" id="{D4E131A2-D269-F61E-B209-C6B66BBA4534}"/>
              </a:ext>
            </a:extLst>
          </p:cNvPr>
          <p:cNvGrpSpPr/>
          <p:nvPr/>
        </p:nvGrpSpPr>
        <p:grpSpPr>
          <a:xfrm>
            <a:off x="6576683" y="440466"/>
            <a:ext cx="50572" cy="1381877"/>
            <a:chOff x="3179882" y="2288834"/>
            <a:chExt cx="50572" cy="1381877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09" name="矩形 308">
              <a:extLst>
                <a:ext uri="{FF2B5EF4-FFF2-40B4-BE49-F238E27FC236}">
                  <a16:creationId xmlns:a16="http://schemas.microsoft.com/office/drawing/2014/main" id="{C2F4268D-B0F0-6883-7662-ED4CF04CDD87}"/>
                </a:ext>
              </a:extLst>
            </p:cNvPr>
            <p:cNvSpPr/>
            <p:nvPr/>
          </p:nvSpPr>
          <p:spPr>
            <a:xfrm>
              <a:off x="3179882" y="2288834"/>
              <a:ext cx="50572" cy="73177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0" name="矩形 309">
              <a:extLst>
                <a:ext uri="{FF2B5EF4-FFF2-40B4-BE49-F238E27FC236}">
                  <a16:creationId xmlns:a16="http://schemas.microsoft.com/office/drawing/2014/main" id="{4CCD2BDF-F465-A5B1-7884-0D8E47761A10}"/>
                </a:ext>
              </a:extLst>
            </p:cNvPr>
            <p:cNvSpPr/>
            <p:nvPr/>
          </p:nvSpPr>
          <p:spPr>
            <a:xfrm>
              <a:off x="3179882" y="2389503"/>
              <a:ext cx="50572" cy="73177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1" name="矩形 310">
              <a:extLst>
                <a:ext uri="{FF2B5EF4-FFF2-40B4-BE49-F238E27FC236}">
                  <a16:creationId xmlns:a16="http://schemas.microsoft.com/office/drawing/2014/main" id="{802E24F7-E3F8-9C6C-31EB-B1082FDBBD8A}"/>
                </a:ext>
              </a:extLst>
            </p:cNvPr>
            <p:cNvSpPr/>
            <p:nvPr/>
          </p:nvSpPr>
          <p:spPr>
            <a:xfrm>
              <a:off x="3179882" y="2490173"/>
              <a:ext cx="50572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12" name="矩形 311">
              <a:extLst>
                <a:ext uri="{FF2B5EF4-FFF2-40B4-BE49-F238E27FC236}">
                  <a16:creationId xmlns:a16="http://schemas.microsoft.com/office/drawing/2014/main" id="{0663DCB9-B02C-1407-6000-BC7F8DEFE6DF}"/>
                </a:ext>
              </a:extLst>
            </p:cNvPr>
            <p:cNvSpPr/>
            <p:nvPr/>
          </p:nvSpPr>
          <p:spPr>
            <a:xfrm>
              <a:off x="3179882" y="2590842"/>
              <a:ext cx="50572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13" name="矩形 312">
              <a:extLst>
                <a:ext uri="{FF2B5EF4-FFF2-40B4-BE49-F238E27FC236}">
                  <a16:creationId xmlns:a16="http://schemas.microsoft.com/office/drawing/2014/main" id="{53C0C620-A712-BF33-67A6-4B7DB8BF5ACA}"/>
                </a:ext>
              </a:extLst>
            </p:cNvPr>
            <p:cNvSpPr/>
            <p:nvPr/>
          </p:nvSpPr>
          <p:spPr>
            <a:xfrm>
              <a:off x="3179882" y="2691511"/>
              <a:ext cx="50572" cy="73177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8DB64D24-58D7-0A61-C1C5-D4E1AD6395DA}"/>
                </a:ext>
              </a:extLst>
            </p:cNvPr>
            <p:cNvSpPr/>
            <p:nvPr/>
          </p:nvSpPr>
          <p:spPr>
            <a:xfrm>
              <a:off x="3179882" y="2792180"/>
              <a:ext cx="50572" cy="73177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5" name="矩形 314">
              <a:extLst>
                <a:ext uri="{FF2B5EF4-FFF2-40B4-BE49-F238E27FC236}">
                  <a16:creationId xmlns:a16="http://schemas.microsoft.com/office/drawing/2014/main" id="{24A302AA-6F32-6F7B-C114-87CB1C385AEF}"/>
                </a:ext>
              </a:extLst>
            </p:cNvPr>
            <p:cNvSpPr/>
            <p:nvPr/>
          </p:nvSpPr>
          <p:spPr>
            <a:xfrm>
              <a:off x="3179882" y="2892850"/>
              <a:ext cx="50572" cy="73177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6" name="矩形 315">
              <a:extLst>
                <a:ext uri="{FF2B5EF4-FFF2-40B4-BE49-F238E27FC236}">
                  <a16:creationId xmlns:a16="http://schemas.microsoft.com/office/drawing/2014/main" id="{07C6CA7F-D603-DA64-EA1E-BD8BF272CC8A}"/>
                </a:ext>
              </a:extLst>
            </p:cNvPr>
            <p:cNvSpPr/>
            <p:nvPr/>
          </p:nvSpPr>
          <p:spPr>
            <a:xfrm>
              <a:off x="3179882" y="2993518"/>
              <a:ext cx="50572" cy="73177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7" name="矩形 316">
              <a:extLst>
                <a:ext uri="{FF2B5EF4-FFF2-40B4-BE49-F238E27FC236}">
                  <a16:creationId xmlns:a16="http://schemas.microsoft.com/office/drawing/2014/main" id="{A6E01015-3576-43DD-F70E-FC15259055F4}"/>
                </a:ext>
              </a:extLst>
            </p:cNvPr>
            <p:cNvSpPr/>
            <p:nvPr/>
          </p:nvSpPr>
          <p:spPr>
            <a:xfrm>
              <a:off x="3179882" y="3094187"/>
              <a:ext cx="50572" cy="73177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8" name="矩形 317">
              <a:extLst>
                <a:ext uri="{FF2B5EF4-FFF2-40B4-BE49-F238E27FC236}">
                  <a16:creationId xmlns:a16="http://schemas.microsoft.com/office/drawing/2014/main" id="{38657F90-7A4C-CE54-9022-05724F821106}"/>
                </a:ext>
              </a:extLst>
            </p:cNvPr>
            <p:cNvSpPr/>
            <p:nvPr/>
          </p:nvSpPr>
          <p:spPr>
            <a:xfrm>
              <a:off x="3179882" y="3194857"/>
              <a:ext cx="50572" cy="73177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9" name="矩形 318">
              <a:extLst>
                <a:ext uri="{FF2B5EF4-FFF2-40B4-BE49-F238E27FC236}">
                  <a16:creationId xmlns:a16="http://schemas.microsoft.com/office/drawing/2014/main" id="{E87412D5-A563-14AB-8B09-2845A79AC401}"/>
                </a:ext>
              </a:extLst>
            </p:cNvPr>
            <p:cNvSpPr/>
            <p:nvPr/>
          </p:nvSpPr>
          <p:spPr>
            <a:xfrm>
              <a:off x="3179882" y="3295526"/>
              <a:ext cx="50572" cy="73177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0" name="矩形 319">
              <a:extLst>
                <a:ext uri="{FF2B5EF4-FFF2-40B4-BE49-F238E27FC236}">
                  <a16:creationId xmlns:a16="http://schemas.microsoft.com/office/drawing/2014/main" id="{C5BA10F6-A9B2-B810-A4F5-64C97F4FFB21}"/>
                </a:ext>
              </a:extLst>
            </p:cNvPr>
            <p:cNvSpPr/>
            <p:nvPr/>
          </p:nvSpPr>
          <p:spPr>
            <a:xfrm>
              <a:off x="3179882" y="3396195"/>
              <a:ext cx="50572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1" name="矩形 320">
              <a:extLst>
                <a:ext uri="{FF2B5EF4-FFF2-40B4-BE49-F238E27FC236}">
                  <a16:creationId xmlns:a16="http://schemas.microsoft.com/office/drawing/2014/main" id="{EE098651-4BF0-4CB1-CEC8-9A8CB41BA7E0}"/>
                </a:ext>
              </a:extLst>
            </p:cNvPr>
            <p:cNvSpPr/>
            <p:nvPr/>
          </p:nvSpPr>
          <p:spPr>
            <a:xfrm>
              <a:off x="3179882" y="3496864"/>
              <a:ext cx="50572" cy="73177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2" name="矩形 321">
              <a:extLst>
                <a:ext uri="{FF2B5EF4-FFF2-40B4-BE49-F238E27FC236}">
                  <a16:creationId xmlns:a16="http://schemas.microsoft.com/office/drawing/2014/main" id="{3C8B952F-9DC4-998B-9FCB-C9687FA4D3A0}"/>
                </a:ext>
              </a:extLst>
            </p:cNvPr>
            <p:cNvSpPr/>
            <p:nvPr/>
          </p:nvSpPr>
          <p:spPr>
            <a:xfrm>
              <a:off x="3179882" y="3597534"/>
              <a:ext cx="50572" cy="73177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3" name="文本框 322">
            <a:extLst>
              <a:ext uri="{FF2B5EF4-FFF2-40B4-BE49-F238E27FC236}">
                <a16:creationId xmlns:a16="http://schemas.microsoft.com/office/drawing/2014/main" id="{2D7D0FC9-E215-E748-44CF-AEB9ADF80450}"/>
              </a:ext>
            </a:extLst>
          </p:cNvPr>
          <p:cNvSpPr txBox="1"/>
          <p:nvPr/>
        </p:nvSpPr>
        <p:spPr>
          <a:xfrm>
            <a:off x="8247839" y="703394"/>
            <a:ext cx="593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-</a:t>
            </a:r>
            <a:endParaRPr kumimoji="1" lang="zh-CN" altLang="en-US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676C6D-021B-27AE-8CF1-5DBACA950164}"/>
              </a:ext>
            </a:extLst>
          </p:cNvPr>
          <p:cNvSpPr txBox="1"/>
          <p:nvPr/>
        </p:nvSpPr>
        <p:spPr>
          <a:xfrm>
            <a:off x="7561360" y="3833246"/>
            <a:ext cx="2062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rgbClr val="0432FF"/>
                </a:solidFill>
              </a:rPr>
              <a:t>离群点对误差</a:t>
            </a:r>
            <a:r>
              <a:rPr kumimoji="1" lang="en-US" altLang="zh-CN" sz="2400" dirty="0">
                <a:solidFill>
                  <a:srgbClr val="0432FF"/>
                </a:solidFill>
              </a:rPr>
              <a:t>e</a:t>
            </a:r>
            <a:r>
              <a:rPr kumimoji="1" lang="zh-CN" altLang="en-US" sz="2400" dirty="0">
                <a:solidFill>
                  <a:srgbClr val="0432FF"/>
                </a:solidFill>
              </a:rPr>
              <a:t>的“牵引力”是平方增长的</a:t>
            </a:r>
          </a:p>
        </p:txBody>
      </p:sp>
      <p:pic>
        <p:nvPicPr>
          <p:cNvPr id="90" name="图片 89">
            <a:extLst>
              <a:ext uri="{FF2B5EF4-FFF2-40B4-BE49-F238E27FC236}">
                <a16:creationId xmlns:a16="http://schemas.microsoft.com/office/drawing/2014/main" id="{100F0EF8-6957-4512-B8B2-E1550E521C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2826" y="3920183"/>
            <a:ext cx="2565400" cy="2544519"/>
          </a:xfrm>
          <a:prstGeom prst="rect">
            <a:avLst/>
          </a:prstGeom>
        </p:spPr>
      </p:pic>
      <p:sp>
        <p:nvSpPr>
          <p:cNvPr id="91" name="文本框 90">
            <a:extLst>
              <a:ext uri="{FF2B5EF4-FFF2-40B4-BE49-F238E27FC236}">
                <a16:creationId xmlns:a16="http://schemas.microsoft.com/office/drawing/2014/main" id="{8D3E0366-97EC-41BF-9407-280D0660576A}"/>
              </a:ext>
            </a:extLst>
          </p:cNvPr>
          <p:cNvSpPr txBox="1"/>
          <p:nvPr/>
        </p:nvSpPr>
        <p:spPr>
          <a:xfrm>
            <a:off x="6601217" y="5981426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i="1" dirty="0"/>
              <a:t>e</a:t>
            </a:r>
            <a:endParaRPr kumimoji="1"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42497359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图片 89">
            <a:extLst>
              <a:ext uri="{FF2B5EF4-FFF2-40B4-BE49-F238E27FC236}">
                <a16:creationId xmlns:a16="http://schemas.microsoft.com/office/drawing/2014/main" id="{7C09F5C8-D250-4C94-95D3-7C96AF5A6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26" y="3920183"/>
            <a:ext cx="2565400" cy="25445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F35A9AA-0ACE-40BD-9E25-21CA84109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63" y="365125"/>
            <a:ext cx="4857212" cy="912251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离群点对参数估计影响的来源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2A1EF5B3-465A-4CA2-B462-99DC3F183FEB}"/>
                  </a:ext>
                </a:extLst>
              </p:cNvPr>
              <p:cNvSpPr txBox="1"/>
              <p:nvPr/>
            </p:nvSpPr>
            <p:spPr>
              <a:xfrm>
                <a:off x="7589571" y="2856968"/>
                <a:ext cx="2006301" cy="741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3200" b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lim>
                      </m:limLow>
                      <m: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3200" i="1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2A1EF5B3-465A-4CA2-B462-99DC3F183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571" y="2856968"/>
                <a:ext cx="2006301" cy="741485"/>
              </a:xfrm>
              <a:prstGeom prst="rect">
                <a:avLst/>
              </a:prstGeom>
              <a:blipFill>
                <a:blip r:embed="rId3"/>
                <a:stretch>
                  <a:fillRect l="-1887"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本框 68">
            <a:extLst>
              <a:ext uri="{FF2B5EF4-FFF2-40B4-BE49-F238E27FC236}">
                <a16:creationId xmlns:a16="http://schemas.microsoft.com/office/drawing/2014/main" id="{A99BE890-19A1-493A-B013-8F622852AE36}"/>
              </a:ext>
            </a:extLst>
          </p:cNvPr>
          <p:cNvSpPr txBox="1"/>
          <p:nvPr/>
        </p:nvSpPr>
        <p:spPr>
          <a:xfrm>
            <a:off x="7634727" y="4357294"/>
            <a:ext cx="3433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</a:rPr>
              <a:t>希望优化过程中，降低离群点的“牵引力”，最好能自动排除问题数据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AB413B7-291F-4722-A0E3-B1745EED3B12}"/>
                  </a:ext>
                </a:extLst>
              </p:cNvPr>
              <p:cNvSpPr/>
              <p:nvPr/>
            </p:nvSpPr>
            <p:spPr>
              <a:xfrm>
                <a:off x="5402298" y="1942295"/>
                <a:ext cx="374565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200" dirty="0">
                    <a:latin typeface="Cambria Math" panose="02040503050406030204" pitchFamily="18" charset="0"/>
                  </a:rPr>
                  <a:t>误差：</a:t>
                </a:r>
                <a14:m>
                  <m:oMath xmlns:m="http://schemas.openxmlformats.org/officeDocument/2006/math">
                    <m:r>
                      <a:rPr lang="en-US" altLang="zh-CN" sz="3200" b="1" dirty="0">
                        <a:latin typeface="Cambria Math" panose="02040503050406030204" pitchFamily="18" charset="0"/>
                      </a:rPr>
                      <m:t>𝐞</m:t>
                    </m:r>
                    <m:r>
                      <a:rPr lang="en-US" altLang="zh-CN" sz="3200" b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1" dirty="0">
                        <a:latin typeface="Cambria Math" panose="02040503050406030204" pitchFamily="18" charset="0"/>
                      </a:rPr>
                      <m:t>𝐀𝐯</m:t>
                    </m:r>
                    <m:r>
                      <a:rPr lang="en-US" altLang="zh-CN" sz="32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200" b="1" dirty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endParaRPr lang="en-US" altLang="zh-CN" sz="3200" b="1" dirty="0"/>
              </a:p>
              <a:p>
                <a:endParaRPr lang="en-US" altLang="zh-CN" sz="3200" dirty="0"/>
              </a:p>
              <a:p>
                <a:r>
                  <a:rPr lang="zh-CN" altLang="en-US" sz="3200" dirty="0"/>
                  <a:t>优化问题：</a:t>
                </a:r>
                <a:endParaRPr lang="en-US" altLang="zh-CN" sz="3200" dirty="0"/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AB413B7-291F-4722-A0E3-B1745EED3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298" y="1942295"/>
                <a:ext cx="3745654" cy="1569660"/>
              </a:xfrm>
              <a:prstGeom prst="rect">
                <a:avLst/>
              </a:prstGeom>
              <a:blipFill>
                <a:blip r:embed="rId4"/>
                <a:stretch>
                  <a:fillRect l="-4065" t="-5058" b="-120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本框 73">
            <a:extLst>
              <a:ext uri="{FF2B5EF4-FFF2-40B4-BE49-F238E27FC236}">
                <a16:creationId xmlns:a16="http://schemas.microsoft.com/office/drawing/2014/main" id="{D71E2BBF-ACAE-FC7C-A3A7-B2A9192AD28D}"/>
              </a:ext>
            </a:extLst>
          </p:cNvPr>
          <p:cNvSpPr txBox="1"/>
          <p:nvPr/>
        </p:nvSpPr>
        <p:spPr>
          <a:xfrm>
            <a:off x="6601217" y="5981426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i="1" dirty="0"/>
              <a:t>e</a:t>
            </a:r>
            <a:endParaRPr kumimoji="1" lang="zh-CN" alt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0EB12C02-F8E2-137E-B9E7-8235A2E33E85}"/>
                  </a:ext>
                </a:extLst>
              </p:cNvPr>
              <p:cNvSpPr/>
              <p:nvPr/>
            </p:nvSpPr>
            <p:spPr>
              <a:xfrm>
                <a:off x="1329076" y="1555021"/>
                <a:ext cx="22080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dirty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altLang="zh-CN" sz="3200" b="1" i="0" dirty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3200" b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altLang="zh-CN" sz="3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b="1" dirty="0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0EB12C02-F8E2-137E-B9E7-8235A2E33E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76" y="1555021"/>
                <a:ext cx="2208040" cy="584775"/>
              </a:xfrm>
              <a:prstGeom prst="rect">
                <a:avLst/>
              </a:prstGeom>
              <a:blipFill>
                <a:blip r:embed="rId5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6" name="矩形 215">
            <a:extLst>
              <a:ext uri="{FF2B5EF4-FFF2-40B4-BE49-F238E27FC236}">
                <a16:creationId xmlns:a16="http://schemas.microsoft.com/office/drawing/2014/main" id="{2B756A72-3AA8-1240-77CD-52B92700E45B}"/>
              </a:ext>
            </a:extLst>
          </p:cNvPr>
          <p:cNvSpPr/>
          <p:nvPr/>
        </p:nvSpPr>
        <p:spPr>
          <a:xfrm>
            <a:off x="2295663" y="2653629"/>
            <a:ext cx="108243" cy="52322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1FB41536-0D18-09F0-4A11-A9B532D1FAE6}"/>
                  </a:ext>
                </a:extLst>
              </p:cNvPr>
              <p:cNvSpPr/>
              <p:nvPr/>
            </p:nvSpPr>
            <p:spPr>
              <a:xfrm>
                <a:off x="2486659" y="2648879"/>
                <a:ext cx="5501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1FB41536-0D18-09F0-4A11-A9B532D1F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659" y="2648879"/>
                <a:ext cx="55015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组合 79">
            <a:extLst>
              <a:ext uri="{FF2B5EF4-FFF2-40B4-BE49-F238E27FC236}">
                <a16:creationId xmlns:a16="http://schemas.microsoft.com/office/drawing/2014/main" id="{0EC69C8E-2043-CAF3-D0B2-F4A68907A607}"/>
              </a:ext>
            </a:extLst>
          </p:cNvPr>
          <p:cNvGrpSpPr/>
          <p:nvPr/>
        </p:nvGrpSpPr>
        <p:grpSpPr>
          <a:xfrm>
            <a:off x="1381222" y="2277565"/>
            <a:ext cx="755380" cy="1381877"/>
            <a:chOff x="1381222" y="2277565"/>
            <a:chExt cx="755380" cy="1381877"/>
          </a:xfrm>
        </p:grpSpPr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7113620E-FCDD-1007-B195-09DD7650961B}"/>
                </a:ext>
              </a:extLst>
            </p:cNvPr>
            <p:cNvSpPr/>
            <p:nvPr/>
          </p:nvSpPr>
          <p:spPr>
            <a:xfrm>
              <a:off x="1381222" y="2277565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96EBFDD8-1054-4E69-7B96-E7F8E00C5251}"/>
                </a:ext>
              </a:extLst>
            </p:cNvPr>
            <p:cNvSpPr/>
            <p:nvPr/>
          </p:nvSpPr>
          <p:spPr>
            <a:xfrm>
              <a:off x="1381222" y="2378234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12185AEF-D111-F38A-5CE3-228625EFB394}"/>
                </a:ext>
              </a:extLst>
            </p:cNvPr>
            <p:cNvSpPr/>
            <p:nvPr/>
          </p:nvSpPr>
          <p:spPr>
            <a:xfrm>
              <a:off x="1381222" y="2478904"/>
              <a:ext cx="755380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D667A1B4-3C00-D7B7-9D5C-86E36CCDA6FB}"/>
                </a:ext>
              </a:extLst>
            </p:cNvPr>
            <p:cNvSpPr/>
            <p:nvPr/>
          </p:nvSpPr>
          <p:spPr>
            <a:xfrm>
              <a:off x="1381222" y="2579573"/>
              <a:ext cx="755380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B6B5B716-6187-3F00-DB99-5B8E15197C7B}"/>
                </a:ext>
              </a:extLst>
            </p:cNvPr>
            <p:cNvSpPr/>
            <p:nvPr/>
          </p:nvSpPr>
          <p:spPr>
            <a:xfrm>
              <a:off x="1381222" y="2680242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820E8943-EF3C-F98F-23A3-FDAD1A8DFFDA}"/>
                </a:ext>
              </a:extLst>
            </p:cNvPr>
            <p:cNvSpPr/>
            <p:nvPr/>
          </p:nvSpPr>
          <p:spPr>
            <a:xfrm>
              <a:off x="1381222" y="2780911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0235638C-9A27-0E6C-011B-91C0332F19D3}"/>
                </a:ext>
              </a:extLst>
            </p:cNvPr>
            <p:cNvSpPr/>
            <p:nvPr/>
          </p:nvSpPr>
          <p:spPr>
            <a:xfrm>
              <a:off x="1381222" y="2881581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C1E21CAA-4C92-3E90-AA5F-E1BEF9137572}"/>
                </a:ext>
              </a:extLst>
            </p:cNvPr>
            <p:cNvSpPr/>
            <p:nvPr/>
          </p:nvSpPr>
          <p:spPr>
            <a:xfrm>
              <a:off x="1381222" y="2982249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1959FCBE-FE28-B0E9-67DB-7F995B2BBD51}"/>
                </a:ext>
              </a:extLst>
            </p:cNvPr>
            <p:cNvSpPr/>
            <p:nvPr/>
          </p:nvSpPr>
          <p:spPr>
            <a:xfrm>
              <a:off x="1381222" y="3082918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5AA3B4A8-C1A4-C580-7B14-9FA1254F1C8B}"/>
                </a:ext>
              </a:extLst>
            </p:cNvPr>
            <p:cNvSpPr/>
            <p:nvPr/>
          </p:nvSpPr>
          <p:spPr>
            <a:xfrm>
              <a:off x="1381222" y="3183588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BC780BDE-70F5-C39B-0EF1-A058481644C0}"/>
                </a:ext>
              </a:extLst>
            </p:cNvPr>
            <p:cNvSpPr/>
            <p:nvPr/>
          </p:nvSpPr>
          <p:spPr>
            <a:xfrm>
              <a:off x="1381222" y="3284257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9" name="矩形 228">
              <a:extLst>
                <a:ext uri="{FF2B5EF4-FFF2-40B4-BE49-F238E27FC236}">
                  <a16:creationId xmlns:a16="http://schemas.microsoft.com/office/drawing/2014/main" id="{18AADC9D-7A35-9E2F-9118-37A700964030}"/>
                </a:ext>
              </a:extLst>
            </p:cNvPr>
            <p:cNvSpPr/>
            <p:nvPr/>
          </p:nvSpPr>
          <p:spPr>
            <a:xfrm>
              <a:off x="1381222" y="3384926"/>
              <a:ext cx="755380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E07A33AA-ECE1-3EB7-51FD-9BB62D60DC43}"/>
                </a:ext>
              </a:extLst>
            </p:cNvPr>
            <p:cNvSpPr/>
            <p:nvPr/>
          </p:nvSpPr>
          <p:spPr>
            <a:xfrm>
              <a:off x="1381222" y="3485595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550904E2-3CF2-0E64-374E-32262CF7CCF6}"/>
                </a:ext>
              </a:extLst>
            </p:cNvPr>
            <p:cNvSpPr/>
            <p:nvPr/>
          </p:nvSpPr>
          <p:spPr>
            <a:xfrm>
              <a:off x="1381222" y="3586265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7689CE74-D307-EC5B-7B1B-69CBA6EAE520}"/>
              </a:ext>
            </a:extLst>
          </p:cNvPr>
          <p:cNvGrpSpPr/>
          <p:nvPr/>
        </p:nvGrpSpPr>
        <p:grpSpPr>
          <a:xfrm>
            <a:off x="3179882" y="2288834"/>
            <a:ext cx="50572" cy="1381877"/>
            <a:chOff x="3179882" y="2288834"/>
            <a:chExt cx="50572" cy="1381877"/>
          </a:xfrm>
        </p:grpSpPr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42982659-F283-55C2-1B81-493FA24EDA41}"/>
                </a:ext>
              </a:extLst>
            </p:cNvPr>
            <p:cNvSpPr/>
            <p:nvPr/>
          </p:nvSpPr>
          <p:spPr>
            <a:xfrm>
              <a:off x="3179882" y="2288834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4E676D25-01D6-F50C-193E-7E3BC005646A}"/>
                </a:ext>
              </a:extLst>
            </p:cNvPr>
            <p:cNvSpPr/>
            <p:nvPr/>
          </p:nvSpPr>
          <p:spPr>
            <a:xfrm>
              <a:off x="3179882" y="2389503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7C154D59-4B97-A864-E789-BA7C52F2A46A}"/>
                </a:ext>
              </a:extLst>
            </p:cNvPr>
            <p:cNvSpPr/>
            <p:nvPr/>
          </p:nvSpPr>
          <p:spPr>
            <a:xfrm>
              <a:off x="3179882" y="2490173"/>
              <a:ext cx="50572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2DEC878C-A7FC-305A-39A3-07A721888B7F}"/>
                </a:ext>
              </a:extLst>
            </p:cNvPr>
            <p:cNvSpPr/>
            <p:nvPr/>
          </p:nvSpPr>
          <p:spPr>
            <a:xfrm>
              <a:off x="3179882" y="2590842"/>
              <a:ext cx="50572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36" name="矩形 235">
              <a:extLst>
                <a:ext uri="{FF2B5EF4-FFF2-40B4-BE49-F238E27FC236}">
                  <a16:creationId xmlns:a16="http://schemas.microsoft.com/office/drawing/2014/main" id="{88A05254-FC95-78AB-D43F-7E792E2251FF}"/>
                </a:ext>
              </a:extLst>
            </p:cNvPr>
            <p:cNvSpPr/>
            <p:nvPr/>
          </p:nvSpPr>
          <p:spPr>
            <a:xfrm>
              <a:off x="3179882" y="2691511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781B41D3-2B19-0D09-855F-0CB025EE27EC}"/>
                </a:ext>
              </a:extLst>
            </p:cNvPr>
            <p:cNvSpPr/>
            <p:nvPr/>
          </p:nvSpPr>
          <p:spPr>
            <a:xfrm>
              <a:off x="3179882" y="2792180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8E53E253-3829-9D4C-7C41-71569E8C969A}"/>
                </a:ext>
              </a:extLst>
            </p:cNvPr>
            <p:cNvSpPr/>
            <p:nvPr/>
          </p:nvSpPr>
          <p:spPr>
            <a:xfrm>
              <a:off x="3179882" y="2892850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5044A362-F110-9A18-DB66-81892C37FC01}"/>
                </a:ext>
              </a:extLst>
            </p:cNvPr>
            <p:cNvSpPr/>
            <p:nvPr/>
          </p:nvSpPr>
          <p:spPr>
            <a:xfrm>
              <a:off x="3179882" y="2993518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4BF8B94F-2361-5861-E488-A15F0A13B28A}"/>
                </a:ext>
              </a:extLst>
            </p:cNvPr>
            <p:cNvSpPr/>
            <p:nvPr/>
          </p:nvSpPr>
          <p:spPr>
            <a:xfrm>
              <a:off x="3179882" y="3094187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9D4BD26A-35F4-3F4B-EADA-70E677C3FE29}"/>
                </a:ext>
              </a:extLst>
            </p:cNvPr>
            <p:cNvSpPr/>
            <p:nvPr/>
          </p:nvSpPr>
          <p:spPr>
            <a:xfrm>
              <a:off x="3179882" y="3194857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CA66CDC5-FE8A-D4AC-951D-D5A6E3919381}"/>
                </a:ext>
              </a:extLst>
            </p:cNvPr>
            <p:cNvSpPr/>
            <p:nvPr/>
          </p:nvSpPr>
          <p:spPr>
            <a:xfrm>
              <a:off x="3179882" y="3295526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AE8D6BA3-4DDE-E5A0-8DCE-881EE5363C1C}"/>
                </a:ext>
              </a:extLst>
            </p:cNvPr>
            <p:cNvSpPr/>
            <p:nvPr/>
          </p:nvSpPr>
          <p:spPr>
            <a:xfrm>
              <a:off x="3179882" y="3396195"/>
              <a:ext cx="50572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4" name="矩形 243">
              <a:extLst>
                <a:ext uri="{FF2B5EF4-FFF2-40B4-BE49-F238E27FC236}">
                  <a16:creationId xmlns:a16="http://schemas.microsoft.com/office/drawing/2014/main" id="{40F47040-AB5F-86C3-935B-0EFF3DFCC5C5}"/>
                </a:ext>
              </a:extLst>
            </p:cNvPr>
            <p:cNvSpPr/>
            <p:nvPr/>
          </p:nvSpPr>
          <p:spPr>
            <a:xfrm>
              <a:off x="3179882" y="3496864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5" name="矩形 244">
              <a:extLst>
                <a:ext uri="{FF2B5EF4-FFF2-40B4-BE49-F238E27FC236}">
                  <a16:creationId xmlns:a16="http://schemas.microsoft.com/office/drawing/2014/main" id="{A52D39AE-0FE3-2625-1EBD-5A068140EBFB}"/>
                </a:ext>
              </a:extLst>
            </p:cNvPr>
            <p:cNvSpPr/>
            <p:nvPr/>
          </p:nvSpPr>
          <p:spPr>
            <a:xfrm>
              <a:off x="3179882" y="3597534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7" name="右箭头 76">
            <a:extLst>
              <a:ext uri="{FF2B5EF4-FFF2-40B4-BE49-F238E27FC236}">
                <a16:creationId xmlns:a16="http://schemas.microsoft.com/office/drawing/2014/main" id="{6BA6DA81-2BE0-185E-FD81-3E11715BF4D3}"/>
              </a:ext>
            </a:extLst>
          </p:cNvPr>
          <p:cNvSpPr/>
          <p:nvPr/>
        </p:nvSpPr>
        <p:spPr>
          <a:xfrm>
            <a:off x="3992826" y="2066121"/>
            <a:ext cx="1371600" cy="49451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6" name="矩形 275">
            <a:extLst>
              <a:ext uri="{FF2B5EF4-FFF2-40B4-BE49-F238E27FC236}">
                <a16:creationId xmlns:a16="http://schemas.microsoft.com/office/drawing/2014/main" id="{3DECA410-0961-432E-D5FD-3C387F86ACA1}"/>
              </a:ext>
            </a:extLst>
          </p:cNvPr>
          <p:cNvSpPr/>
          <p:nvPr/>
        </p:nvSpPr>
        <p:spPr>
          <a:xfrm>
            <a:off x="8171478" y="830262"/>
            <a:ext cx="108243" cy="52322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矩形 276">
                <a:extLst>
                  <a:ext uri="{FF2B5EF4-FFF2-40B4-BE49-F238E27FC236}">
                    <a16:creationId xmlns:a16="http://schemas.microsoft.com/office/drawing/2014/main" id="{EFF446E6-447A-6ECB-DA2A-3D45245459E4}"/>
                  </a:ext>
                </a:extLst>
              </p:cNvPr>
              <p:cNvSpPr/>
              <p:nvPr/>
            </p:nvSpPr>
            <p:spPr>
              <a:xfrm>
                <a:off x="6577218" y="825512"/>
                <a:ext cx="5501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77" name="矩形 276">
                <a:extLst>
                  <a:ext uri="{FF2B5EF4-FFF2-40B4-BE49-F238E27FC236}">
                    <a16:creationId xmlns:a16="http://schemas.microsoft.com/office/drawing/2014/main" id="{EFF446E6-447A-6ECB-DA2A-3D4524545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218" y="825512"/>
                <a:ext cx="55015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A4ED8AD7-2D35-CF65-75C7-F364D35D7EC7}"/>
              </a:ext>
            </a:extLst>
          </p:cNvPr>
          <p:cNvGrpSpPr/>
          <p:nvPr/>
        </p:nvGrpSpPr>
        <p:grpSpPr>
          <a:xfrm>
            <a:off x="7257037" y="454198"/>
            <a:ext cx="755380" cy="1381877"/>
            <a:chOff x="1381222" y="2277565"/>
            <a:chExt cx="755380" cy="1381877"/>
          </a:xfrm>
        </p:grpSpPr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EBFF9C85-F0CB-B825-668D-4E690C4CEF3F}"/>
                </a:ext>
              </a:extLst>
            </p:cNvPr>
            <p:cNvSpPr/>
            <p:nvPr/>
          </p:nvSpPr>
          <p:spPr>
            <a:xfrm>
              <a:off x="1381222" y="2277565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0" name="矩形 279">
              <a:extLst>
                <a:ext uri="{FF2B5EF4-FFF2-40B4-BE49-F238E27FC236}">
                  <a16:creationId xmlns:a16="http://schemas.microsoft.com/office/drawing/2014/main" id="{5A8438D0-CE6B-E906-BAE9-EDBBE6F56052}"/>
                </a:ext>
              </a:extLst>
            </p:cNvPr>
            <p:cNvSpPr/>
            <p:nvPr/>
          </p:nvSpPr>
          <p:spPr>
            <a:xfrm>
              <a:off x="1381222" y="2378234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1" name="矩形 280">
              <a:extLst>
                <a:ext uri="{FF2B5EF4-FFF2-40B4-BE49-F238E27FC236}">
                  <a16:creationId xmlns:a16="http://schemas.microsoft.com/office/drawing/2014/main" id="{C3216E5D-CD08-A514-4B72-68A31D085AE0}"/>
                </a:ext>
              </a:extLst>
            </p:cNvPr>
            <p:cNvSpPr/>
            <p:nvPr/>
          </p:nvSpPr>
          <p:spPr>
            <a:xfrm>
              <a:off x="1381222" y="2478904"/>
              <a:ext cx="755380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82" name="矩形 281">
              <a:extLst>
                <a:ext uri="{FF2B5EF4-FFF2-40B4-BE49-F238E27FC236}">
                  <a16:creationId xmlns:a16="http://schemas.microsoft.com/office/drawing/2014/main" id="{119CD306-12A8-CD4B-18D7-830064D8D9A7}"/>
                </a:ext>
              </a:extLst>
            </p:cNvPr>
            <p:cNvSpPr/>
            <p:nvPr/>
          </p:nvSpPr>
          <p:spPr>
            <a:xfrm>
              <a:off x="1381222" y="2579573"/>
              <a:ext cx="755380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83" name="矩形 282">
              <a:extLst>
                <a:ext uri="{FF2B5EF4-FFF2-40B4-BE49-F238E27FC236}">
                  <a16:creationId xmlns:a16="http://schemas.microsoft.com/office/drawing/2014/main" id="{C689EA0F-DA37-CF44-9D49-1AFE7814A91F}"/>
                </a:ext>
              </a:extLst>
            </p:cNvPr>
            <p:cNvSpPr/>
            <p:nvPr/>
          </p:nvSpPr>
          <p:spPr>
            <a:xfrm>
              <a:off x="1381222" y="2680242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4" name="矩形 283">
              <a:extLst>
                <a:ext uri="{FF2B5EF4-FFF2-40B4-BE49-F238E27FC236}">
                  <a16:creationId xmlns:a16="http://schemas.microsoft.com/office/drawing/2014/main" id="{0BD7C534-A1F6-5ABB-6F07-B9F9ACE2F18C}"/>
                </a:ext>
              </a:extLst>
            </p:cNvPr>
            <p:cNvSpPr/>
            <p:nvPr/>
          </p:nvSpPr>
          <p:spPr>
            <a:xfrm>
              <a:off x="1381222" y="2780911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D0A80298-9BFB-7507-07A9-58E72512C047}"/>
                </a:ext>
              </a:extLst>
            </p:cNvPr>
            <p:cNvSpPr/>
            <p:nvPr/>
          </p:nvSpPr>
          <p:spPr>
            <a:xfrm>
              <a:off x="1381222" y="2881581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6" name="矩形 285">
              <a:extLst>
                <a:ext uri="{FF2B5EF4-FFF2-40B4-BE49-F238E27FC236}">
                  <a16:creationId xmlns:a16="http://schemas.microsoft.com/office/drawing/2014/main" id="{7F18BEA9-F10B-C29E-9392-6ECB20FB377D}"/>
                </a:ext>
              </a:extLst>
            </p:cNvPr>
            <p:cNvSpPr/>
            <p:nvPr/>
          </p:nvSpPr>
          <p:spPr>
            <a:xfrm>
              <a:off x="1381222" y="2982249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7" name="矩形 286">
              <a:extLst>
                <a:ext uri="{FF2B5EF4-FFF2-40B4-BE49-F238E27FC236}">
                  <a16:creationId xmlns:a16="http://schemas.microsoft.com/office/drawing/2014/main" id="{73ABBFD1-F4DB-6F25-FC72-BCC3F30A53A0}"/>
                </a:ext>
              </a:extLst>
            </p:cNvPr>
            <p:cNvSpPr/>
            <p:nvPr/>
          </p:nvSpPr>
          <p:spPr>
            <a:xfrm>
              <a:off x="1381222" y="3082918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8" name="矩形 287">
              <a:extLst>
                <a:ext uri="{FF2B5EF4-FFF2-40B4-BE49-F238E27FC236}">
                  <a16:creationId xmlns:a16="http://schemas.microsoft.com/office/drawing/2014/main" id="{96BEEA30-0C58-5F74-D45C-8FF79957A8B3}"/>
                </a:ext>
              </a:extLst>
            </p:cNvPr>
            <p:cNvSpPr/>
            <p:nvPr/>
          </p:nvSpPr>
          <p:spPr>
            <a:xfrm>
              <a:off x="1381222" y="3183588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A7904864-AE5B-2D87-965D-E96515E16E7A}"/>
                </a:ext>
              </a:extLst>
            </p:cNvPr>
            <p:cNvSpPr/>
            <p:nvPr/>
          </p:nvSpPr>
          <p:spPr>
            <a:xfrm>
              <a:off x="1381222" y="3284257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0" name="矩形 289">
              <a:extLst>
                <a:ext uri="{FF2B5EF4-FFF2-40B4-BE49-F238E27FC236}">
                  <a16:creationId xmlns:a16="http://schemas.microsoft.com/office/drawing/2014/main" id="{0FE7C719-50C1-B799-61ED-8233F46E0410}"/>
                </a:ext>
              </a:extLst>
            </p:cNvPr>
            <p:cNvSpPr/>
            <p:nvPr/>
          </p:nvSpPr>
          <p:spPr>
            <a:xfrm>
              <a:off x="1381222" y="3384926"/>
              <a:ext cx="755380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1" name="矩形 290">
              <a:extLst>
                <a:ext uri="{FF2B5EF4-FFF2-40B4-BE49-F238E27FC236}">
                  <a16:creationId xmlns:a16="http://schemas.microsoft.com/office/drawing/2014/main" id="{2DD83D2A-2794-97F4-1FD8-486E89D952AA}"/>
                </a:ext>
              </a:extLst>
            </p:cNvPr>
            <p:cNvSpPr/>
            <p:nvPr/>
          </p:nvSpPr>
          <p:spPr>
            <a:xfrm>
              <a:off x="1381222" y="3485595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2" name="矩形 291">
              <a:extLst>
                <a:ext uri="{FF2B5EF4-FFF2-40B4-BE49-F238E27FC236}">
                  <a16:creationId xmlns:a16="http://schemas.microsoft.com/office/drawing/2014/main" id="{1CB70AF3-1865-118D-E89E-25F560D32DB4}"/>
                </a:ext>
              </a:extLst>
            </p:cNvPr>
            <p:cNvSpPr/>
            <p:nvPr/>
          </p:nvSpPr>
          <p:spPr>
            <a:xfrm>
              <a:off x="1381222" y="3586265"/>
              <a:ext cx="755380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E8594E9B-C489-B204-F918-932A4347242C}"/>
              </a:ext>
            </a:extLst>
          </p:cNvPr>
          <p:cNvGrpSpPr/>
          <p:nvPr/>
        </p:nvGrpSpPr>
        <p:grpSpPr>
          <a:xfrm>
            <a:off x="8663811" y="465467"/>
            <a:ext cx="50572" cy="1381877"/>
            <a:chOff x="3179882" y="2288834"/>
            <a:chExt cx="50572" cy="1381877"/>
          </a:xfrm>
        </p:grpSpPr>
        <p:sp>
          <p:nvSpPr>
            <p:cNvPr id="294" name="矩形 293">
              <a:extLst>
                <a:ext uri="{FF2B5EF4-FFF2-40B4-BE49-F238E27FC236}">
                  <a16:creationId xmlns:a16="http://schemas.microsoft.com/office/drawing/2014/main" id="{42E08ECE-A6C4-5754-8258-2A49FCF91B15}"/>
                </a:ext>
              </a:extLst>
            </p:cNvPr>
            <p:cNvSpPr/>
            <p:nvPr/>
          </p:nvSpPr>
          <p:spPr>
            <a:xfrm>
              <a:off x="3179882" y="2288834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5" name="矩形 294">
              <a:extLst>
                <a:ext uri="{FF2B5EF4-FFF2-40B4-BE49-F238E27FC236}">
                  <a16:creationId xmlns:a16="http://schemas.microsoft.com/office/drawing/2014/main" id="{B5D7CC25-E24A-8B76-4215-D73E575DB098}"/>
                </a:ext>
              </a:extLst>
            </p:cNvPr>
            <p:cNvSpPr/>
            <p:nvPr/>
          </p:nvSpPr>
          <p:spPr>
            <a:xfrm>
              <a:off x="3179882" y="2389503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6" name="矩形 295">
              <a:extLst>
                <a:ext uri="{FF2B5EF4-FFF2-40B4-BE49-F238E27FC236}">
                  <a16:creationId xmlns:a16="http://schemas.microsoft.com/office/drawing/2014/main" id="{A529756F-EF22-6909-D0DC-206A2DD4F591}"/>
                </a:ext>
              </a:extLst>
            </p:cNvPr>
            <p:cNvSpPr/>
            <p:nvPr/>
          </p:nvSpPr>
          <p:spPr>
            <a:xfrm>
              <a:off x="3179882" y="2490173"/>
              <a:ext cx="50572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97" name="矩形 296">
              <a:extLst>
                <a:ext uri="{FF2B5EF4-FFF2-40B4-BE49-F238E27FC236}">
                  <a16:creationId xmlns:a16="http://schemas.microsoft.com/office/drawing/2014/main" id="{0A463701-5BC8-868C-A77C-5FE840621E3D}"/>
                </a:ext>
              </a:extLst>
            </p:cNvPr>
            <p:cNvSpPr/>
            <p:nvPr/>
          </p:nvSpPr>
          <p:spPr>
            <a:xfrm>
              <a:off x="3179882" y="2590842"/>
              <a:ext cx="50572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98" name="矩形 297">
              <a:extLst>
                <a:ext uri="{FF2B5EF4-FFF2-40B4-BE49-F238E27FC236}">
                  <a16:creationId xmlns:a16="http://schemas.microsoft.com/office/drawing/2014/main" id="{9E3F2BE3-D752-2677-DCEE-07222B703918}"/>
                </a:ext>
              </a:extLst>
            </p:cNvPr>
            <p:cNvSpPr/>
            <p:nvPr/>
          </p:nvSpPr>
          <p:spPr>
            <a:xfrm>
              <a:off x="3179882" y="2691511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9" name="矩形 298">
              <a:extLst>
                <a:ext uri="{FF2B5EF4-FFF2-40B4-BE49-F238E27FC236}">
                  <a16:creationId xmlns:a16="http://schemas.microsoft.com/office/drawing/2014/main" id="{6855045A-3C8B-1672-5055-8E55B919883B}"/>
                </a:ext>
              </a:extLst>
            </p:cNvPr>
            <p:cNvSpPr/>
            <p:nvPr/>
          </p:nvSpPr>
          <p:spPr>
            <a:xfrm>
              <a:off x="3179882" y="2792180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AC24BE3F-DD61-61CF-44C7-74A1C35C9C3C}"/>
                </a:ext>
              </a:extLst>
            </p:cNvPr>
            <p:cNvSpPr/>
            <p:nvPr/>
          </p:nvSpPr>
          <p:spPr>
            <a:xfrm>
              <a:off x="3179882" y="2892850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1" name="矩形 300">
              <a:extLst>
                <a:ext uri="{FF2B5EF4-FFF2-40B4-BE49-F238E27FC236}">
                  <a16:creationId xmlns:a16="http://schemas.microsoft.com/office/drawing/2014/main" id="{620B15AA-B617-A2DF-2F99-0CC90C21E4D7}"/>
                </a:ext>
              </a:extLst>
            </p:cNvPr>
            <p:cNvSpPr/>
            <p:nvPr/>
          </p:nvSpPr>
          <p:spPr>
            <a:xfrm>
              <a:off x="3179882" y="2993518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2" name="矩形 301">
              <a:extLst>
                <a:ext uri="{FF2B5EF4-FFF2-40B4-BE49-F238E27FC236}">
                  <a16:creationId xmlns:a16="http://schemas.microsoft.com/office/drawing/2014/main" id="{1E51DB72-4D32-EA7D-B8A2-EE59BE479E57}"/>
                </a:ext>
              </a:extLst>
            </p:cNvPr>
            <p:cNvSpPr/>
            <p:nvPr/>
          </p:nvSpPr>
          <p:spPr>
            <a:xfrm>
              <a:off x="3179882" y="3094187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7ED09810-CD95-8FDE-AADA-870C5A7E1E2E}"/>
                </a:ext>
              </a:extLst>
            </p:cNvPr>
            <p:cNvSpPr/>
            <p:nvPr/>
          </p:nvSpPr>
          <p:spPr>
            <a:xfrm>
              <a:off x="3179882" y="3194857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4" name="矩形 303">
              <a:extLst>
                <a:ext uri="{FF2B5EF4-FFF2-40B4-BE49-F238E27FC236}">
                  <a16:creationId xmlns:a16="http://schemas.microsoft.com/office/drawing/2014/main" id="{D8365842-01A8-3E65-4E38-25DB0C8A1C68}"/>
                </a:ext>
              </a:extLst>
            </p:cNvPr>
            <p:cNvSpPr/>
            <p:nvPr/>
          </p:nvSpPr>
          <p:spPr>
            <a:xfrm>
              <a:off x="3179882" y="3295526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5" name="矩形 304">
              <a:extLst>
                <a:ext uri="{FF2B5EF4-FFF2-40B4-BE49-F238E27FC236}">
                  <a16:creationId xmlns:a16="http://schemas.microsoft.com/office/drawing/2014/main" id="{D871655B-67F1-B884-BFAF-CC2A51763561}"/>
                </a:ext>
              </a:extLst>
            </p:cNvPr>
            <p:cNvSpPr/>
            <p:nvPr/>
          </p:nvSpPr>
          <p:spPr>
            <a:xfrm>
              <a:off x="3179882" y="3396195"/>
              <a:ext cx="50572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6" name="矩形 305">
              <a:extLst>
                <a:ext uri="{FF2B5EF4-FFF2-40B4-BE49-F238E27FC236}">
                  <a16:creationId xmlns:a16="http://schemas.microsoft.com/office/drawing/2014/main" id="{799EE5FA-5FB6-4B3F-A819-7D14CD9FDACE}"/>
                </a:ext>
              </a:extLst>
            </p:cNvPr>
            <p:cNvSpPr/>
            <p:nvPr/>
          </p:nvSpPr>
          <p:spPr>
            <a:xfrm>
              <a:off x="3179882" y="3496864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7" name="矩形 306">
              <a:extLst>
                <a:ext uri="{FF2B5EF4-FFF2-40B4-BE49-F238E27FC236}">
                  <a16:creationId xmlns:a16="http://schemas.microsoft.com/office/drawing/2014/main" id="{CC46B35E-4CB4-ABDD-2E75-B90041265EBD}"/>
                </a:ext>
              </a:extLst>
            </p:cNvPr>
            <p:cNvSpPr/>
            <p:nvPr/>
          </p:nvSpPr>
          <p:spPr>
            <a:xfrm>
              <a:off x="3179882" y="3597534"/>
              <a:ext cx="50572" cy="731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8" name="组合 307">
            <a:extLst>
              <a:ext uri="{FF2B5EF4-FFF2-40B4-BE49-F238E27FC236}">
                <a16:creationId xmlns:a16="http://schemas.microsoft.com/office/drawing/2014/main" id="{D4E131A2-D269-F61E-B209-C6B66BBA4534}"/>
              </a:ext>
            </a:extLst>
          </p:cNvPr>
          <p:cNvGrpSpPr/>
          <p:nvPr/>
        </p:nvGrpSpPr>
        <p:grpSpPr>
          <a:xfrm>
            <a:off x="6576683" y="440466"/>
            <a:ext cx="50572" cy="1381877"/>
            <a:chOff x="3179882" y="2288834"/>
            <a:chExt cx="50572" cy="1381877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09" name="矩形 308">
              <a:extLst>
                <a:ext uri="{FF2B5EF4-FFF2-40B4-BE49-F238E27FC236}">
                  <a16:creationId xmlns:a16="http://schemas.microsoft.com/office/drawing/2014/main" id="{C2F4268D-B0F0-6883-7662-ED4CF04CDD87}"/>
                </a:ext>
              </a:extLst>
            </p:cNvPr>
            <p:cNvSpPr/>
            <p:nvPr/>
          </p:nvSpPr>
          <p:spPr>
            <a:xfrm>
              <a:off x="3179882" y="2288834"/>
              <a:ext cx="50572" cy="73177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0" name="矩形 309">
              <a:extLst>
                <a:ext uri="{FF2B5EF4-FFF2-40B4-BE49-F238E27FC236}">
                  <a16:creationId xmlns:a16="http://schemas.microsoft.com/office/drawing/2014/main" id="{4CCD2BDF-F465-A5B1-7884-0D8E47761A10}"/>
                </a:ext>
              </a:extLst>
            </p:cNvPr>
            <p:cNvSpPr/>
            <p:nvPr/>
          </p:nvSpPr>
          <p:spPr>
            <a:xfrm>
              <a:off x="3179882" y="2389503"/>
              <a:ext cx="50572" cy="73177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1" name="矩形 310">
              <a:extLst>
                <a:ext uri="{FF2B5EF4-FFF2-40B4-BE49-F238E27FC236}">
                  <a16:creationId xmlns:a16="http://schemas.microsoft.com/office/drawing/2014/main" id="{802E24F7-E3F8-9C6C-31EB-B1082FDBBD8A}"/>
                </a:ext>
              </a:extLst>
            </p:cNvPr>
            <p:cNvSpPr/>
            <p:nvPr/>
          </p:nvSpPr>
          <p:spPr>
            <a:xfrm>
              <a:off x="3179882" y="2490173"/>
              <a:ext cx="50572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12" name="矩形 311">
              <a:extLst>
                <a:ext uri="{FF2B5EF4-FFF2-40B4-BE49-F238E27FC236}">
                  <a16:creationId xmlns:a16="http://schemas.microsoft.com/office/drawing/2014/main" id="{0663DCB9-B02C-1407-6000-BC7F8DEFE6DF}"/>
                </a:ext>
              </a:extLst>
            </p:cNvPr>
            <p:cNvSpPr/>
            <p:nvPr/>
          </p:nvSpPr>
          <p:spPr>
            <a:xfrm>
              <a:off x="3179882" y="2590842"/>
              <a:ext cx="50572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13" name="矩形 312">
              <a:extLst>
                <a:ext uri="{FF2B5EF4-FFF2-40B4-BE49-F238E27FC236}">
                  <a16:creationId xmlns:a16="http://schemas.microsoft.com/office/drawing/2014/main" id="{53C0C620-A712-BF33-67A6-4B7DB8BF5ACA}"/>
                </a:ext>
              </a:extLst>
            </p:cNvPr>
            <p:cNvSpPr/>
            <p:nvPr/>
          </p:nvSpPr>
          <p:spPr>
            <a:xfrm>
              <a:off x="3179882" y="2691511"/>
              <a:ext cx="50572" cy="73177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8DB64D24-58D7-0A61-C1C5-D4E1AD6395DA}"/>
                </a:ext>
              </a:extLst>
            </p:cNvPr>
            <p:cNvSpPr/>
            <p:nvPr/>
          </p:nvSpPr>
          <p:spPr>
            <a:xfrm>
              <a:off x="3179882" y="2792180"/>
              <a:ext cx="50572" cy="73177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5" name="矩形 314">
              <a:extLst>
                <a:ext uri="{FF2B5EF4-FFF2-40B4-BE49-F238E27FC236}">
                  <a16:creationId xmlns:a16="http://schemas.microsoft.com/office/drawing/2014/main" id="{24A302AA-6F32-6F7B-C114-87CB1C385AEF}"/>
                </a:ext>
              </a:extLst>
            </p:cNvPr>
            <p:cNvSpPr/>
            <p:nvPr/>
          </p:nvSpPr>
          <p:spPr>
            <a:xfrm>
              <a:off x="3179882" y="2892850"/>
              <a:ext cx="50572" cy="73177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6" name="矩形 315">
              <a:extLst>
                <a:ext uri="{FF2B5EF4-FFF2-40B4-BE49-F238E27FC236}">
                  <a16:creationId xmlns:a16="http://schemas.microsoft.com/office/drawing/2014/main" id="{07C6CA7F-D603-DA64-EA1E-BD8BF272CC8A}"/>
                </a:ext>
              </a:extLst>
            </p:cNvPr>
            <p:cNvSpPr/>
            <p:nvPr/>
          </p:nvSpPr>
          <p:spPr>
            <a:xfrm>
              <a:off x="3179882" y="2993518"/>
              <a:ext cx="50572" cy="73177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7" name="矩形 316">
              <a:extLst>
                <a:ext uri="{FF2B5EF4-FFF2-40B4-BE49-F238E27FC236}">
                  <a16:creationId xmlns:a16="http://schemas.microsoft.com/office/drawing/2014/main" id="{A6E01015-3576-43DD-F70E-FC15259055F4}"/>
                </a:ext>
              </a:extLst>
            </p:cNvPr>
            <p:cNvSpPr/>
            <p:nvPr/>
          </p:nvSpPr>
          <p:spPr>
            <a:xfrm>
              <a:off x="3179882" y="3094187"/>
              <a:ext cx="50572" cy="73177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8" name="矩形 317">
              <a:extLst>
                <a:ext uri="{FF2B5EF4-FFF2-40B4-BE49-F238E27FC236}">
                  <a16:creationId xmlns:a16="http://schemas.microsoft.com/office/drawing/2014/main" id="{38657F90-7A4C-CE54-9022-05724F821106}"/>
                </a:ext>
              </a:extLst>
            </p:cNvPr>
            <p:cNvSpPr/>
            <p:nvPr/>
          </p:nvSpPr>
          <p:spPr>
            <a:xfrm>
              <a:off x="3179882" y="3194857"/>
              <a:ext cx="50572" cy="73177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9" name="矩形 318">
              <a:extLst>
                <a:ext uri="{FF2B5EF4-FFF2-40B4-BE49-F238E27FC236}">
                  <a16:creationId xmlns:a16="http://schemas.microsoft.com/office/drawing/2014/main" id="{E87412D5-A563-14AB-8B09-2845A79AC401}"/>
                </a:ext>
              </a:extLst>
            </p:cNvPr>
            <p:cNvSpPr/>
            <p:nvPr/>
          </p:nvSpPr>
          <p:spPr>
            <a:xfrm>
              <a:off x="3179882" y="3295526"/>
              <a:ext cx="50572" cy="73177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0" name="矩形 319">
              <a:extLst>
                <a:ext uri="{FF2B5EF4-FFF2-40B4-BE49-F238E27FC236}">
                  <a16:creationId xmlns:a16="http://schemas.microsoft.com/office/drawing/2014/main" id="{C5BA10F6-A9B2-B810-A4F5-64C97F4FFB21}"/>
                </a:ext>
              </a:extLst>
            </p:cNvPr>
            <p:cNvSpPr/>
            <p:nvPr/>
          </p:nvSpPr>
          <p:spPr>
            <a:xfrm>
              <a:off x="3179882" y="3396195"/>
              <a:ext cx="50572" cy="7317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1" name="矩形 320">
              <a:extLst>
                <a:ext uri="{FF2B5EF4-FFF2-40B4-BE49-F238E27FC236}">
                  <a16:creationId xmlns:a16="http://schemas.microsoft.com/office/drawing/2014/main" id="{EE098651-4BF0-4CB1-CEC8-9A8CB41BA7E0}"/>
                </a:ext>
              </a:extLst>
            </p:cNvPr>
            <p:cNvSpPr/>
            <p:nvPr/>
          </p:nvSpPr>
          <p:spPr>
            <a:xfrm>
              <a:off x="3179882" y="3496864"/>
              <a:ext cx="50572" cy="73177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2" name="矩形 321">
              <a:extLst>
                <a:ext uri="{FF2B5EF4-FFF2-40B4-BE49-F238E27FC236}">
                  <a16:creationId xmlns:a16="http://schemas.microsoft.com/office/drawing/2014/main" id="{3C8B952F-9DC4-998B-9FCB-C9687FA4D3A0}"/>
                </a:ext>
              </a:extLst>
            </p:cNvPr>
            <p:cNvSpPr/>
            <p:nvPr/>
          </p:nvSpPr>
          <p:spPr>
            <a:xfrm>
              <a:off x="3179882" y="3597534"/>
              <a:ext cx="50572" cy="73177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3" name="文本框 322">
            <a:extLst>
              <a:ext uri="{FF2B5EF4-FFF2-40B4-BE49-F238E27FC236}">
                <a16:creationId xmlns:a16="http://schemas.microsoft.com/office/drawing/2014/main" id="{2D7D0FC9-E215-E748-44CF-AEB9ADF80450}"/>
              </a:ext>
            </a:extLst>
          </p:cNvPr>
          <p:cNvSpPr txBox="1"/>
          <p:nvPr/>
        </p:nvSpPr>
        <p:spPr>
          <a:xfrm>
            <a:off x="8247839" y="703394"/>
            <a:ext cx="593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-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205601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35A9AA-0ACE-40BD-9E25-21CA84109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62" y="365125"/>
            <a:ext cx="9338793" cy="912251"/>
          </a:xfrm>
        </p:spPr>
        <p:txBody>
          <a:bodyPr>
            <a:normAutofit/>
          </a:bodyPr>
          <a:lstStyle/>
          <a:p>
            <a:r>
              <a:rPr lang="zh-CN" altLang="en-US" dirty="0"/>
              <a:t>离群点的处理</a:t>
            </a:r>
            <a:r>
              <a:rPr lang="en-US" altLang="zh-CN" sz="3600" dirty="0">
                <a:solidFill>
                  <a:srgbClr val="0432FF"/>
                </a:solidFill>
              </a:rPr>
              <a:t>——</a:t>
            </a:r>
            <a:r>
              <a:rPr lang="zh-CN" altLang="en-US" sz="3600" dirty="0">
                <a:solidFill>
                  <a:srgbClr val="0432FF"/>
                </a:solidFill>
              </a:rPr>
              <a:t>稳健参数估计</a:t>
            </a:r>
            <a:endParaRPr lang="zh-CN" altLang="en-US" dirty="0">
              <a:solidFill>
                <a:srgbClr val="0432FF"/>
              </a:solidFill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90D578FD-BDB6-4443-AA12-28A975AF9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688" y="1277376"/>
            <a:ext cx="6869024" cy="5346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00EC1716-0195-46A7-B79F-4D0743460141}"/>
                  </a:ext>
                </a:extLst>
              </p:cNvPr>
              <p:cNvSpPr/>
              <p:nvPr/>
            </p:nvSpPr>
            <p:spPr>
              <a:xfrm>
                <a:off x="862356" y="2300965"/>
                <a:ext cx="2850716" cy="652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800" b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lim>
                      </m:limLow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00EC1716-0195-46A7-B79F-4D0743460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56" y="2300965"/>
                <a:ext cx="2850716" cy="6524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FDABC1CC-9914-446B-8824-1D6CE55A695A}"/>
                  </a:ext>
                </a:extLst>
              </p:cNvPr>
              <p:cNvSpPr txBox="1"/>
              <p:nvPr/>
            </p:nvSpPr>
            <p:spPr>
              <a:xfrm>
                <a:off x="525297" y="3130781"/>
                <a:ext cx="31791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=1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时，迫使向量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𝐞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的一部分（而非全部）元素为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0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FDABC1CC-9914-446B-8824-1D6CE55A6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97" y="3130781"/>
                <a:ext cx="3179182" cy="1200329"/>
              </a:xfrm>
              <a:prstGeom prst="rect">
                <a:avLst/>
              </a:prstGeom>
              <a:blipFill>
                <a:blip r:embed="rId7"/>
                <a:stretch>
                  <a:fillRect l="-2490" t="-3571" b="-1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411CC820-C5E3-49B4-A03A-608408001766}"/>
              </a:ext>
            </a:extLst>
          </p:cNvPr>
          <p:cNvSpPr txBox="1"/>
          <p:nvPr/>
        </p:nvSpPr>
        <p:spPr>
          <a:xfrm>
            <a:off x="746562" y="1653891"/>
            <a:ext cx="3084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改变代价函数形式</a:t>
            </a:r>
          </a:p>
        </p:txBody>
      </p:sp>
    </p:spTree>
    <p:extLst>
      <p:ext uri="{BB962C8B-B14F-4D97-AF65-F5344CB8AC3E}">
        <p14:creationId xmlns:p14="http://schemas.microsoft.com/office/powerpoint/2010/main" val="19090991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35A9AA-0ACE-40BD-9E25-21CA84109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24" y="124131"/>
            <a:ext cx="10515600" cy="91225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离群点的处理：</a:t>
            </a:r>
            <a:r>
              <a:rPr lang="en-US" altLang="zh-CN" sz="3600" dirty="0">
                <a:solidFill>
                  <a:srgbClr val="0000FF"/>
                </a:solidFill>
              </a:rPr>
              <a:t>IRLS(iteratively reweighted least squares)</a:t>
            </a:r>
            <a:endParaRPr lang="zh-CN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1BA8FB3-D891-47D2-9474-DBE33C668686}"/>
                  </a:ext>
                </a:extLst>
              </p:cNvPr>
              <p:cNvSpPr/>
              <p:nvPr/>
            </p:nvSpPr>
            <p:spPr>
              <a:xfrm>
                <a:off x="1406196" y="1311735"/>
                <a:ext cx="10158609" cy="3969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i="0" dirty="0">
                    <a:latin typeface="Cambria Math" panose="02040503050406030204" pitchFamily="18" charset="0"/>
                  </a:rPr>
                  <a:t>误差：</a:t>
                </a:r>
                <a14:m>
                  <m:oMath xmlns:m="http://schemas.openxmlformats.org/officeDocument/2006/math">
                    <m:r>
                      <a:rPr lang="en-US" altLang="zh-CN" sz="2800" b="1" i="0" dirty="0" smtClean="0">
                        <a:latin typeface="Cambria Math" panose="02040503050406030204" pitchFamily="18" charset="0"/>
                      </a:rPr>
                      <m:t>𝐞</m:t>
                    </m:r>
                    <m:r>
                      <a:rPr lang="en-US" altLang="zh-CN" sz="28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0" dirty="0" smtClean="0">
                        <a:latin typeface="Cambria Math" panose="02040503050406030204" pitchFamily="18" charset="0"/>
                      </a:rPr>
                      <m:t>𝐀𝐯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0" dirty="0" smtClean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endParaRPr lang="en-US" altLang="zh-CN" sz="2800" b="1" dirty="0"/>
              </a:p>
              <a:p>
                <a:r>
                  <a:rPr lang="zh-CN" altLang="en-US" sz="2800" dirty="0"/>
                  <a:t>优化问题：</a:t>
                </a:r>
                <a:endParaRPr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lim>
                          <m:r>
                            <a:rPr lang="en-US" altLang="zh-CN" sz="28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lim>
                      </m:limLow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2800" dirty="0"/>
              </a:p>
              <a:p>
                <a:r>
                  <a:rPr lang="zh-CN" altLang="en-US" sz="2800" dirty="0"/>
                  <a:t>修改优化的表达形式：</a:t>
                </a:r>
                <a:endParaRPr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Low>
                            <m:limLow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800" b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lim>
                          </m:limLow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8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lim>
                      </m:limLow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8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lim>
                      </m:limLow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  <m:r>
                                <a:rPr lang="en-US" altLang="zh-CN" sz="2800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800" dirty="0"/>
              </a:p>
              <a:p>
                <a:endParaRPr lang="en-US" altLang="zh-CN" sz="2800" dirty="0"/>
              </a:p>
              <a:p>
                <a:endParaRPr lang="en-US" altLang="zh-CN" sz="2800" dirty="0"/>
              </a:p>
              <a:p>
                <a:endParaRPr lang="en-US" altLang="zh-CN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1BA8FB3-D891-47D2-9474-DBE33C668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196" y="1311735"/>
                <a:ext cx="10158609" cy="3969420"/>
              </a:xfrm>
              <a:prstGeom prst="rect">
                <a:avLst/>
              </a:prstGeom>
              <a:blipFill>
                <a:blip r:embed="rId3"/>
                <a:stretch>
                  <a:fillRect l="-1248" t="-1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4C94863-E4A3-4DBE-B87F-B42F3E52B2B8}"/>
              </a:ext>
            </a:extLst>
          </p:cNvPr>
          <p:cNvCxnSpPr/>
          <p:nvPr/>
        </p:nvCxnSpPr>
        <p:spPr>
          <a:xfrm>
            <a:off x="9123755" y="3619557"/>
            <a:ext cx="0" cy="95197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422C572-CEED-451C-A860-1A02C6AFF888}"/>
                  </a:ext>
                </a:extLst>
              </p:cNvPr>
              <p:cNvSpPr txBox="1"/>
              <p:nvPr/>
            </p:nvSpPr>
            <p:spPr>
              <a:xfrm>
                <a:off x="8275678" y="4696664"/>
                <a:ext cx="3006247" cy="846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422C572-CEED-451C-A860-1A02C6AFF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678" y="4696664"/>
                <a:ext cx="3006247" cy="846642"/>
              </a:xfrm>
              <a:prstGeom prst="rect">
                <a:avLst/>
              </a:prstGeom>
              <a:blipFill>
                <a:blip r:embed="rId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899BD36-9AB4-C4DC-9F11-32BE26F5EF8C}"/>
              </a:ext>
            </a:extLst>
          </p:cNvPr>
          <p:cNvSpPr txBox="1"/>
          <p:nvPr/>
        </p:nvSpPr>
        <p:spPr>
          <a:xfrm>
            <a:off x="7506270" y="5668435"/>
            <a:ext cx="424445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注意：</a:t>
            </a:r>
            <a:r>
              <a:rPr kumimoji="1" lang="en-US" altLang="zh-CN" sz="2400" dirty="0"/>
              <a:t>W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e</a:t>
            </a:r>
            <a:r>
              <a:rPr kumimoji="1" lang="zh-CN" altLang="en-US" sz="2400" dirty="0"/>
              <a:t>都受</a:t>
            </a:r>
            <a:r>
              <a:rPr kumimoji="1" lang="en-US" altLang="zh-CN" sz="2400" dirty="0"/>
              <a:t>v</a:t>
            </a:r>
            <a:r>
              <a:rPr kumimoji="1" lang="zh-CN" altLang="en-US" sz="2400" dirty="0"/>
              <a:t>的影响</a:t>
            </a:r>
          </a:p>
        </p:txBody>
      </p:sp>
    </p:spTree>
    <p:extLst>
      <p:ext uri="{BB962C8B-B14F-4D97-AF65-F5344CB8AC3E}">
        <p14:creationId xmlns:p14="http://schemas.microsoft.com/office/powerpoint/2010/main" val="27854733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35A9AA-0ACE-40BD-9E25-21CA84109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24" y="124131"/>
            <a:ext cx="10515600" cy="91225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离群点的处理：</a:t>
            </a:r>
            <a:r>
              <a:rPr lang="en-US" altLang="zh-CN" sz="3600" dirty="0">
                <a:solidFill>
                  <a:srgbClr val="0000FF"/>
                </a:solidFill>
              </a:rPr>
              <a:t>IRLS(iteratively reweighted least squares)</a:t>
            </a:r>
            <a:endParaRPr lang="zh-CN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1BA8FB3-D891-47D2-9474-DBE33C668686}"/>
                  </a:ext>
                </a:extLst>
              </p:cNvPr>
              <p:cNvSpPr/>
              <p:nvPr/>
            </p:nvSpPr>
            <p:spPr>
              <a:xfrm>
                <a:off x="1406196" y="1311735"/>
                <a:ext cx="10158609" cy="396942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800" i="0" dirty="0">
                    <a:latin typeface="Cambria Math" panose="02040503050406030204" pitchFamily="18" charset="0"/>
                  </a:rPr>
                  <a:t>误差：</a:t>
                </a:r>
                <a14:m>
                  <m:oMath xmlns:m="http://schemas.openxmlformats.org/officeDocument/2006/math">
                    <m:r>
                      <a:rPr lang="en-US" altLang="zh-CN" sz="2800" b="1" i="0" dirty="0" smtClean="0">
                        <a:latin typeface="Cambria Math" panose="02040503050406030204" pitchFamily="18" charset="0"/>
                      </a:rPr>
                      <m:t>𝐞</m:t>
                    </m:r>
                    <m:r>
                      <a:rPr lang="en-US" altLang="zh-CN" sz="28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0" dirty="0" smtClean="0">
                        <a:latin typeface="Cambria Math" panose="02040503050406030204" pitchFamily="18" charset="0"/>
                      </a:rPr>
                      <m:t>𝐀𝐯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0" dirty="0" smtClean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endParaRPr lang="en-US" altLang="zh-CN" sz="2800" b="1" dirty="0"/>
              </a:p>
              <a:p>
                <a:r>
                  <a:rPr lang="zh-CN" altLang="en-US" sz="2800" dirty="0"/>
                  <a:t>优化问题：</a:t>
                </a:r>
                <a:endParaRPr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lim>
                          <m:r>
                            <a:rPr lang="en-US" altLang="zh-CN" sz="28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lim>
                      </m:limLow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2800" dirty="0"/>
              </a:p>
              <a:p>
                <a:r>
                  <a:rPr lang="zh-CN" altLang="en-US" sz="2800" dirty="0"/>
                  <a:t>修改优化的表达形式：</a:t>
                </a:r>
                <a:endParaRPr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Low>
                            <m:limLow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800" b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lim>
                          </m:limLow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800" b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lim>
                      </m:limLow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8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lim>
                      </m:limLow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  <m:r>
                                <a:rPr lang="en-US" altLang="zh-CN" sz="2800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800" dirty="0"/>
              </a:p>
              <a:p>
                <a:endParaRPr lang="en-US" altLang="zh-CN" sz="2800" dirty="0"/>
              </a:p>
              <a:p>
                <a:endParaRPr lang="en-US" altLang="zh-CN" sz="2800" dirty="0"/>
              </a:p>
              <a:p>
                <a:endParaRPr lang="en-US" altLang="zh-CN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1BA8FB3-D891-47D2-9474-DBE33C668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196" y="1311735"/>
                <a:ext cx="10158609" cy="3969420"/>
              </a:xfrm>
              <a:prstGeom prst="rect">
                <a:avLst/>
              </a:prstGeom>
              <a:blipFill>
                <a:blip r:embed="rId3"/>
                <a:stretch>
                  <a:fillRect l="-1248" t="-19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899BD36-9AB4-C4DC-9F11-32BE26F5EF8C}"/>
                  </a:ext>
                </a:extLst>
              </p:cNvPr>
              <p:cNvSpPr txBox="1"/>
              <p:nvPr/>
            </p:nvSpPr>
            <p:spPr>
              <a:xfrm>
                <a:off x="4092163" y="4473695"/>
                <a:ext cx="7472642" cy="131087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强行修改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4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sz="2400" b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lim>
                    </m:limLow>
                  </m:oMath>
                </a14:m>
                <a:r>
                  <a:rPr kumimoji="1" lang="zh-CN" altLang="en-US" sz="2400" dirty="0">
                    <a:solidFill>
                      <a:srgbClr val="0432FF"/>
                    </a:solidFill>
                  </a:rPr>
                  <a:t>的计算方式，固定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kumimoji="1" lang="zh-CN" altLang="en-US" sz="2400" dirty="0">
                    <a:solidFill>
                      <a:srgbClr val="0432FF"/>
                    </a:solidFill>
                  </a:rPr>
                  <a:t>，仅仅修改</a:t>
                </a:r>
                <a14:m>
                  <m:oMath xmlns:m="http://schemas.openxmlformats.org/officeDocument/2006/math">
                    <m:r>
                      <a:rPr lang="en-US" altLang="zh-CN" sz="2400" b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𝐞</m:t>
                    </m:r>
                  </m:oMath>
                </a14:m>
                <a:endParaRPr kumimoji="1" lang="en-US" altLang="zh-CN" sz="2400" dirty="0">
                  <a:solidFill>
                    <a:srgbClr val="0432FF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将一步到位的优化计算拆封两半，先修改</a:t>
                </a:r>
                <a14:m>
                  <m:oMath xmlns:m="http://schemas.openxmlformats.org/officeDocument/2006/math">
                    <m:r>
                      <a:rPr lang="en-US" altLang="zh-CN" sz="2400" b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𝐞</m:t>
                    </m:r>
                  </m:oMath>
                </a14:m>
                <a:r>
                  <a:rPr kumimoji="1" lang="zh-CN" altLang="en-US" sz="2400" dirty="0">
                    <a:solidFill>
                      <a:srgbClr val="0432FF"/>
                    </a:solidFill>
                  </a:rPr>
                  <a:t>再修改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endParaRPr kumimoji="1" lang="en-US" altLang="zh-CN" sz="2400" dirty="0">
                  <a:solidFill>
                    <a:srgbClr val="0432FF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按上述步骤优化</a:t>
                </a:r>
                <a14:m>
                  <m:oMath xmlns:m="http://schemas.openxmlformats.org/officeDocument/2006/math">
                    <m:r>
                      <a:rPr lang="en-US" altLang="zh-CN" sz="2400" b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𝐞</m:t>
                    </m:r>
                  </m:oMath>
                </a14:m>
                <a:r>
                  <a:rPr kumimoji="1" lang="zh-CN" altLang="en-US" sz="2400" dirty="0">
                    <a:solidFill>
                      <a:srgbClr val="0432FF"/>
                    </a:solidFill>
                  </a:rPr>
                  <a:t>的过程可以使用解析解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899BD36-9AB4-C4DC-9F11-32BE26F5E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163" y="4473695"/>
                <a:ext cx="7472642" cy="1310872"/>
              </a:xfrm>
              <a:prstGeom prst="rect">
                <a:avLst/>
              </a:prstGeom>
              <a:blipFill>
                <a:blip r:embed="rId4"/>
                <a:stretch>
                  <a:fillRect l="-1188" t="-2885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1C8DD647-115D-55D7-CFB6-118D41A26DE0}"/>
              </a:ext>
            </a:extLst>
          </p:cNvPr>
          <p:cNvCxnSpPr>
            <a:cxnSpLocks/>
          </p:cNvCxnSpPr>
          <p:nvPr/>
        </p:nvCxnSpPr>
        <p:spPr>
          <a:xfrm flipV="1">
            <a:off x="9519909" y="3688871"/>
            <a:ext cx="0" cy="6277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2EF2F235-CF91-4882-C9EB-7AE700C7F964}"/>
              </a:ext>
            </a:extLst>
          </p:cNvPr>
          <p:cNvCxnSpPr>
            <a:cxnSpLocks/>
          </p:cNvCxnSpPr>
          <p:nvPr/>
        </p:nvCxnSpPr>
        <p:spPr>
          <a:xfrm>
            <a:off x="8584442" y="3875964"/>
            <a:ext cx="0" cy="4407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374606C5-C3EA-47EC-FFD7-57A84C5A9478}"/>
              </a:ext>
            </a:extLst>
          </p:cNvPr>
          <p:cNvCxnSpPr>
            <a:cxnSpLocks/>
          </p:cNvCxnSpPr>
          <p:nvPr/>
        </p:nvCxnSpPr>
        <p:spPr>
          <a:xfrm>
            <a:off x="8584442" y="4316668"/>
            <a:ext cx="9354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4201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02215-3E95-46D1-B7DC-E95AB8821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64" y="239864"/>
            <a:ext cx="11841271" cy="805247"/>
          </a:xfrm>
        </p:spPr>
        <p:txBody>
          <a:bodyPr/>
          <a:lstStyle/>
          <a:p>
            <a:r>
              <a:rPr lang="zh-CN" altLang="en-US" dirty="0"/>
              <a:t>离群点的处理：</a:t>
            </a:r>
            <a:r>
              <a:rPr lang="en-US" altLang="zh-CN" sz="3600" dirty="0"/>
              <a:t>IRLS(iteratively reweighted least squares)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F38014E-A5A1-4B43-B036-4F82D9E758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50479"/>
                <a:ext cx="1063231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/>
                  <a:t>使用</a:t>
                </a:r>
                <a:r>
                  <a:rPr lang="en-US" altLang="zh-CN" b="1" dirty="0"/>
                  <a:t>1</a:t>
                </a:r>
                <a:r>
                  <a:rPr lang="zh-CN" altLang="en-US" b="1" dirty="0"/>
                  <a:t>范数</a:t>
                </a:r>
                <a:endParaRPr lang="en-US" altLang="zh-CN" b="1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/>
                  <a:t>初始化：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/>
                  <a:t>求解加权</a:t>
                </a:r>
                <a:r>
                  <a:rPr lang="en-US" altLang="zh-CN" dirty="0"/>
                  <a:t>RLS</a:t>
                </a:r>
                <a:r>
                  <a:rPr lang="zh-CN" altLang="en-US" dirty="0"/>
                  <a:t>问题：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arg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lim>
                    </m:limLow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b="1" i="0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</m:d>
                      </m:e>
                      <m:sub/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/>
                  <a:t>，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𝐞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dirty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dirty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/>
                  <a:t>更新权重：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diag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CN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1" dirty="0">
                                            <a:latin typeface="Cambria Math" panose="02040503050406030204" pitchFamily="18" charset="0"/>
                                          </a:rPr>
                                          <m:t>𝐀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1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1" i="0" dirty="0" smtClean="0">
                                                <a:latin typeface="Cambria Math" panose="02040503050406030204" pitchFamily="18" charset="0"/>
                                              </a:rPr>
                                              <m:t>𝐯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1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b="1" dirty="0">
                                            <a:latin typeface="Cambria Math" panose="02040503050406030204" pitchFamily="18" charset="0"/>
                                          </a:rPr>
                                          <m:t>𝐛</m:t>
                                        </m:r>
                                      </m:e>
                                    </m:d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b="0" dirty="0"/>
                  <a:t>更新：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，回到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F38014E-A5A1-4B43-B036-4F82D9E758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50479"/>
                <a:ext cx="10632311" cy="4351338"/>
              </a:xfrm>
              <a:blipFill>
                <a:blip r:embed="rId5"/>
                <a:stretch>
                  <a:fillRect l="-1193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5D14F1C-1471-414B-8AFF-13E21A4248A5}"/>
                  </a:ext>
                </a:extLst>
              </p:cNvPr>
              <p:cNvSpPr txBox="1"/>
              <p:nvPr/>
            </p:nvSpPr>
            <p:spPr>
              <a:xfrm>
                <a:off x="6663266" y="2726212"/>
                <a:ext cx="4252702" cy="464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400" b="1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5D14F1C-1471-414B-8AFF-13E21A424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266" y="2726212"/>
                <a:ext cx="4252702" cy="464294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D28500D-9F0A-42DC-8F67-F557FF4834ED}"/>
              </a:ext>
            </a:extLst>
          </p:cNvPr>
          <p:cNvCxnSpPr>
            <a:cxnSpLocks/>
          </p:cNvCxnSpPr>
          <p:nvPr/>
        </p:nvCxnSpPr>
        <p:spPr>
          <a:xfrm flipV="1">
            <a:off x="4876800" y="3059587"/>
            <a:ext cx="1862667" cy="77893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9228DF4-CC17-4947-8A45-F3551175E66E}"/>
              </a:ext>
            </a:extLst>
          </p:cNvPr>
          <p:cNvCxnSpPr>
            <a:cxnSpLocks/>
          </p:cNvCxnSpPr>
          <p:nvPr/>
        </p:nvCxnSpPr>
        <p:spPr>
          <a:xfrm>
            <a:off x="5808133" y="4747629"/>
            <a:ext cx="1952785" cy="120332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C5808D7-E8A9-4074-82D3-7DD5F4E6A27C}"/>
              </a:ext>
            </a:extLst>
          </p:cNvPr>
          <p:cNvCxnSpPr>
            <a:cxnSpLocks/>
          </p:cNvCxnSpPr>
          <p:nvPr/>
        </p:nvCxnSpPr>
        <p:spPr>
          <a:xfrm>
            <a:off x="7760918" y="4747628"/>
            <a:ext cx="0" cy="120332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14EA0B3-4E36-4A59-A435-053AAA50E846}"/>
              </a:ext>
            </a:extLst>
          </p:cNvPr>
          <p:cNvSpPr txBox="1"/>
          <p:nvPr/>
        </p:nvSpPr>
        <p:spPr>
          <a:xfrm>
            <a:off x="6793601" y="2411447"/>
            <a:ext cx="193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有解析解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C93C81E-5CFE-4232-8928-3A08F5E0A411}"/>
                  </a:ext>
                </a:extLst>
              </p:cNvPr>
              <p:cNvSpPr txBox="1"/>
              <p:nvPr/>
            </p:nvSpPr>
            <p:spPr>
              <a:xfrm>
                <a:off x="7227515" y="5903219"/>
                <a:ext cx="19346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zh-CN" alt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</a:rPr>
                  <a:t>小正数，用于防止除零错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C93C81E-5CFE-4232-8928-3A08F5E0A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515" y="5903219"/>
                <a:ext cx="1934633" cy="646331"/>
              </a:xfrm>
              <a:prstGeom prst="rect">
                <a:avLst/>
              </a:prstGeom>
              <a:blipFill>
                <a:blip r:embed="rId7"/>
                <a:stretch>
                  <a:fillRect l="-3268" t="-3846" r="-1307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左弧形 7">
            <a:extLst>
              <a:ext uri="{FF2B5EF4-FFF2-40B4-BE49-F238E27FC236}">
                <a16:creationId xmlns:a16="http://schemas.microsoft.com/office/drawing/2014/main" id="{EB1888FF-BECE-4719-9F7F-FE00CB699BDD}"/>
              </a:ext>
            </a:extLst>
          </p:cNvPr>
          <p:cNvSpPr/>
          <p:nvPr/>
        </p:nvSpPr>
        <p:spPr>
          <a:xfrm flipV="1">
            <a:off x="539015" y="3753853"/>
            <a:ext cx="308809" cy="1470259"/>
          </a:xfrm>
          <a:prstGeom prst="curvedRightArrow">
            <a:avLst>
              <a:gd name="adj1" fmla="val 51054"/>
              <a:gd name="adj2" fmla="val 140461"/>
              <a:gd name="adj3" fmla="val 3525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DBB1EAE-B154-5DF0-FC24-356DF9471892}"/>
                  </a:ext>
                </a:extLst>
              </p:cNvPr>
              <p:cNvSpPr/>
              <p:nvPr/>
            </p:nvSpPr>
            <p:spPr>
              <a:xfrm>
                <a:off x="3203849" y="1089818"/>
                <a:ext cx="4100610" cy="967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400" b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lim>
                      </m:limLow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,…</m:t>
                                  </m:r>
                                </m:e>
                              </m:d>
                              <m:r>
                                <a:rPr lang="en-US" altLang="zh-CN" sz="2400" b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</m:d>
                        </m:e>
                        <m:sub/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DBB1EAE-B154-5DF0-FC24-356DF9471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9" y="1089818"/>
                <a:ext cx="4100610" cy="9677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803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E0B92-31EA-AC48-9E31-3416F41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61" y="249210"/>
            <a:ext cx="10515600" cy="97270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直线点云的参数计算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参数模型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E8A76C-040B-FD4E-B6C0-DA9869AD08E8}"/>
              </a:ext>
            </a:extLst>
          </p:cNvPr>
          <p:cNvSpPr txBox="1"/>
          <p:nvPr/>
        </p:nvSpPr>
        <p:spPr>
          <a:xfrm>
            <a:off x="2903976" y="5991624"/>
            <a:ext cx="226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直线经过的一点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29E5EF-1387-864F-AB03-62D610AACDF0}"/>
                  </a:ext>
                </a:extLst>
              </p:cNvPr>
              <p:cNvSpPr/>
              <p:nvPr/>
            </p:nvSpPr>
            <p:spPr>
              <a:xfrm>
                <a:off x="3306721" y="5197762"/>
                <a:ext cx="1299395" cy="824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29E5EF-1387-864F-AB03-62D610AAC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21" y="5197762"/>
                <a:ext cx="1299395" cy="824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2EDF35F-761C-3F47-A7C0-72F4C9F886DC}"/>
                  </a:ext>
                </a:extLst>
              </p:cNvPr>
              <p:cNvSpPr/>
              <p:nvPr/>
            </p:nvSpPr>
            <p:spPr>
              <a:xfrm>
                <a:off x="4774804" y="4599249"/>
                <a:ext cx="1175515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kumimoji="1" lang="en-US" altLang="zh-CN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2EDF35F-761C-3F47-A7C0-72F4C9F88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804" y="4599249"/>
                <a:ext cx="1175515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311B0CF1-5AF1-7E49-BF3D-F159E1437439}"/>
              </a:ext>
            </a:extLst>
          </p:cNvPr>
          <p:cNvSpPr/>
          <p:nvPr/>
        </p:nvSpPr>
        <p:spPr>
          <a:xfrm>
            <a:off x="5736822" y="4762434"/>
            <a:ext cx="1014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0000FF"/>
                </a:solidFill>
              </a:rPr>
              <a:t>直线方向向量</a:t>
            </a:r>
            <a:endParaRPr lang="zh-CN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DCA7782-7D09-B549-8F2D-722F71759920}"/>
                  </a:ext>
                </a:extLst>
              </p:cNvPr>
              <p:cNvSpPr/>
              <p:nvPr/>
            </p:nvSpPr>
            <p:spPr>
              <a:xfrm>
                <a:off x="4995709" y="1939802"/>
                <a:ext cx="2875018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DCA7782-7D09-B549-8F2D-722F71759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709" y="1939802"/>
                <a:ext cx="2875018" cy="12661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/>
              <p:nvPr/>
            </p:nvSpPr>
            <p:spPr>
              <a:xfrm>
                <a:off x="1283019" y="1453441"/>
                <a:ext cx="6163034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800" dirty="0">
                    <a:solidFill>
                      <a:schemeClr val="tx1"/>
                    </a:solidFill>
                  </a:rPr>
                  <a:t>直线上每个点</a:t>
                </a:r>
                <a14:m>
                  <m:oMath xmlns:m="http://schemas.openxmlformats.org/officeDocument/2006/math">
                    <m:r>
                      <a:rPr kumimoji="1" lang="en-US" altLang="zh-CN" sz="28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kumimoji="1" lang="zh-CN" altLang="en-US" sz="2800" dirty="0">
                    <a:solidFill>
                      <a:schemeClr val="tx1"/>
                    </a:solidFill>
                  </a:rPr>
                  <a:t>满足方程：</a:t>
                </a:r>
                <a14:m>
                  <m:oMath xmlns:m="http://schemas.openxmlformats.org/officeDocument/2006/math"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kumimoji="1"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endParaRPr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019" y="1453441"/>
                <a:ext cx="6163034" cy="523220"/>
              </a:xfrm>
              <a:prstGeom prst="rect">
                <a:avLst/>
              </a:prstGeom>
              <a:blipFill>
                <a:blip r:embed="rId5"/>
                <a:stretch>
                  <a:fillRect l="-1848" t="-1190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BD3F6C2D-C6BE-4098-885A-9B9A7FBA6FAF}"/>
              </a:ext>
            </a:extLst>
          </p:cNvPr>
          <p:cNvGrpSpPr/>
          <p:nvPr/>
        </p:nvGrpSpPr>
        <p:grpSpPr>
          <a:xfrm rot="1566316">
            <a:off x="4008163" y="3282278"/>
            <a:ext cx="2326435" cy="2711222"/>
            <a:chOff x="2592129" y="3481029"/>
            <a:chExt cx="2326435" cy="2711222"/>
          </a:xfrm>
        </p:grpSpPr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1CA70C53-6576-4A48-8351-5B21BBC28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1445" y="4273093"/>
              <a:ext cx="1064935" cy="124402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4A496257-A5F3-FB47-B460-8C5929B769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2129" y="3481029"/>
              <a:ext cx="2326435" cy="271122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14D0E28-127C-C945-A119-9F3075251628}"/>
                </a:ext>
              </a:extLst>
            </p:cNvPr>
            <p:cNvSpPr/>
            <p:nvPr/>
          </p:nvSpPr>
          <p:spPr>
            <a:xfrm>
              <a:off x="2996709" y="5487137"/>
              <a:ext cx="204716" cy="2047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8F448E73-DB4D-2149-96A9-573ABA18EFEF}"/>
                </a:ext>
              </a:extLst>
            </p:cNvPr>
            <p:cNvCxnSpPr>
              <a:cxnSpLocks/>
              <a:stCxn id="4" idx="7"/>
            </p:cNvCxnSpPr>
            <p:nvPr/>
          </p:nvCxnSpPr>
          <p:spPr>
            <a:xfrm flipV="1">
              <a:off x="3171445" y="4968522"/>
              <a:ext cx="469620" cy="548595"/>
            </a:xfrm>
            <a:prstGeom prst="straightConnector1">
              <a:avLst/>
            </a:prstGeom>
            <a:ln w="57150">
              <a:solidFill>
                <a:srgbClr val="0432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44A3719-ACD9-1945-8F85-2AD679C55751}"/>
                </a:ext>
              </a:extLst>
            </p:cNvPr>
            <p:cNvSpPr/>
            <p:nvPr/>
          </p:nvSpPr>
          <p:spPr>
            <a:xfrm>
              <a:off x="4165588" y="4108228"/>
              <a:ext cx="204716" cy="2047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3643359-F3B9-BF46-A149-BD85F6DC79AA}"/>
                  </a:ext>
                </a:extLst>
              </p:cNvPr>
              <p:cNvSpPr/>
              <p:nvPr/>
            </p:nvSpPr>
            <p:spPr>
              <a:xfrm>
                <a:off x="5907166" y="3702634"/>
                <a:ext cx="4571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3643359-F3B9-BF46-A149-BD85F6DC79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166" y="3702634"/>
                <a:ext cx="457176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3836EE0A-B6EE-4314-855B-69AC25037BDE}"/>
              </a:ext>
            </a:extLst>
          </p:cNvPr>
          <p:cNvSpPr/>
          <p:nvPr/>
        </p:nvSpPr>
        <p:spPr>
          <a:xfrm>
            <a:off x="1283019" y="40143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/>
              <a:t>几何意义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83B1698-1ADF-41D3-89C8-404803008E86}"/>
                  </a:ext>
                </a:extLst>
              </p:cNvPr>
              <p:cNvSpPr/>
              <p:nvPr/>
            </p:nvSpPr>
            <p:spPr>
              <a:xfrm>
                <a:off x="1283019" y="3169123"/>
                <a:ext cx="40161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800" dirty="0"/>
                  <a:t>描述直线的参数：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800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d>
                  </m:oMath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83B1698-1ADF-41D3-89C8-404803008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019" y="3169123"/>
                <a:ext cx="4016164" cy="523220"/>
              </a:xfrm>
              <a:prstGeom prst="rect">
                <a:avLst/>
              </a:prstGeom>
              <a:blipFill>
                <a:blip r:embed="rId7"/>
                <a:stretch>
                  <a:fillRect l="-2830" t="-1190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CAA2FF43-0150-C682-D8D2-F0A1635443CF}"/>
              </a:ext>
            </a:extLst>
          </p:cNvPr>
          <p:cNvSpPr/>
          <p:nvPr/>
        </p:nvSpPr>
        <p:spPr>
          <a:xfrm>
            <a:off x="7676022" y="3692343"/>
            <a:ext cx="404522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solidFill>
                  <a:srgbClr val="0432FF"/>
                </a:solidFill>
              </a:rPr>
              <a:t>直线参数的唯一吗？</a:t>
            </a:r>
            <a:endParaRPr kumimoji="1" lang="en-US" altLang="zh-CN" sz="2000" dirty="0">
              <a:solidFill>
                <a:srgbClr val="0432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m</a:t>
            </a:r>
            <a:r>
              <a:rPr kumimoji="1" lang="zh-CN" altLang="en-US" dirty="0"/>
              <a:t>可以是直线上任意一点，不唯一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d</a:t>
            </a:r>
            <a:r>
              <a:rPr kumimoji="1" lang="zh-CN" altLang="en-US" dirty="0"/>
              <a:t>的方向有正反两个可能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d</a:t>
            </a:r>
            <a:r>
              <a:rPr kumimoji="1" lang="zh-CN" altLang="en-US" dirty="0"/>
              <a:t>的长度是任意的</a:t>
            </a:r>
            <a:r>
              <a:rPr kumimoji="1" lang="en-US" altLang="zh-CN" dirty="0"/>
              <a:t>(</a:t>
            </a:r>
            <a:r>
              <a:rPr kumimoji="1" lang="zh-CN" altLang="en-US" dirty="0"/>
              <a:t>非</a:t>
            </a:r>
            <a:r>
              <a:rPr kumimoji="1" lang="en-US" altLang="zh-CN" dirty="0"/>
              <a:t>0)</a:t>
            </a:r>
            <a:r>
              <a:rPr kumimoji="1" lang="zh-CN" altLang="en-US" dirty="0"/>
              <a:t>，不唯一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我们实际计算时，得到满足直线方程的其中一组参数，并且通常将</a:t>
            </a:r>
            <a:r>
              <a:rPr kumimoji="1" lang="en-US" altLang="zh-CN" b="1" dirty="0"/>
              <a:t>d</a:t>
            </a:r>
            <a:r>
              <a:rPr kumimoji="1" lang="zh-CN" altLang="en-US" dirty="0"/>
              <a:t>的长度固定为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，减少其“不确定性”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820715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2D02C-1FCB-4D49-A39F-B55C14C9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0000FF"/>
                </a:solidFill>
              </a:rPr>
              <a:t>参数测量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EF431-2E64-1B4D-B3EA-4D9A5E16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空间直线测量</a:t>
            </a:r>
            <a:endParaRPr lang="zh-CN" altLang="zh-CN" dirty="0"/>
          </a:p>
          <a:p>
            <a:r>
              <a:rPr lang="zh-CN" altLang="en-US" dirty="0"/>
              <a:t>点云形状参数计算</a:t>
            </a:r>
            <a:endParaRPr lang="en-US" altLang="zh-CN" dirty="0"/>
          </a:p>
          <a:p>
            <a:r>
              <a:rPr lang="zh-CN" altLang="en-US" dirty="0"/>
              <a:t>直线</a:t>
            </a:r>
            <a:endParaRPr lang="en-US" altLang="zh-CN" dirty="0"/>
          </a:p>
          <a:p>
            <a:r>
              <a:rPr lang="zh-CN" altLang="en-US" dirty="0"/>
              <a:t>平面</a:t>
            </a:r>
            <a:endParaRPr lang="en-US" altLang="zh-CN" dirty="0"/>
          </a:p>
          <a:p>
            <a:r>
              <a:rPr lang="zh-CN" altLang="en-US" dirty="0"/>
              <a:t>球面</a:t>
            </a:r>
            <a:endParaRPr lang="en-US" altLang="zh-CN" dirty="0"/>
          </a:p>
          <a:p>
            <a:r>
              <a:rPr lang="zh-CN" altLang="en-US" dirty="0"/>
              <a:t>圆环</a:t>
            </a:r>
            <a:endParaRPr lang="zh-CN" altLang="zh-CN" dirty="0"/>
          </a:p>
          <a:p>
            <a:r>
              <a:rPr lang="zh-CN" altLang="en-US" dirty="0"/>
              <a:t>圆柱体</a:t>
            </a:r>
            <a:endParaRPr lang="en-US" altLang="zh-CN" dirty="0"/>
          </a:p>
          <a:p>
            <a:r>
              <a:rPr lang="zh-CN" altLang="en-US" dirty="0"/>
              <a:t>二次曲面</a:t>
            </a:r>
            <a:endParaRPr lang="en-US" altLang="zh-CN" dirty="0"/>
          </a:p>
          <a:p>
            <a:r>
              <a:rPr lang="zh-CN" altLang="en-US" dirty="0"/>
              <a:t>点的投影计算</a:t>
            </a:r>
            <a:endParaRPr lang="en-US" altLang="zh-CN" dirty="0"/>
          </a:p>
          <a:p>
            <a:r>
              <a:rPr lang="zh-CN" altLang="en-US" dirty="0"/>
              <a:t>离群点处理</a:t>
            </a:r>
            <a:endParaRPr lang="en-US" altLang="zh-CN" dirty="0"/>
          </a:p>
          <a:p>
            <a:r>
              <a:rPr lang="zh-CN" altLang="en-US" b="1" i="1" u="sng" dirty="0">
                <a:solidFill>
                  <a:srgbClr val="0000FF"/>
                </a:solidFill>
              </a:rPr>
              <a:t>前背景分离</a:t>
            </a:r>
            <a:endParaRPr lang="en-US" altLang="zh-CN" b="1" i="1" u="sng" dirty="0">
              <a:solidFill>
                <a:srgbClr val="0000FF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FF8C7E-46D4-FF02-C7A4-382A240FC6B2}"/>
              </a:ext>
            </a:extLst>
          </p:cNvPr>
          <p:cNvSpPr txBox="1"/>
          <p:nvPr/>
        </p:nvSpPr>
        <p:spPr>
          <a:xfrm>
            <a:off x="3465870" y="5250426"/>
            <a:ext cx="4218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432FF"/>
                </a:solidFill>
              </a:rPr>
              <a:t>基于平面检测的分离方法</a:t>
            </a:r>
            <a:endParaRPr kumimoji="1" lang="en-US" altLang="zh-CN" dirty="0">
              <a:solidFill>
                <a:srgbClr val="0432FF"/>
              </a:solidFill>
            </a:endParaRPr>
          </a:p>
          <a:p>
            <a:r>
              <a:rPr kumimoji="1" lang="zh-CN" altLang="en-US" dirty="0"/>
              <a:t>基于参考背景深度图的分离方法</a:t>
            </a:r>
            <a:endParaRPr kumimoji="1" lang="en-US" altLang="zh-CN" dirty="0"/>
          </a:p>
          <a:p>
            <a:r>
              <a:rPr kumimoji="1" lang="zh-CN" altLang="en-US" dirty="0"/>
              <a:t>基于时域非线性滤波的分离方法</a:t>
            </a:r>
          </a:p>
        </p:txBody>
      </p:sp>
    </p:spTree>
    <p:extLst>
      <p:ext uri="{BB962C8B-B14F-4D97-AF65-F5344CB8AC3E}">
        <p14:creationId xmlns:p14="http://schemas.microsoft.com/office/powerpoint/2010/main" val="37774938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9DBFC-7950-4595-BBEB-AC4DD6E34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72" y="182999"/>
            <a:ext cx="10515600" cy="923330"/>
          </a:xfrm>
        </p:spPr>
        <p:txBody>
          <a:bodyPr/>
          <a:lstStyle/>
          <a:p>
            <a:r>
              <a:rPr lang="zh-CN" altLang="en-US" dirty="0"/>
              <a:t>地面物体检测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EC4786-39E5-4DAD-BC2D-0D805F8B8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0" y="4105607"/>
            <a:ext cx="2915143" cy="21745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97B04A-957D-4026-ACB1-369149F1E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570" y="2081756"/>
            <a:ext cx="2915143" cy="183411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A3591FA-5E3E-41AB-A7E4-3E0D0112FA1C}"/>
              </a:ext>
            </a:extLst>
          </p:cNvPr>
          <p:cNvSpPr txBox="1"/>
          <p:nvPr/>
        </p:nvSpPr>
        <p:spPr>
          <a:xfrm>
            <a:off x="3788055" y="1231205"/>
            <a:ext cx="4615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432FF"/>
                </a:solidFill>
              </a:rPr>
              <a:t>提取地面上散布的物体</a:t>
            </a:r>
            <a:endParaRPr lang="en-US" altLang="zh-CN" sz="3200" dirty="0">
              <a:solidFill>
                <a:srgbClr val="0432FF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3CCE096-E378-4142-A3EF-77B2D8E96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993" y="2951505"/>
            <a:ext cx="4041502" cy="2308204"/>
          </a:xfrm>
          <a:prstGeom prst="rect">
            <a:avLst/>
          </a:prstGeom>
        </p:spPr>
      </p:pic>
      <p:sp>
        <p:nvSpPr>
          <p:cNvPr id="3" name="虚尾箭头 2">
            <a:extLst>
              <a:ext uri="{FF2B5EF4-FFF2-40B4-BE49-F238E27FC236}">
                <a16:creationId xmlns:a16="http://schemas.microsoft.com/office/drawing/2014/main" id="{BF14B49A-DA41-4270-F917-260D601BBF8D}"/>
              </a:ext>
            </a:extLst>
          </p:cNvPr>
          <p:cNvSpPr/>
          <p:nvPr/>
        </p:nvSpPr>
        <p:spPr>
          <a:xfrm>
            <a:off x="5206181" y="3377378"/>
            <a:ext cx="1061883" cy="1179871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26572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9DBFC-7950-4595-BBEB-AC4DD6E34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72" y="182999"/>
            <a:ext cx="10515600" cy="923330"/>
          </a:xfrm>
        </p:spPr>
        <p:txBody>
          <a:bodyPr/>
          <a:lstStyle/>
          <a:p>
            <a:r>
              <a:rPr lang="zh-CN" altLang="en-US" dirty="0"/>
              <a:t>地面物体检测</a:t>
            </a:r>
            <a:r>
              <a:rPr lang="en-US" altLang="zh-CN" sz="3200" dirty="0"/>
              <a:t>——</a:t>
            </a:r>
            <a:r>
              <a:rPr lang="zh-CN" altLang="en-US" sz="3200" dirty="0"/>
              <a:t>地平面检测和扣除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3591FA-5E3E-41AB-A7E4-3E0D0112FA1C}"/>
              </a:ext>
            </a:extLst>
          </p:cNvPr>
          <p:cNvSpPr txBox="1"/>
          <p:nvPr/>
        </p:nvSpPr>
        <p:spPr>
          <a:xfrm>
            <a:off x="2964782" y="1106329"/>
            <a:ext cx="6016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solidFill>
                  <a:srgbClr val="0432FF"/>
                </a:solidFill>
              </a:rPr>
              <a:t>使用</a:t>
            </a:r>
            <a:r>
              <a:rPr lang="en-US" altLang="zh-CN" sz="2400" dirty="0">
                <a:solidFill>
                  <a:srgbClr val="0432FF"/>
                </a:solidFill>
              </a:rPr>
              <a:t>RANSAC</a:t>
            </a:r>
            <a:r>
              <a:rPr lang="zh-CN" altLang="en-US" sz="2400" dirty="0">
                <a:solidFill>
                  <a:srgbClr val="0432FF"/>
                </a:solidFill>
              </a:rPr>
              <a:t>算法计算地平面模型</a:t>
            </a:r>
            <a:endParaRPr lang="en-US" altLang="zh-CN" sz="2400" dirty="0">
              <a:solidFill>
                <a:srgbClr val="0432FF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solidFill>
                  <a:srgbClr val="0432FF"/>
                </a:solidFill>
              </a:rPr>
              <a:t>扣除地表点云（删除离平面近的点云）</a:t>
            </a:r>
            <a:endParaRPr lang="en-US" altLang="zh-CN" sz="2400" dirty="0">
              <a:solidFill>
                <a:srgbClr val="0432FF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3CCE096-E378-4142-A3EF-77B2D8E96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310" y="4398912"/>
            <a:ext cx="4041502" cy="23082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B3BCC56-EED8-4980-BCA7-D6910E3F1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72" y="2155075"/>
            <a:ext cx="10773120" cy="20260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23272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9DBFC-7950-4595-BBEB-AC4DD6E34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72" y="182999"/>
            <a:ext cx="10515600" cy="923330"/>
          </a:xfrm>
        </p:spPr>
        <p:txBody>
          <a:bodyPr/>
          <a:lstStyle/>
          <a:p>
            <a:r>
              <a:rPr lang="zh-CN" altLang="en-US" dirty="0"/>
              <a:t>地面物体检测</a:t>
            </a:r>
            <a:r>
              <a:rPr lang="en-US" altLang="zh-CN" sz="3200" dirty="0"/>
              <a:t>——</a:t>
            </a:r>
            <a:r>
              <a:rPr lang="zh-CN" altLang="en-US" sz="3200" dirty="0"/>
              <a:t>地平面检测和扣除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97B04A-957D-4026-ACB1-369149F1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12" y="2775987"/>
            <a:ext cx="2915143" cy="183411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A3591FA-5E3E-41AB-A7E4-3E0D0112FA1C}"/>
              </a:ext>
            </a:extLst>
          </p:cNvPr>
          <p:cNvSpPr txBox="1"/>
          <p:nvPr/>
        </p:nvSpPr>
        <p:spPr>
          <a:xfrm>
            <a:off x="3862853" y="2908212"/>
            <a:ext cx="5640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432FF"/>
                </a:solidFill>
              </a:rPr>
              <a:t>算法缺陷：</a:t>
            </a:r>
            <a:endParaRPr lang="en-US" altLang="zh-CN" sz="2400" dirty="0">
              <a:solidFill>
                <a:srgbClr val="0432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432FF"/>
                </a:solidFill>
              </a:rPr>
              <a:t>地面曲面条件下如何分离出表面的物体（比如弧形机械表面的机械螺栓）</a:t>
            </a:r>
            <a:endParaRPr lang="en-US" altLang="zh-CN" sz="2400" dirty="0">
              <a:solidFill>
                <a:srgbClr val="0432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432FF"/>
                </a:solidFill>
              </a:rPr>
              <a:t>当表面物体较多时，</a:t>
            </a:r>
            <a:r>
              <a:rPr lang="en-US" altLang="zh-CN" sz="2400" dirty="0">
                <a:solidFill>
                  <a:srgbClr val="0432FF"/>
                </a:solidFill>
              </a:rPr>
              <a:t>RANSAC</a:t>
            </a:r>
            <a:r>
              <a:rPr lang="zh-CN" altLang="en-US" sz="2400" dirty="0">
                <a:solidFill>
                  <a:srgbClr val="0432FF"/>
                </a:solidFill>
              </a:rPr>
              <a:t>容易失败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082324-E7F3-B6BB-0303-4D14D9462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8988" y="2407599"/>
            <a:ext cx="161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631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9DBFC-7950-4595-BBEB-AC4DD6E3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地面物体检测</a:t>
            </a:r>
            <a:r>
              <a:rPr lang="en-US" altLang="zh-CN" sz="3200" dirty="0"/>
              <a:t>——PCA</a:t>
            </a:r>
            <a:r>
              <a:rPr lang="zh-CN" altLang="en-US" sz="3200" dirty="0"/>
              <a:t>检测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EC4786-39E5-4DAD-BC2D-0D805F8B8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07" y="3934011"/>
            <a:ext cx="2915143" cy="21745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97B04A-957D-4026-ACB1-369149F1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07" y="1910160"/>
            <a:ext cx="2915143" cy="183411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A3591FA-5E3E-41AB-A7E4-3E0D0112FA1C}"/>
              </a:ext>
            </a:extLst>
          </p:cNvPr>
          <p:cNvSpPr txBox="1"/>
          <p:nvPr/>
        </p:nvSpPr>
        <p:spPr>
          <a:xfrm>
            <a:off x="4250598" y="2112305"/>
            <a:ext cx="694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432FF"/>
                </a:solidFill>
              </a:rPr>
              <a:t>计算较大邻域的点云</a:t>
            </a:r>
            <a:r>
              <a:rPr lang="en-US" altLang="zh-CN" sz="2400" dirty="0">
                <a:solidFill>
                  <a:srgbClr val="0432FF"/>
                </a:solidFill>
              </a:rPr>
              <a:t>PCA</a:t>
            </a:r>
            <a:r>
              <a:rPr lang="zh-CN" altLang="en-US" sz="2400" dirty="0">
                <a:solidFill>
                  <a:srgbClr val="0432FF"/>
                </a:solidFill>
              </a:rPr>
              <a:t>（邻域尺寸和物体相当）</a:t>
            </a:r>
            <a:endParaRPr lang="en-US" altLang="zh-CN" sz="2400" dirty="0">
              <a:solidFill>
                <a:srgbClr val="0432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432FF"/>
                </a:solidFill>
              </a:rPr>
              <a:t>保留最小特征值大于门限的点云</a:t>
            </a:r>
            <a:endParaRPr lang="en-US" altLang="zh-CN" sz="2400" dirty="0">
              <a:solidFill>
                <a:srgbClr val="0432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C53C25-E041-BA18-93D2-2382D9A18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144" y="3429000"/>
            <a:ext cx="161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773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9DBFC-7950-4595-BBEB-AC4DD6E3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地面物体检测</a:t>
            </a:r>
            <a:r>
              <a:rPr lang="en-US" altLang="zh-CN" sz="3200" dirty="0"/>
              <a:t>——PCA</a:t>
            </a:r>
            <a:r>
              <a:rPr lang="zh-CN" altLang="en-US" sz="3200" dirty="0"/>
              <a:t>检测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EC4786-39E5-4DAD-BC2D-0D805F8B8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07" y="3934011"/>
            <a:ext cx="2915143" cy="21745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97B04A-957D-4026-ACB1-369149F1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07" y="1910160"/>
            <a:ext cx="2915143" cy="18341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A8481A-A153-4923-9CC3-27ECBB28E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885" y="1910161"/>
            <a:ext cx="4034666" cy="235212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CD86DCA-A234-D1C1-580E-1C0BBD27EA21}"/>
              </a:ext>
            </a:extLst>
          </p:cNvPr>
          <p:cNvSpPr/>
          <p:nvPr/>
        </p:nvSpPr>
        <p:spPr>
          <a:xfrm>
            <a:off x="4957918" y="4538890"/>
            <a:ext cx="6457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缺点：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对于有较大平面的物体表面出现空洞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噪声带来“飞散点”</a:t>
            </a:r>
            <a:endParaRPr lang="en-US" altLang="zh-CN" sz="2400" dirty="0"/>
          </a:p>
        </p:txBody>
      </p:sp>
      <p:pic>
        <p:nvPicPr>
          <p:cNvPr id="10" name="图形 9" descr="紧张表情，没有填充">
            <a:extLst>
              <a:ext uri="{FF2B5EF4-FFF2-40B4-BE49-F238E27FC236}">
                <a16:creationId xmlns:a16="http://schemas.microsoft.com/office/drawing/2014/main" id="{9E7C2CE0-F60F-7454-52DD-3AD3B3812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5557" y="4746639"/>
            <a:ext cx="831420" cy="7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710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9DBFC-7950-4595-BBEB-AC4DD6E3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地面物体检测</a:t>
            </a:r>
            <a:r>
              <a:rPr lang="en-US" altLang="zh-CN" sz="3200" dirty="0"/>
              <a:t>——PCA</a:t>
            </a:r>
            <a:r>
              <a:rPr lang="zh-CN" altLang="en-US" sz="3200" dirty="0"/>
              <a:t>检测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EC4786-39E5-4DAD-BC2D-0D805F8B8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07" y="3934011"/>
            <a:ext cx="2915143" cy="21745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97B04A-957D-4026-ACB1-369149F1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07" y="1910160"/>
            <a:ext cx="2915143" cy="18341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A8481A-A153-4923-9CC3-27ECBB28E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885" y="1910161"/>
            <a:ext cx="4034666" cy="235212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CD86DCA-A234-D1C1-580E-1C0BBD27EA21}"/>
              </a:ext>
            </a:extLst>
          </p:cNvPr>
          <p:cNvSpPr/>
          <p:nvPr/>
        </p:nvSpPr>
        <p:spPr>
          <a:xfrm>
            <a:off x="4957918" y="4538890"/>
            <a:ext cx="64578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缺点：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对于有较大平面的物体表面出现空洞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噪声带来“飞散点”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432FF"/>
                </a:solidFill>
              </a:rPr>
              <a:t>用点云的过滤算法可以清除“飞散点”</a:t>
            </a:r>
          </a:p>
        </p:txBody>
      </p:sp>
      <p:pic>
        <p:nvPicPr>
          <p:cNvPr id="7" name="图形 6" descr="笑嘻嘻的脸，没有填充">
            <a:extLst>
              <a:ext uri="{FF2B5EF4-FFF2-40B4-BE49-F238E27FC236}">
                <a16:creationId xmlns:a16="http://schemas.microsoft.com/office/drawing/2014/main" id="{6F911FF7-4C82-A086-9593-B0575724E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1996" y="5323720"/>
            <a:ext cx="831420" cy="7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2780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9E04E-4F26-4073-8CE8-5A50C7678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14" y="101400"/>
            <a:ext cx="10515600" cy="840251"/>
          </a:xfrm>
        </p:spPr>
        <p:txBody>
          <a:bodyPr/>
          <a:lstStyle/>
          <a:p>
            <a:r>
              <a:rPr lang="zh-CN" altLang="zh-CN" dirty="0"/>
              <a:t>区域生长法</a:t>
            </a:r>
            <a:r>
              <a:rPr lang="zh-CN" altLang="en-US" dirty="0"/>
              <a:t>表面点云提取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5CC18A-05E4-40E7-A248-85C0A8C7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78699"/>
            <a:ext cx="3944853" cy="2946497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A69E7D5C-D321-4C64-8868-26C02383EB78}"/>
              </a:ext>
            </a:extLst>
          </p:cNvPr>
          <p:cNvSpPr/>
          <p:nvPr/>
        </p:nvSpPr>
        <p:spPr>
          <a:xfrm>
            <a:off x="5332706" y="3314858"/>
            <a:ext cx="363308" cy="12741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BCD691-241B-45C0-BDD7-1F40E083217B}"/>
              </a:ext>
            </a:extLst>
          </p:cNvPr>
          <p:cNvSpPr txBox="1"/>
          <p:nvPr/>
        </p:nvSpPr>
        <p:spPr>
          <a:xfrm>
            <a:off x="2949679" y="1605468"/>
            <a:ext cx="5147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432FF"/>
                </a:solidFill>
              </a:rPr>
              <a:t>如何分离出每“团”点云？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AC43D1-13A9-4708-8809-3A3AD53B7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71" y="2915616"/>
            <a:ext cx="3956127" cy="207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033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9E04E-4F26-4073-8CE8-5A50C7678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14" y="101400"/>
            <a:ext cx="10515600" cy="840251"/>
          </a:xfrm>
        </p:spPr>
        <p:txBody>
          <a:bodyPr/>
          <a:lstStyle/>
          <a:p>
            <a:r>
              <a:rPr lang="zh-CN" altLang="zh-CN" dirty="0"/>
              <a:t>区域生长法</a:t>
            </a:r>
            <a:r>
              <a:rPr lang="zh-CN" altLang="en-US" dirty="0"/>
              <a:t>表面点云提取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5CC18A-05E4-40E7-A248-85C0A8C7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352" y="3428999"/>
            <a:ext cx="3944853" cy="2946497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A69E7D5C-D321-4C64-8868-26C02383EB78}"/>
              </a:ext>
            </a:extLst>
          </p:cNvPr>
          <p:cNvSpPr/>
          <p:nvPr/>
        </p:nvSpPr>
        <p:spPr>
          <a:xfrm rot="5400000">
            <a:off x="8840759" y="2460180"/>
            <a:ext cx="363308" cy="127418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BCD691-241B-45C0-BDD7-1F40E083217B}"/>
              </a:ext>
            </a:extLst>
          </p:cNvPr>
          <p:cNvSpPr txBox="1"/>
          <p:nvPr/>
        </p:nvSpPr>
        <p:spPr>
          <a:xfrm>
            <a:off x="9556609" y="2782669"/>
            <a:ext cx="1348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分离出每“团”点云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AC43D1-13A9-4708-8809-3A3AD53B7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352" y="636923"/>
            <a:ext cx="3956127" cy="207266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3CFE3E8-9FE0-4613-8D6C-0461EB4A29B2}"/>
              </a:ext>
            </a:extLst>
          </p:cNvPr>
          <p:cNvSpPr/>
          <p:nvPr/>
        </p:nvSpPr>
        <p:spPr>
          <a:xfrm>
            <a:off x="1508606" y="2374111"/>
            <a:ext cx="3403075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找到一个“种子”点</a:t>
            </a:r>
            <a:r>
              <a:rPr lang="en-US" altLang="zh-CN" dirty="0"/>
              <a:t>p</a:t>
            </a:r>
            <a:r>
              <a:rPr lang="zh-CN" altLang="en-US" dirty="0"/>
              <a:t>，将其加入待检测点集</a:t>
            </a:r>
            <a:r>
              <a:rPr lang="en-US" altLang="zh-CN" b="1" dirty="0">
                <a:solidFill>
                  <a:srgbClr val="0432FF"/>
                </a:solidFill>
              </a:rPr>
              <a:t>S</a:t>
            </a:r>
            <a:r>
              <a:rPr lang="en-US" altLang="zh-CN" b="1" baseline="-25000" dirty="0">
                <a:solidFill>
                  <a:srgbClr val="0432FF"/>
                </a:solidFill>
              </a:rPr>
              <a:t>check</a:t>
            </a:r>
            <a:endParaRPr lang="en-US" altLang="zh-CN" b="1" dirty="0">
              <a:solidFill>
                <a:srgbClr val="0432FF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9E00C3-963A-4641-9817-9AC401F0A625}"/>
              </a:ext>
            </a:extLst>
          </p:cNvPr>
          <p:cNvSpPr/>
          <p:nvPr/>
        </p:nvSpPr>
        <p:spPr>
          <a:xfrm>
            <a:off x="1504847" y="3535890"/>
            <a:ext cx="3403075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从待检测点集</a:t>
            </a:r>
            <a:r>
              <a:rPr lang="en-US" altLang="zh-CN" b="1" dirty="0">
                <a:solidFill>
                  <a:srgbClr val="0432FF"/>
                </a:solidFill>
              </a:rPr>
              <a:t>S</a:t>
            </a:r>
            <a:r>
              <a:rPr lang="en-US" altLang="zh-CN" b="1" baseline="-25000" dirty="0">
                <a:solidFill>
                  <a:srgbClr val="0432FF"/>
                </a:solidFill>
              </a:rPr>
              <a:t>check</a:t>
            </a:r>
            <a:r>
              <a:rPr lang="zh-CN" altLang="en-US" dirty="0"/>
              <a:t>中选出一点</a:t>
            </a:r>
            <a:r>
              <a:rPr lang="en-US" altLang="zh-CN" b="1" dirty="0">
                <a:solidFill>
                  <a:srgbClr val="0432FF"/>
                </a:solidFill>
              </a:rPr>
              <a:t>p</a:t>
            </a:r>
            <a:endParaRPr lang="zh-CN" altLang="en-US" b="1" dirty="0">
              <a:solidFill>
                <a:srgbClr val="0432F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85AA7ED-F8D5-4CC0-B623-424B085EB148}"/>
              </a:ext>
            </a:extLst>
          </p:cNvPr>
          <p:cNvSpPr/>
          <p:nvPr/>
        </p:nvSpPr>
        <p:spPr>
          <a:xfrm>
            <a:off x="1504848" y="4371989"/>
            <a:ext cx="3403076" cy="15304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/>
              <a:t>在点云</a:t>
            </a:r>
            <a:r>
              <a:rPr lang="en-US" altLang="zh-CN" b="1" dirty="0" err="1">
                <a:solidFill>
                  <a:srgbClr val="C00000"/>
                </a:solidFill>
              </a:rPr>
              <a:t>S</a:t>
            </a:r>
            <a:r>
              <a:rPr lang="en-US" altLang="zh-CN" b="1" baseline="-25000" dirty="0" err="1">
                <a:solidFill>
                  <a:srgbClr val="C00000"/>
                </a:solidFill>
              </a:rPr>
              <a:t>cloud</a:t>
            </a:r>
            <a:r>
              <a:rPr lang="zh-CN" altLang="en-US" dirty="0"/>
              <a:t>中</a:t>
            </a:r>
            <a:r>
              <a:rPr lang="zh-CN" altLang="en-US" dirty="0">
                <a:solidFill>
                  <a:schemeClr val="tx1"/>
                </a:solidFill>
              </a:rPr>
              <a:t>找出</a:t>
            </a:r>
            <a:r>
              <a:rPr lang="en-US" altLang="zh-CN" b="1" dirty="0">
                <a:solidFill>
                  <a:srgbClr val="0432FF"/>
                </a:solidFill>
              </a:rPr>
              <a:t>p</a:t>
            </a:r>
            <a:r>
              <a:rPr lang="zh-CN" altLang="en-US" dirty="0">
                <a:solidFill>
                  <a:schemeClr val="tx1"/>
                </a:solidFill>
              </a:rPr>
              <a:t>在给定半径内的近邻，</a:t>
            </a:r>
            <a:r>
              <a:rPr lang="zh-CN" altLang="en-US" dirty="0"/>
              <a:t>对每个近邻点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将其加入输出点集</a:t>
            </a:r>
            <a:r>
              <a:rPr lang="en-US" altLang="zh-CN" dirty="0" err="1"/>
              <a:t>S</a:t>
            </a:r>
            <a:r>
              <a:rPr lang="en-US" altLang="zh-CN" baseline="-25000" dirty="0" err="1"/>
              <a:t>out</a:t>
            </a:r>
            <a:r>
              <a:rPr lang="en-US" altLang="zh-CN" baseline="-25000" dirty="0"/>
              <a:t> </a:t>
            </a:r>
            <a:r>
              <a:rPr lang="zh-CN" altLang="en-US" dirty="0"/>
              <a:t>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将其加入待检测点集</a:t>
            </a:r>
            <a:r>
              <a:rPr lang="en-US" altLang="zh-CN" dirty="0"/>
              <a:t>S</a:t>
            </a:r>
            <a:r>
              <a:rPr lang="en-US" altLang="zh-CN" baseline="-25000" dirty="0"/>
              <a:t>check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将其从点云</a:t>
            </a:r>
            <a:r>
              <a:rPr lang="en-US" altLang="zh-CN" dirty="0" err="1"/>
              <a:t>S</a:t>
            </a:r>
            <a:r>
              <a:rPr lang="en-US" altLang="zh-CN" baseline="-25000" dirty="0" err="1"/>
              <a:t>cloud</a:t>
            </a:r>
            <a:r>
              <a:rPr lang="zh-CN" altLang="en-US" dirty="0"/>
              <a:t>中移除</a:t>
            </a:r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ECBAA194-51AF-44DD-A2D3-4148187F548E}"/>
              </a:ext>
            </a:extLst>
          </p:cNvPr>
          <p:cNvSpPr/>
          <p:nvPr/>
        </p:nvSpPr>
        <p:spPr>
          <a:xfrm>
            <a:off x="2230710" y="6192399"/>
            <a:ext cx="1951348" cy="498804"/>
          </a:xfrm>
          <a:prstGeom prst="hexagon">
            <a:avLst>
              <a:gd name="adj" fmla="val 60908"/>
              <a:gd name="vf" fmla="val 11547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check</a:t>
            </a:r>
            <a:r>
              <a:rPr lang="zh-CN" altLang="en-US" dirty="0"/>
              <a:t>为空？</a:t>
            </a: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70BFE861-F51C-4867-B82B-0E995ABEFB20}"/>
              </a:ext>
            </a:extLst>
          </p:cNvPr>
          <p:cNvCxnSpPr>
            <a:cxnSpLocks/>
            <a:stCxn id="14" idx="3"/>
            <a:endCxn id="10" idx="0"/>
          </p:cNvCxnSpPr>
          <p:nvPr/>
        </p:nvCxnSpPr>
        <p:spPr>
          <a:xfrm rot="10800000" flipH="1">
            <a:off x="2230709" y="3535891"/>
            <a:ext cx="975675" cy="2905911"/>
          </a:xfrm>
          <a:prstGeom prst="bentConnector4">
            <a:avLst>
              <a:gd name="adj1" fmla="val -97826"/>
              <a:gd name="adj2" fmla="val 10786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746D227-0B0B-4AEC-9A1E-1EB15B1F45E4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06385" y="3020442"/>
            <a:ext cx="3759" cy="5154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4F74845-C57A-48C4-95A8-D27688FE8C3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206385" y="4182221"/>
            <a:ext cx="1" cy="1897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8C1D0C8-7084-466F-9DAF-D3073EB7D1E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206386" y="5902418"/>
            <a:ext cx="3758" cy="2660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A0EC78F6-34A7-4ABC-9775-501AE99FC033}"/>
              </a:ext>
            </a:extLst>
          </p:cNvPr>
          <p:cNvSpPr/>
          <p:nvPr/>
        </p:nvSpPr>
        <p:spPr>
          <a:xfrm>
            <a:off x="4738242" y="6207305"/>
            <a:ext cx="1102936" cy="447404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END</a:t>
            </a:r>
            <a:endParaRPr lang="zh-CN" altLang="en-US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9B5E766-BF3C-4015-B330-617E1B01186F}"/>
              </a:ext>
            </a:extLst>
          </p:cNvPr>
          <p:cNvCxnSpPr>
            <a:cxnSpLocks/>
            <a:stCxn id="14" idx="0"/>
            <a:endCxn id="32" idx="1"/>
          </p:cNvCxnSpPr>
          <p:nvPr/>
        </p:nvCxnSpPr>
        <p:spPr>
          <a:xfrm flipV="1">
            <a:off x="4182058" y="6431007"/>
            <a:ext cx="556184" cy="107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8F4ED12-EF75-4DC5-B18A-41B1D6CF5D6E}"/>
              </a:ext>
            </a:extLst>
          </p:cNvPr>
          <p:cNvSpPr/>
          <p:nvPr/>
        </p:nvSpPr>
        <p:spPr>
          <a:xfrm>
            <a:off x="2654916" y="1680193"/>
            <a:ext cx="1102936" cy="447404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START</a:t>
            </a:r>
            <a:endParaRPr lang="zh-CN" altLang="en-US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231CAC3-B275-4DA7-A009-C9016AC2C681}"/>
              </a:ext>
            </a:extLst>
          </p:cNvPr>
          <p:cNvCxnSpPr>
            <a:cxnSpLocks/>
            <a:stCxn id="37" idx="2"/>
            <a:endCxn id="9" idx="0"/>
          </p:cNvCxnSpPr>
          <p:nvPr/>
        </p:nvCxnSpPr>
        <p:spPr>
          <a:xfrm>
            <a:off x="3206384" y="2127597"/>
            <a:ext cx="3760" cy="246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FAE4B08-8DB6-47D9-813F-1B3EA1AD3CCC}"/>
              </a:ext>
            </a:extLst>
          </p:cNvPr>
          <p:cNvSpPr txBox="1"/>
          <p:nvPr/>
        </p:nvSpPr>
        <p:spPr>
          <a:xfrm>
            <a:off x="1342478" y="903778"/>
            <a:ext cx="4325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目的</a:t>
            </a:r>
            <a:r>
              <a:rPr lang="en-US" altLang="zh-CN" dirty="0"/>
              <a:t>——</a:t>
            </a:r>
            <a:r>
              <a:rPr lang="zh-CN" altLang="en-US" dirty="0"/>
              <a:t>将提取的点云按物体划分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物体分割是物体测量的前提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F8175A5-53EB-5B8F-20A9-8C2ECE0E6608}"/>
              </a:ext>
            </a:extLst>
          </p:cNvPr>
          <p:cNvSpPr txBox="1"/>
          <p:nvPr/>
        </p:nvSpPr>
        <p:spPr>
          <a:xfrm>
            <a:off x="5023453" y="3953939"/>
            <a:ext cx="1635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将其中的点的邻居都拉入</a:t>
            </a:r>
            <a:r>
              <a:rPr kumimoji="1" lang="en-US" altLang="zh-CN" dirty="0"/>
              <a:t>S</a:t>
            </a:r>
            <a:r>
              <a:rPr kumimoji="1" lang="en-US" altLang="zh-CN" baseline="-25000" dirty="0"/>
              <a:t>check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64096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9E04E-4F26-4073-8CE8-5A50C7678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14" y="280531"/>
            <a:ext cx="10515600" cy="1228800"/>
          </a:xfrm>
        </p:spPr>
        <p:txBody>
          <a:bodyPr/>
          <a:lstStyle/>
          <a:p>
            <a:r>
              <a:rPr lang="zh-CN" altLang="zh-CN" dirty="0"/>
              <a:t>区域生长法</a:t>
            </a:r>
            <a:r>
              <a:rPr lang="zh-CN" altLang="en-US" dirty="0"/>
              <a:t>表面点云提取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CFE3E8-9FE0-4613-8D6C-0461EB4A29B2}"/>
              </a:ext>
            </a:extLst>
          </p:cNvPr>
          <p:cNvSpPr/>
          <p:nvPr/>
        </p:nvSpPr>
        <p:spPr>
          <a:xfrm>
            <a:off x="636923" y="2130381"/>
            <a:ext cx="3403075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找到一个“种子”点</a:t>
            </a:r>
            <a:r>
              <a:rPr lang="en-US" altLang="zh-CN" dirty="0"/>
              <a:t>p</a:t>
            </a:r>
            <a:r>
              <a:rPr lang="zh-CN" altLang="en-US" dirty="0"/>
              <a:t>，将其加入待检测点集</a:t>
            </a:r>
            <a:r>
              <a:rPr lang="en-US" altLang="zh-CN" dirty="0"/>
              <a:t>S</a:t>
            </a:r>
            <a:r>
              <a:rPr lang="en-US" altLang="zh-CN" baseline="-25000" dirty="0"/>
              <a:t>check</a:t>
            </a:r>
            <a:endParaRPr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9E00C3-963A-4641-9817-9AC401F0A625}"/>
              </a:ext>
            </a:extLst>
          </p:cNvPr>
          <p:cNvSpPr/>
          <p:nvPr/>
        </p:nvSpPr>
        <p:spPr>
          <a:xfrm>
            <a:off x="633164" y="3292160"/>
            <a:ext cx="3403075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从待检测点集</a:t>
            </a:r>
            <a:r>
              <a:rPr lang="en-US" altLang="zh-CN" dirty="0"/>
              <a:t>S</a:t>
            </a:r>
            <a:r>
              <a:rPr lang="en-US" altLang="zh-CN" baseline="-25000" dirty="0"/>
              <a:t>check</a:t>
            </a:r>
            <a:r>
              <a:rPr lang="zh-CN" altLang="en-US" dirty="0"/>
              <a:t>中选出一点</a:t>
            </a:r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85AA7ED-F8D5-4CC0-B623-424B085EB148}"/>
              </a:ext>
            </a:extLst>
          </p:cNvPr>
          <p:cNvSpPr/>
          <p:nvPr/>
        </p:nvSpPr>
        <p:spPr>
          <a:xfrm>
            <a:off x="633165" y="4128259"/>
            <a:ext cx="3403076" cy="15304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/>
              <a:t>在点云</a:t>
            </a:r>
            <a:r>
              <a:rPr lang="en-US" altLang="zh-CN" dirty="0" err="1"/>
              <a:t>S</a:t>
            </a:r>
            <a:r>
              <a:rPr lang="en-US" altLang="zh-CN" baseline="-25000" dirty="0" err="1"/>
              <a:t>cloud</a:t>
            </a:r>
            <a:r>
              <a:rPr lang="zh-CN" altLang="en-US" dirty="0"/>
              <a:t>中</a:t>
            </a:r>
            <a:r>
              <a:rPr lang="zh-CN" altLang="en-US" dirty="0">
                <a:solidFill>
                  <a:srgbClr val="FF0000"/>
                </a:solidFill>
              </a:rPr>
              <a:t>找出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zh-CN" altLang="en-US" dirty="0">
                <a:solidFill>
                  <a:srgbClr val="FF0000"/>
                </a:solidFill>
              </a:rPr>
              <a:t>在给定半径内的近邻</a:t>
            </a:r>
            <a:r>
              <a:rPr lang="zh-CN" altLang="en-US" dirty="0"/>
              <a:t>，对每个近邻点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将其加入输出点集</a:t>
            </a:r>
            <a:r>
              <a:rPr lang="en-US" altLang="zh-CN" dirty="0" err="1"/>
              <a:t>S</a:t>
            </a:r>
            <a:r>
              <a:rPr lang="en-US" altLang="zh-CN" baseline="-25000" dirty="0" err="1"/>
              <a:t>out</a:t>
            </a:r>
            <a:r>
              <a:rPr lang="en-US" altLang="zh-CN" baseline="-25000" dirty="0"/>
              <a:t> </a:t>
            </a:r>
            <a:r>
              <a:rPr lang="zh-CN" altLang="en-US" dirty="0"/>
              <a:t>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将其加入待检测点集</a:t>
            </a:r>
            <a:r>
              <a:rPr lang="en-US" altLang="zh-CN" dirty="0"/>
              <a:t>S</a:t>
            </a:r>
            <a:r>
              <a:rPr lang="en-US" altLang="zh-CN" baseline="-25000" dirty="0"/>
              <a:t>check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将其从点云</a:t>
            </a:r>
            <a:r>
              <a:rPr lang="en-US" altLang="zh-CN" dirty="0" err="1"/>
              <a:t>S</a:t>
            </a:r>
            <a:r>
              <a:rPr lang="en-US" altLang="zh-CN" baseline="-25000" dirty="0" err="1"/>
              <a:t>cloud</a:t>
            </a:r>
            <a:r>
              <a:rPr lang="zh-CN" altLang="en-US" dirty="0"/>
              <a:t>中移除</a:t>
            </a:r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ECBAA194-51AF-44DD-A2D3-4148187F548E}"/>
              </a:ext>
            </a:extLst>
          </p:cNvPr>
          <p:cNvSpPr/>
          <p:nvPr/>
        </p:nvSpPr>
        <p:spPr>
          <a:xfrm>
            <a:off x="1359027" y="5948669"/>
            <a:ext cx="1951348" cy="498804"/>
          </a:xfrm>
          <a:prstGeom prst="hexagon">
            <a:avLst>
              <a:gd name="adj" fmla="val 60908"/>
              <a:gd name="vf" fmla="val 11547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check</a:t>
            </a:r>
            <a:r>
              <a:rPr lang="zh-CN" altLang="en-US" dirty="0"/>
              <a:t>为空？</a:t>
            </a: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70BFE861-F51C-4867-B82B-0E995ABEFB20}"/>
              </a:ext>
            </a:extLst>
          </p:cNvPr>
          <p:cNvCxnSpPr>
            <a:cxnSpLocks/>
            <a:stCxn id="14" idx="3"/>
            <a:endCxn id="10" idx="0"/>
          </p:cNvCxnSpPr>
          <p:nvPr/>
        </p:nvCxnSpPr>
        <p:spPr>
          <a:xfrm rot="10800000" flipH="1">
            <a:off x="1359026" y="3292161"/>
            <a:ext cx="975675" cy="2905911"/>
          </a:xfrm>
          <a:prstGeom prst="bentConnector4">
            <a:avLst>
              <a:gd name="adj1" fmla="val -97826"/>
              <a:gd name="adj2" fmla="val 10786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746D227-0B0B-4AEC-9A1E-1EB15B1F45E4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2334702" y="2776712"/>
            <a:ext cx="3759" cy="5154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4F74845-C57A-48C4-95A8-D27688FE8C3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334702" y="3938491"/>
            <a:ext cx="1" cy="1897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8C1D0C8-7084-466F-9DAF-D3073EB7D1E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334703" y="5658688"/>
            <a:ext cx="3758" cy="2660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A0EC78F6-34A7-4ABC-9775-501AE99FC033}"/>
              </a:ext>
            </a:extLst>
          </p:cNvPr>
          <p:cNvSpPr/>
          <p:nvPr/>
        </p:nvSpPr>
        <p:spPr>
          <a:xfrm>
            <a:off x="3866559" y="5963575"/>
            <a:ext cx="1102936" cy="447404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END</a:t>
            </a:r>
            <a:endParaRPr lang="zh-CN" altLang="en-US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9B5E766-BF3C-4015-B330-617E1B01186F}"/>
              </a:ext>
            </a:extLst>
          </p:cNvPr>
          <p:cNvCxnSpPr>
            <a:cxnSpLocks/>
            <a:stCxn id="14" idx="0"/>
            <a:endCxn id="32" idx="1"/>
          </p:cNvCxnSpPr>
          <p:nvPr/>
        </p:nvCxnSpPr>
        <p:spPr>
          <a:xfrm flipV="1">
            <a:off x="3310375" y="6187277"/>
            <a:ext cx="556184" cy="107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8F4ED12-EF75-4DC5-B18A-41B1D6CF5D6E}"/>
              </a:ext>
            </a:extLst>
          </p:cNvPr>
          <p:cNvSpPr/>
          <p:nvPr/>
        </p:nvSpPr>
        <p:spPr>
          <a:xfrm>
            <a:off x="1783233" y="1436463"/>
            <a:ext cx="1102936" cy="447404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START</a:t>
            </a:r>
            <a:endParaRPr lang="zh-CN" altLang="en-US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231CAC3-B275-4DA7-A009-C9016AC2C681}"/>
              </a:ext>
            </a:extLst>
          </p:cNvPr>
          <p:cNvCxnSpPr>
            <a:cxnSpLocks/>
            <a:stCxn id="37" idx="2"/>
            <a:endCxn id="9" idx="0"/>
          </p:cNvCxnSpPr>
          <p:nvPr/>
        </p:nvCxnSpPr>
        <p:spPr>
          <a:xfrm>
            <a:off x="2334701" y="1883867"/>
            <a:ext cx="3760" cy="246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B76253F8-4433-41BF-AF2E-54DD1FD9B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092" y="2525148"/>
            <a:ext cx="7208068" cy="28186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311881A-A13B-4D25-8D59-F3DF82FBBCB1}"/>
              </a:ext>
            </a:extLst>
          </p:cNvPr>
          <p:cNvSpPr txBox="1"/>
          <p:nvPr/>
        </p:nvSpPr>
        <p:spPr>
          <a:xfrm>
            <a:off x="7814821" y="3292161"/>
            <a:ext cx="3205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</a:rPr>
              <a:t>通过</a:t>
            </a:r>
            <a:r>
              <a:rPr lang="en-US" altLang="zh-CN" sz="1400" dirty="0">
                <a:solidFill>
                  <a:srgbClr val="0000FF"/>
                </a:solidFill>
              </a:rPr>
              <a:t>mask</a:t>
            </a:r>
            <a:r>
              <a:rPr lang="zh-CN" altLang="en-US" sz="1400" dirty="0">
                <a:solidFill>
                  <a:srgbClr val="0000FF"/>
                </a:solidFill>
              </a:rPr>
              <a:t>指示哪些点从</a:t>
            </a:r>
            <a:r>
              <a:rPr lang="en-US" altLang="zh-CN" sz="1400" dirty="0" err="1">
                <a:solidFill>
                  <a:srgbClr val="0000FF"/>
                </a:solidFill>
              </a:rPr>
              <a:t>S</a:t>
            </a:r>
            <a:r>
              <a:rPr lang="en-US" altLang="zh-CN" sz="1400" baseline="-25000" dirty="0" err="1">
                <a:solidFill>
                  <a:srgbClr val="0000FF"/>
                </a:solidFill>
              </a:rPr>
              <a:t>cloud</a:t>
            </a:r>
            <a:r>
              <a:rPr lang="zh-CN" altLang="en-US" sz="1400" dirty="0">
                <a:solidFill>
                  <a:srgbClr val="0000FF"/>
                </a:solidFill>
              </a:rPr>
              <a:t>中移除了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21A9785-13B8-40DA-9333-D0FE9C6B603A}"/>
              </a:ext>
            </a:extLst>
          </p:cNvPr>
          <p:cNvSpPr txBox="1"/>
          <p:nvPr/>
        </p:nvSpPr>
        <p:spPr>
          <a:xfrm>
            <a:off x="6343191" y="3430659"/>
            <a:ext cx="131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</a:rPr>
              <a:t>即：</a:t>
            </a:r>
            <a:r>
              <a:rPr lang="en-US" altLang="zh-CN" sz="1400" dirty="0">
                <a:solidFill>
                  <a:srgbClr val="0000FF"/>
                </a:solidFill>
              </a:rPr>
              <a:t>S</a:t>
            </a:r>
            <a:r>
              <a:rPr lang="en-US" altLang="zh-CN" sz="1400" baseline="-25000" dirty="0">
                <a:solidFill>
                  <a:srgbClr val="0000FF"/>
                </a:solidFill>
              </a:rPr>
              <a:t>check</a:t>
            </a:r>
            <a:endParaRPr lang="zh-CN" altLang="en-US" sz="1400" dirty="0">
              <a:solidFill>
                <a:srgbClr val="0000FF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B0B9352-F386-473F-80E0-99F009855113}"/>
              </a:ext>
            </a:extLst>
          </p:cNvPr>
          <p:cNvSpPr txBox="1"/>
          <p:nvPr/>
        </p:nvSpPr>
        <p:spPr>
          <a:xfrm>
            <a:off x="6343191" y="3640068"/>
            <a:ext cx="131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</a:rPr>
              <a:t>对应</a:t>
            </a:r>
            <a:r>
              <a:rPr lang="en-US" altLang="zh-CN" sz="1400" dirty="0" err="1">
                <a:solidFill>
                  <a:srgbClr val="0000FF"/>
                </a:solidFill>
              </a:rPr>
              <a:t>S</a:t>
            </a:r>
            <a:r>
              <a:rPr lang="en-US" altLang="zh-CN" sz="1400" baseline="-25000" dirty="0" err="1">
                <a:solidFill>
                  <a:srgbClr val="0000FF"/>
                </a:solidFill>
              </a:rPr>
              <a:t>out</a:t>
            </a:r>
            <a:endParaRPr lang="zh-CN" altLang="en-US" sz="1400" dirty="0">
              <a:solidFill>
                <a:srgbClr val="0000FF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D4F1B2-85BF-444E-96AB-96BFA5F189F2}"/>
              </a:ext>
            </a:extLst>
          </p:cNvPr>
          <p:cNvSpPr/>
          <p:nvPr/>
        </p:nvSpPr>
        <p:spPr>
          <a:xfrm>
            <a:off x="10273980" y="494511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</a:rPr>
              <a:t>从</a:t>
            </a:r>
            <a:r>
              <a:rPr lang="en-US" altLang="zh-CN" sz="1400" dirty="0" err="1">
                <a:solidFill>
                  <a:srgbClr val="0000FF"/>
                </a:solidFill>
              </a:rPr>
              <a:t>S</a:t>
            </a:r>
            <a:r>
              <a:rPr lang="en-US" altLang="zh-CN" sz="1400" baseline="-25000" dirty="0" err="1">
                <a:solidFill>
                  <a:srgbClr val="0000FF"/>
                </a:solidFill>
              </a:rPr>
              <a:t>cloud</a:t>
            </a:r>
            <a:r>
              <a:rPr lang="zh-CN" altLang="en-US" sz="1400" dirty="0">
                <a:solidFill>
                  <a:srgbClr val="0000FF"/>
                </a:solidFill>
              </a:rPr>
              <a:t>中移除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12466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70E1F1D-5C90-4236-A008-0633A7B53137}"/>
              </a:ext>
            </a:extLst>
          </p:cNvPr>
          <p:cNvGrpSpPr/>
          <p:nvPr/>
        </p:nvGrpSpPr>
        <p:grpSpPr>
          <a:xfrm rot="21302567">
            <a:off x="7153263" y="3697866"/>
            <a:ext cx="2502535" cy="2026435"/>
            <a:chOff x="9650717" y="2652150"/>
            <a:chExt cx="2502535" cy="2026435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B50BF2A-DB62-4FFC-B6F9-BAD0ED4583EF}"/>
                </a:ext>
              </a:extLst>
            </p:cNvPr>
            <p:cNvSpPr/>
            <p:nvPr/>
          </p:nvSpPr>
          <p:spPr>
            <a:xfrm>
              <a:off x="10936569" y="349787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D1E0079-C5A4-43C3-B0D3-D95FB0DE9CBB}"/>
                </a:ext>
              </a:extLst>
            </p:cNvPr>
            <p:cNvSpPr/>
            <p:nvPr/>
          </p:nvSpPr>
          <p:spPr>
            <a:xfrm>
              <a:off x="10651333" y="366932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B813AF1-6B39-40B4-BC32-AB95A2124DDA}"/>
                </a:ext>
              </a:extLst>
            </p:cNvPr>
            <p:cNvSpPr/>
            <p:nvPr/>
          </p:nvSpPr>
          <p:spPr>
            <a:xfrm>
              <a:off x="11686774" y="274874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78EDCC3-0EDE-4758-A040-9E58757156B4}"/>
                </a:ext>
              </a:extLst>
            </p:cNvPr>
            <p:cNvSpPr/>
            <p:nvPr/>
          </p:nvSpPr>
          <p:spPr>
            <a:xfrm>
              <a:off x="10316952" y="402914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7FDF6AE-F565-4C82-B254-E5080AA6BFBA}"/>
                </a:ext>
              </a:extLst>
            </p:cNvPr>
            <p:cNvSpPr/>
            <p:nvPr/>
          </p:nvSpPr>
          <p:spPr>
            <a:xfrm>
              <a:off x="11248285" y="321863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293FB99-CB09-49BE-917E-9B57093E911B}"/>
                </a:ext>
              </a:extLst>
            </p:cNvPr>
            <p:cNvSpPr/>
            <p:nvPr/>
          </p:nvSpPr>
          <p:spPr>
            <a:xfrm>
              <a:off x="11182668" y="3401278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6990730D-BDCA-42C0-87CE-59BEB370FA72}"/>
                </a:ext>
              </a:extLst>
            </p:cNvPr>
            <p:cNvSpPr/>
            <p:nvPr/>
          </p:nvSpPr>
          <p:spPr>
            <a:xfrm>
              <a:off x="10879490" y="3287544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3FACE50-22CC-4FC7-8C6A-6D63B372CCBA}"/>
                </a:ext>
              </a:extLst>
            </p:cNvPr>
            <p:cNvSpPr/>
            <p:nvPr/>
          </p:nvSpPr>
          <p:spPr>
            <a:xfrm>
              <a:off x="10549080" y="352714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B61FA462-EBFC-4D3E-89B7-B2F26C2D3325}"/>
                </a:ext>
              </a:extLst>
            </p:cNvPr>
            <p:cNvSpPr/>
            <p:nvPr/>
          </p:nvSpPr>
          <p:spPr>
            <a:xfrm>
              <a:off x="10555678" y="386095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045EA8EA-5BD0-49BF-AC22-9F0AB1D43943}"/>
                </a:ext>
              </a:extLst>
            </p:cNvPr>
            <p:cNvSpPr/>
            <p:nvPr/>
          </p:nvSpPr>
          <p:spPr>
            <a:xfrm>
              <a:off x="10821935" y="3648891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A28F80C4-DEF6-43E6-9712-D54F33ED8359}"/>
                </a:ext>
              </a:extLst>
            </p:cNvPr>
            <p:cNvSpPr/>
            <p:nvPr/>
          </p:nvSpPr>
          <p:spPr>
            <a:xfrm>
              <a:off x="9977668" y="422779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BFD63A3F-F93B-47A4-BCEE-67D795CCEAD9}"/>
                </a:ext>
              </a:extLst>
            </p:cNvPr>
            <p:cNvSpPr/>
            <p:nvPr/>
          </p:nvSpPr>
          <p:spPr>
            <a:xfrm>
              <a:off x="10385379" y="382353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D81B2E4-1E43-4E92-8338-D7B6249D4A95}"/>
                </a:ext>
              </a:extLst>
            </p:cNvPr>
            <p:cNvSpPr/>
            <p:nvPr/>
          </p:nvSpPr>
          <p:spPr>
            <a:xfrm>
              <a:off x="10221041" y="4211643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F7527F97-D943-47A1-9419-5817CBC456CF}"/>
                </a:ext>
              </a:extLst>
            </p:cNvPr>
            <p:cNvSpPr/>
            <p:nvPr/>
          </p:nvSpPr>
          <p:spPr>
            <a:xfrm>
              <a:off x="10125386" y="4403273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A9A2D18A-FEE0-43A0-8089-65C62A38D641}"/>
                </a:ext>
              </a:extLst>
            </p:cNvPr>
            <p:cNvSpPr/>
            <p:nvPr/>
          </p:nvSpPr>
          <p:spPr>
            <a:xfrm>
              <a:off x="11520488" y="312028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DAA8B3DE-35FF-4640-9061-8A997C1EA7A9}"/>
                </a:ext>
              </a:extLst>
            </p:cNvPr>
            <p:cNvSpPr/>
            <p:nvPr/>
          </p:nvSpPr>
          <p:spPr>
            <a:xfrm>
              <a:off x="11592484" y="265215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61F2589B-026C-4CFC-8B4D-55B495337379}"/>
                </a:ext>
              </a:extLst>
            </p:cNvPr>
            <p:cNvSpPr/>
            <p:nvPr/>
          </p:nvSpPr>
          <p:spPr>
            <a:xfrm>
              <a:off x="9766442" y="448540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4EDCD5AB-FF1B-4F08-A3D8-40BC29EDD5FC}"/>
                </a:ext>
              </a:extLst>
            </p:cNvPr>
            <p:cNvSpPr/>
            <p:nvPr/>
          </p:nvSpPr>
          <p:spPr>
            <a:xfrm rot="2703621">
              <a:off x="10615568" y="2439785"/>
              <a:ext cx="572833" cy="250253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2EE0B92-31EA-AC48-9E31-3416F41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011"/>
            <a:ext cx="10491952" cy="97270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直线点云的参数计算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参数拟合算法流程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F911B2D-D12B-504B-992F-46D0A4F9F2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8096" y="1984009"/>
                <a:ext cx="7787634" cy="2147559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计算点云坐标均值：</a:t>
                </a:r>
                <a14:m>
                  <m:oMath xmlns:m="http://schemas.openxmlformats.org/officeDocument/2006/math">
                    <m:r>
                      <a:rPr kumimoji="1" lang="en-US" altLang="zh-CN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𝐦</m:t>
                    </m:r>
                    <m:r>
                      <a:rPr kumimoji="1" lang="en-US" altLang="zh-CN" b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b="1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kumimoji="1" lang="en-US" altLang="zh-CN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计算矩阵</a:t>
                </a:r>
                <a:r>
                  <a:rPr kumimoji="1" lang="en-US" altLang="zh-CN" b="1" dirty="0"/>
                  <a:t> </a:t>
                </a:r>
                <a:r>
                  <a:rPr kumimoji="1" lang="zh-CN" altLang="en-US" dirty="0"/>
                  <a:t>：</a:t>
                </a:r>
                <a14:m>
                  <m:oMath xmlns:m="http://schemas.openxmlformats.org/officeDocument/2006/math">
                    <m:r>
                      <a:rPr kumimoji="1" lang="en-US" altLang="zh-CN" b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r>
                      <a:rPr kumimoji="1" lang="en-US" altLang="zh-CN" b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kumimoji="1" lang="en-US" altLang="zh-CN" b="1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1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kumimoji="1" lang="en-US" altLang="zh-CN" b="1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  <m:sSup>
                          <m:sSupPr>
                            <m:ctrlPr>
                              <a:rPr kumimoji="1" lang="en-US" altLang="zh-CN" b="1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b="1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1" i="1" dirty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dirty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 kumimoji="1" lang="en-US" altLang="zh-CN" i="1" dirty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kumimoji="1" lang="en-US" altLang="zh-CN" b="1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zh-CN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求出</a:t>
                </a:r>
                <a14:m>
                  <m:oMath xmlns:m="http://schemas.openxmlformats.org/officeDocument/2006/math">
                    <m:r>
                      <a:rPr kumimoji="1" lang="en-US" altLang="zh-CN" b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kumimoji="1" lang="zh-CN" altLang="en-US" dirty="0"/>
                  <a:t>的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最大</a:t>
                </a:r>
                <a:r>
                  <a:rPr kumimoji="1" lang="zh-CN" altLang="en-US" dirty="0"/>
                  <a:t>特征值对应的特征向量就是</a:t>
                </a:r>
                <a14:m>
                  <m:oMath xmlns:m="http://schemas.openxmlformats.org/officeDocument/2006/math">
                    <m:r>
                      <a:rPr kumimoji="1" lang="en-US" altLang="zh-CN" b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r>
                  <a:rPr kumimoji="1" lang="en-US" altLang="zh-CN" dirty="0"/>
                  <a:t> 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F911B2D-D12B-504B-992F-46D0A4F9F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8096" y="1984009"/>
                <a:ext cx="7787634" cy="2147559"/>
              </a:xfrm>
              <a:blipFill>
                <a:blip r:embed="rId4"/>
                <a:stretch>
                  <a:fillRect l="-1253" t="-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>
            <a:extLst>
              <a:ext uri="{FF2B5EF4-FFF2-40B4-BE49-F238E27FC236}">
                <a16:creationId xmlns:a16="http://schemas.microsoft.com/office/drawing/2014/main" id="{A14D0E28-127C-C945-A119-9F3075251628}"/>
              </a:ext>
            </a:extLst>
          </p:cNvPr>
          <p:cNvSpPr/>
          <p:nvPr/>
        </p:nvSpPr>
        <p:spPr>
          <a:xfrm>
            <a:off x="8190204" y="4760728"/>
            <a:ext cx="204716" cy="2047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F448E73-DB4D-2149-96A9-573ABA18EFEF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8364940" y="4242113"/>
            <a:ext cx="469620" cy="548595"/>
          </a:xfrm>
          <a:prstGeom prst="straightConnector1">
            <a:avLst/>
          </a:prstGeom>
          <a:ln w="57150">
            <a:solidFill>
              <a:srgbClr val="0432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5E8A76C-040B-FD4E-B6C0-DA9869AD08E8}"/>
              </a:ext>
            </a:extLst>
          </p:cNvPr>
          <p:cNvSpPr txBox="1"/>
          <p:nvPr/>
        </p:nvSpPr>
        <p:spPr>
          <a:xfrm>
            <a:off x="8437468" y="5677167"/>
            <a:ext cx="1064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直线经过的</a:t>
            </a:r>
            <a:r>
              <a:rPr kumimoji="1" lang="en-US" altLang="zh-CN" dirty="0"/>
              <a:t>1</a:t>
            </a:r>
            <a:r>
              <a:rPr kumimoji="1" lang="zh-CN" altLang="en-US" dirty="0"/>
              <a:t>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29E5EF-1387-864F-AB03-62D610AACDF0}"/>
                  </a:ext>
                </a:extLst>
              </p:cNvPr>
              <p:cNvSpPr/>
              <p:nvPr/>
            </p:nvSpPr>
            <p:spPr>
              <a:xfrm>
                <a:off x="8723118" y="4945516"/>
                <a:ext cx="1299395" cy="824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29E5EF-1387-864F-AB03-62D610AAC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18" y="4945516"/>
                <a:ext cx="1299395" cy="824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2EDF35F-761C-3F47-A7C0-72F4C9F886DC}"/>
                  </a:ext>
                </a:extLst>
              </p:cNvPr>
              <p:cNvSpPr/>
              <p:nvPr/>
            </p:nvSpPr>
            <p:spPr>
              <a:xfrm>
                <a:off x="9061426" y="3975656"/>
                <a:ext cx="1175515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kumimoji="1" lang="en-US" altLang="zh-CN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2EDF35F-761C-3F47-A7C0-72F4C9F88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426" y="3975656"/>
                <a:ext cx="1175515" cy="9727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311B0CF1-5AF1-7E49-BF3D-F159E1437439}"/>
              </a:ext>
            </a:extLst>
          </p:cNvPr>
          <p:cNvSpPr/>
          <p:nvPr/>
        </p:nvSpPr>
        <p:spPr>
          <a:xfrm>
            <a:off x="10107729" y="4110068"/>
            <a:ext cx="1014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/>
              <a:t>直线方向向量</a:t>
            </a:r>
            <a:endParaRPr lang="zh-CN" altLang="en-US" dirty="0"/>
          </a:p>
        </p:txBody>
      </p:sp>
      <p:cxnSp>
        <p:nvCxnSpPr>
          <p:cNvPr id="65" name="直线连接符 8">
            <a:extLst>
              <a:ext uri="{FF2B5EF4-FFF2-40B4-BE49-F238E27FC236}">
                <a16:creationId xmlns:a16="http://schemas.microsoft.com/office/drawing/2014/main" id="{CCC2C4D4-E6B6-4DB4-87A1-9A9C6755F597}"/>
              </a:ext>
            </a:extLst>
          </p:cNvPr>
          <p:cNvCxnSpPr>
            <a:cxnSpLocks/>
          </p:cNvCxnSpPr>
          <p:nvPr/>
        </p:nvCxnSpPr>
        <p:spPr>
          <a:xfrm flipV="1">
            <a:off x="7095972" y="2754620"/>
            <a:ext cx="3016087" cy="351494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1717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2D02C-1FCB-4D49-A39F-B55C14C9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0000FF"/>
                </a:solidFill>
              </a:rPr>
              <a:t>参数测量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EF431-2E64-1B4D-B3EA-4D9A5E16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空间直线测量</a:t>
            </a:r>
            <a:endParaRPr lang="zh-CN" altLang="zh-CN" dirty="0"/>
          </a:p>
          <a:p>
            <a:r>
              <a:rPr lang="zh-CN" altLang="en-US" dirty="0"/>
              <a:t>点云形状参数计算</a:t>
            </a:r>
            <a:endParaRPr lang="en-US" altLang="zh-CN" dirty="0"/>
          </a:p>
          <a:p>
            <a:r>
              <a:rPr lang="zh-CN" altLang="en-US" dirty="0"/>
              <a:t>直线</a:t>
            </a:r>
            <a:endParaRPr lang="en-US" altLang="zh-CN" dirty="0"/>
          </a:p>
          <a:p>
            <a:r>
              <a:rPr lang="zh-CN" altLang="en-US" dirty="0"/>
              <a:t>平面</a:t>
            </a:r>
            <a:endParaRPr lang="en-US" altLang="zh-CN" dirty="0"/>
          </a:p>
          <a:p>
            <a:r>
              <a:rPr lang="zh-CN" altLang="en-US" dirty="0"/>
              <a:t>球面</a:t>
            </a:r>
            <a:endParaRPr lang="en-US" altLang="zh-CN" dirty="0"/>
          </a:p>
          <a:p>
            <a:r>
              <a:rPr lang="zh-CN" altLang="en-US" dirty="0"/>
              <a:t>圆环</a:t>
            </a:r>
            <a:endParaRPr lang="zh-CN" altLang="zh-CN" dirty="0"/>
          </a:p>
          <a:p>
            <a:r>
              <a:rPr lang="zh-CN" altLang="en-US" dirty="0"/>
              <a:t>圆柱体</a:t>
            </a:r>
            <a:endParaRPr lang="en-US" altLang="zh-CN" dirty="0"/>
          </a:p>
          <a:p>
            <a:r>
              <a:rPr lang="zh-CN" altLang="en-US" dirty="0"/>
              <a:t>二次曲面</a:t>
            </a:r>
            <a:endParaRPr lang="en-US" altLang="zh-CN" dirty="0"/>
          </a:p>
          <a:p>
            <a:r>
              <a:rPr lang="zh-CN" altLang="en-US" dirty="0"/>
              <a:t>点的投影计算</a:t>
            </a:r>
            <a:endParaRPr lang="en-US" altLang="zh-CN" dirty="0"/>
          </a:p>
          <a:p>
            <a:r>
              <a:rPr lang="zh-CN" altLang="en-US" dirty="0"/>
              <a:t>离群点处理</a:t>
            </a:r>
            <a:endParaRPr lang="en-US" altLang="zh-CN" dirty="0"/>
          </a:p>
          <a:p>
            <a:r>
              <a:rPr lang="zh-CN" altLang="en-US" b="1" i="1" u="sng" dirty="0">
                <a:solidFill>
                  <a:srgbClr val="0000FF"/>
                </a:solidFill>
              </a:rPr>
              <a:t>前背景分离</a:t>
            </a:r>
            <a:endParaRPr lang="en-US" altLang="zh-CN" b="1" i="1" u="sng" dirty="0">
              <a:solidFill>
                <a:srgbClr val="0000FF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FF8C7E-46D4-FF02-C7A4-382A240FC6B2}"/>
              </a:ext>
            </a:extLst>
          </p:cNvPr>
          <p:cNvSpPr txBox="1"/>
          <p:nvPr/>
        </p:nvSpPr>
        <p:spPr>
          <a:xfrm>
            <a:off x="3465871" y="5250426"/>
            <a:ext cx="4645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432FF"/>
                </a:solidFill>
              </a:rPr>
              <a:t>基于平面检测的分离方法</a:t>
            </a:r>
            <a:endParaRPr kumimoji="1" lang="en-US" altLang="zh-CN" dirty="0">
              <a:solidFill>
                <a:srgbClr val="0432FF"/>
              </a:solidFill>
            </a:endParaRPr>
          </a:p>
          <a:p>
            <a:r>
              <a:rPr kumimoji="1" lang="zh-CN" altLang="en-US" dirty="0">
                <a:solidFill>
                  <a:srgbClr val="0432FF"/>
                </a:solidFill>
              </a:rPr>
              <a:t>基于参考背景深度图的分离方法</a:t>
            </a:r>
            <a:endParaRPr kumimoji="1" lang="en-US" altLang="zh-CN" dirty="0">
              <a:solidFill>
                <a:srgbClr val="0432FF"/>
              </a:solidFill>
            </a:endParaRPr>
          </a:p>
          <a:p>
            <a:r>
              <a:rPr kumimoji="1" lang="zh-CN" altLang="en-US" dirty="0"/>
              <a:t>基于时域非线性滤波的分离方法</a:t>
            </a:r>
          </a:p>
        </p:txBody>
      </p:sp>
    </p:spTree>
    <p:extLst>
      <p:ext uri="{BB962C8B-B14F-4D97-AF65-F5344CB8AC3E}">
        <p14:creationId xmlns:p14="http://schemas.microsoft.com/office/powerpoint/2010/main" val="29723075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46BDC-124D-9151-14C9-D4BB2187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深度图的前背景分离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D175B1-60F9-CCB6-2B95-1988B7A6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能否不计算平面参数，直接分离前后景？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8F7DAF-E45A-F72E-4C76-3362F098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144" y="3429000"/>
            <a:ext cx="161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4333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DF0238-8416-4BEF-9DAB-3A7D605F7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5671"/>
            <a:ext cx="10515600" cy="9426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深度图的前背景分离</a:t>
            </a:r>
            <a:r>
              <a:rPr lang="en-US" altLang="zh-CN" sz="3600" dirty="0"/>
              <a:t>——</a:t>
            </a:r>
            <a:r>
              <a:rPr lang="zh-CN" altLang="en-US" sz="3600" dirty="0"/>
              <a:t>背景扣除前背景分离方法</a:t>
            </a:r>
            <a:endParaRPr lang="zh-CN" altLang="en-US" sz="6000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5897C47-86D1-48B5-B95F-92CCEEF25E25}"/>
              </a:ext>
            </a:extLst>
          </p:cNvPr>
          <p:cNvGrpSpPr/>
          <p:nvPr/>
        </p:nvGrpSpPr>
        <p:grpSpPr>
          <a:xfrm>
            <a:off x="2451125" y="2617449"/>
            <a:ext cx="6335595" cy="2197869"/>
            <a:chOff x="593103" y="690018"/>
            <a:chExt cx="6335595" cy="2197869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EAB17EF-96A0-4877-8617-33E291168BEB}"/>
                </a:ext>
              </a:extLst>
            </p:cNvPr>
            <p:cNvSpPr/>
            <p:nvPr/>
          </p:nvSpPr>
          <p:spPr>
            <a:xfrm>
              <a:off x="2677211" y="690018"/>
              <a:ext cx="2488675" cy="7824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无前景的条件下拍摄记录的背景深度图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750AC969-43E3-4F78-A663-B66785ED7BC2}"/>
                </a:ext>
              </a:extLst>
            </p:cNvPr>
            <p:cNvSpPr/>
            <p:nvPr/>
          </p:nvSpPr>
          <p:spPr>
            <a:xfrm>
              <a:off x="593103" y="2034761"/>
              <a:ext cx="1753385" cy="78242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正常工作时拍摄的深度图</a:t>
              </a:r>
            </a:p>
          </p:txBody>
        </p:sp>
        <p:sp>
          <p:nvSpPr>
            <p:cNvPr id="6" name="流程图: 终止 5">
              <a:extLst>
                <a:ext uri="{FF2B5EF4-FFF2-40B4-BE49-F238E27FC236}">
                  <a16:creationId xmlns:a16="http://schemas.microsoft.com/office/drawing/2014/main" id="{2AFFB541-F26B-4D64-A8B3-C8DB021BE4DF}"/>
                </a:ext>
              </a:extLst>
            </p:cNvPr>
            <p:cNvSpPr/>
            <p:nvPr/>
          </p:nvSpPr>
          <p:spPr>
            <a:xfrm>
              <a:off x="2828040" y="1964059"/>
              <a:ext cx="2187018" cy="923828"/>
            </a:xfrm>
            <a:prstGeom prst="flowChartTerminator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距离比较；</a:t>
              </a:r>
              <a:endParaRPr lang="en-US" altLang="zh-CN" dirty="0"/>
            </a:p>
            <a:p>
              <a:pPr algn="ctr"/>
              <a:r>
                <a:rPr lang="zh-CN" altLang="en-US" dirty="0"/>
                <a:t>扣除和背景距离接近的像素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0C37F7C7-F9B0-4B68-896E-C80A47D7EC6B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>
              <a:off x="3921549" y="1472443"/>
              <a:ext cx="0" cy="4916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12439106-32C7-4EBF-A5C5-78691239A8E4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2346488" y="2425973"/>
              <a:ext cx="48155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00591993-9478-4378-BE86-93F302F1D924}"/>
                </a:ext>
              </a:extLst>
            </p:cNvPr>
            <p:cNvSpPr/>
            <p:nvPr/>
          </p:nvSpPr>
          <p:spPr>
            <a:xfrm>
              <a:off x="5496610" y="2034760"/>
              <a:ext cx="1432088" cy="78242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去除背景的深度图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05DA5AD2-40FD-4772-B41B-2F0F07B34008}"/>
                </a:ext>
              </a:extLst>
            </p:cNvPr>
            <p:cNvCxnSpPr>
              <a:cxnSpLocks/>
              <a:stCxn id="6" idx="3"/>
              <a:endCxn id="13" idx="1"/>
            </p:cNvCxnSpPr>
            <p:nvPr/>
          </p:nvCxnSpPr>
          <p:spPr>
            <a:xfrm>
              <a:off x="5015058" y="2425973"/>
              <a:ext cx="481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E0307987-85FC-4FD6-A04F-8D1A697E4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62" y="5180888"/>
            <a:ext cx="2300926" cy="144766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4A6DCCE-554B-491E-B126-AC4E495F5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720" y="2126588"/>
            <a:ext cx="2606360" cy="148855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EEB13C4-00FD-4149-96EC-5674852F3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520" y="1580066"/>
            <a:ext cx="2379990" cy="1522790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3D74D35-4F49-41DD-9E76-5746D130A794}"/>
              </a:ext>
            </a:extLst>
          </p:cNvPr>
          <p:cNvCxnSpPr>
            <a:cxnSpLocks/>
            <a:stCxn id="13" idx="3"/>
            <a:endCxn id="28" idx="2"/>
          </p:cNvCxnSpPr>
          <p:nvPr/>
        </p:nvCxnSpPr>
        <p:spPr>
          <a:xfrm flipV="1">
            <a:off x="8786720" y="3615147"/>
            <a:ext cx="1303180" cy="73825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9D6EA92-8613-4303-9FA0-A697D54C19D1}"/>
              </a:ext>
            </a:extLst>
          </p:cNvPr>
          <p:cNvCxnSpPr>
            <a:cxnSpLocks/>
            <a:stCxn id="4" idx="1"/>
            <a:endCxn id="29" idx="3"/>
          </p:cNvCxnSpPr>
          <p:nvPr/>
        </p:nvCxnSpPr>
        <p:spPr>
          <a:xfrm flipH="1" flipV="1">
            <a:off x="4204510" y="2341461"/>
            <a:ext cx="330723" cy="66720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352A929-AD86-45F7-9690-C71A7D6E616B}"/>
              </a:ext>
            </a:extLst>
          </p:cNvPr>
          <p:cNvCxnSpPr>
            <a:cxnSpLocks/>
            <a:stCxn id="27" idx="0"/>
            <a:endCxn id="5" idx="2"/>
          </p:cNvCxnSpPr>
          <p:nvPr/>
        </p:nvCxnSpPr>
        <p:spPr>
          <a:xfrm flipV="1">
            <a:off x="2451125" y="4744617"/>
            <a:ext cx="876693" cy="43627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8A1F504F-6D83-44CA-A29F-C69E3AA8899E}"/>
              </a:ext>
            </a:extLst>
          </p:cNvPr>
          <p:cNvSpPr/>
          <p:nvPr/>
        </p:nvSpPr>
        <p:spPr>
          <a:xfrm>
            <a:off x="5550971" y="2039334"/>
            <a:ext cx="457200" cy="4741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00266D9-AB9B-4AD1-82A5-B38592581975}"/>
              </a:ext>
            </a:extLst>
          </p:cNvPr>
          <p:cNvSpPr/>
          <p:nvPr/>
        </p:nvSpPr>
        <p:spPr>
          <a:xfrm>
            <a:off x="3988086" y="4898762"/>
            <a:ext cx="457200" cy="4741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C2D4165-4CB3-4520-ABF9-EC2090DFFA02}"/>
              </a:ext>
            </a:extLst>
          </p:cNvPr>
          <p:cNvSpPr/>
          <p:nvPr/>
        </p:nvSpPr>
        <p:spPr>
          <a:xfrm>
            <a:off x="5550970" y="4898761"/>
            <a:ext cx="457200" cy="4741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3E4435F-6E3E-49BD-BC92-FB8A75CFEC41}"/>
              </a:ext>
            </a:extLst>
          </p:cNvPr>
          <p:cNvSpPr/>
          <p:nvPr/>
        </p:nvSpPr>
        <p:spPr>
          <a:xfrm>
            <a:off x="7842076" y="4898761"/>
            <a:ext cx="457200" cy="4741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0825FD17-310B-2E32-31C0-074D0E055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0414" y="5280201"/>
            <a:ext cx="3438764" cy="1522790"/>
          </a:xfrm>
        </p:spPr>
        <p:txBody>
          <a:bodyPr>
            <a:normAutofit/>
          </a:bodyPr>
          <a:lstStyle/>
          <a:p>
            <a:r>
              <a:rPr lang="zh-CN" altLang="en-US" sz="2600" dirty="0"/>
              <a:t>和之前的方法不同之处在于，这里</a:t>
            </a:r>
            <a:r>
              <a:rPr lang="zh-CN" altLang="en-US" sz="2600" dirty="0">
                <a:solidFill>
                  <a:srgbClr val="0000FF"/>
                </a:solidFill>
              </a:rPr>
              <a:t>不需要平面参数拟合</a:t>
            </a:r>
            <a:r>
              <a:rPr lang="zh-CN" altLang="en-US" sz="2600" dirty="0"/>
              <a:t>，只需要采集并记录背景图</a:t>
            </a:r>
            <a:endParaRPr lang="en-US" altLang="zh-CN" sz="2600" dirty="0"/>
          </a:p>
        </p:txBody>
      </p:sp>
    </p:spTree>
    <p:extLst>
      <p:ext uri="{BB962C8B-B14F-4D97-AF65-F5344CB8AC3E}">
        <p14:creationId xmlns:p14="http://schemas.microsoft.com/office/powerpoint/2010/main" val="27360686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DF0238-8416-4BEF-9DAB-3A7D605F7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5671"/>
            <a:ext cx="10515600" cy="9426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深度图的前背景分离</a:t>
            </a:r>
            <a:r>
              <a:rPr lang="en-US" altLang="zh-CN" sz="3600" dirty="0"/>
              <a:t>——</a:t>
            </a:r>
            <a:r>
              <a:rPr lang="zh-CN" altLang="en-US" sz="3600" dirty="0"/>
              <a:t>背景扣除前背景分离方法</a:t>
            </a:r>
            <a:endParaRPr lang="zh-CN" altLang="en-US" sz="6000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5897C47-86D1-48B5-B95F-92CCEEF25E25}"/>
              </a:ext>
            </a:extLst>
          </p:cNvPr>
          <p:cNvGrpSpPr/>
          <p:nvPr/>
        </p:nvGrpSpPr>
        <p:grpSpPr>
          <a:xfrm>
            <a:off x="2451125" y="2617449"/>
            <a:ext cx="6335595" cy="2197869"/>
            <a:chOff x="593103" y="690018"/>
            <a:chExt cx="6335595" cy="2197869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EAB17EF-96A0-4877-8617-33E291168BEB}"/>
                </a:ext>
              </a:extLst>
            </p:cNvPr>
            <p:cNvSpPr/>
            <p:nvPr/>
          </p:nvSpPr>
          <p:spPr>
            <a:xfrm>
              <a:off x="2677211" y="690018"/>
              <a:ext cx="2488675" cy="7824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无前景的条件下拍摄记录的背景深度图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750AC969-43E3-4F78-A663-B66785ED7BC2}"/>
                </a:ext>
              </a:extLst>
            </p:cNvPr>
            <p:cNvSpPr/>
            <p:nvPr/>
          </p:nvSpPr>
          <p:spPr>
            <a:xfrm>
              <a:off x="593103" y="2034761"/>
              <a:ext cx="1753385" cy="78242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正常工作时拍摄的深度图</a:t>
              </a:r>
            </a:p>
          </p:txBody>
        </p:sp>
        <p:sp>
          <p:nvSpPr>
            <p:cNvPr id="6" name="流程图: 终止 5">
              <a:extLst>
                <a:ext uri="{FF2B5EF4-FFF2-40B4-BE49-F238E27FC236}">
                  <a16:creationId xmlns:a16="http://schemas.microsoft.com/office/drawing/2014/main" id="{2AFFB541-F26B-4D64-A8B3-C8DB021BE4DF}"/>
                </a:ext>
              </a:extLst>
            </p:cNvPr>
            <p:cNvSpPr/>
            <p:nvPr/>
          </p:nvSpPr>
          <p:spPr>
            <a:xfrm>
              <a:off x="2828040" y="1964059"/>
              <a:ext cx="2187018" cy="923828"/>
            </a:xfrm>
            <a:prstGeom prst="flowChartTerminator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距离比较；</a:t>
              </a:r>
              <a:endParaRPr lang="en-US" altLang="zh-CN" dirty="0"/>
            </a:p>
            <a:p>
              <a:pPr algn="ctr"/>
              <a:r>
                <a:rPr lang="zh-CN" altLang="en-US" dirty="0"/>
                <a:t>扣除和背景距离接近的像素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0C37F7C7-F9B0-4B68-896E-C80A47D7EC6B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>
              <a:off x="3921549" y="1472443"/>
              <a:ext cx="0" cy="4916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12439106-32C7-4EBF-A5C5-78691239A8E4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2346488" y="2425973"/>
              <a:ext cx="48155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00591993-9478-4378-BE86-93F302F1D924}"/>
                </a:ext>
              </a:extLst>
            </p:cNvPr>
            <p:cNvSpPr/>
            <p:nvPr/>
          </p:nvSpPr>
          <p:spPr>
            <a:xfrm>
              <a:off x="5496610" y="2034760"/>
              <a:ext cx="1432088" cy="78242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去除背景的深度图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05DA5AD2-40FD-4772-B41B-2F0F07B34008}"/>
                </a:ext>
              </a:extLst>
            </p:cNvPr>
            <p:cNvCxnSpPr>
              <a:cxnSpLocks/>
              <a:stCxn id="6" idx="3"/>
              <a:endCxn id="13" idx="1"/>
            </p:cNvCxnSpPr>
            <p:nvPr/>
          </p:nvCxnSpPr>
          <p:spPr>
            <a:xfrm>
              <a:off x="5015058" y="2425973"/>
              <a:ext cx="481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E0307987-85FC-4FD6-A04F-8D1A697E4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62" y="5180888"/>
            <a:ext cx="2300926" cy="144766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4A6DCCE-554B-491E-B126-AC4E495F5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720" y="2126588"/>
            <a:ext cx="2606360" cy="148855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EEB13C4-00FD-4149-96EC-5674852F3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520" y="1580066"/>
            <a:ext cx="2379990" cy="1522790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3D74D35-4F49-41DD-9E76-5746D130A794}"/>
              </a:ext>
            </a:extLst>
          </p:cNvPr>
          <p:cNvCxnSpPr>
            <a:cxnSpLocks/>
            <a:stCxn id="13" idx="3"/>
            <a:endCxn id="28" idx="2"/>
          </p:cNvCxnSpPr>
          <p:nvPr/>
        </p:nvCxnSpPr>
        <p:spPr>
          <a:xfrm flipV="1">
            <a:off x="8786720" y="3615147"/>
            <a:ext cx="1303180" cy="73825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9D6EA92-8613-4303-9FA0-A697D54C19D1}"/>
              </a:ext>
            </a:extLst>
          </p:cNvPr>
          <p:cNvCxnSpPr>
            <a:cxnSpLocks/>
            <a:stCxn id="4" idx="1"/>
            <a:endCxn id="29" idx="3"/>
          </p:cNvCxnSpPr>
          <p:nvPr/>
        </p:nvCxnSpPr>
        <p:spPr>
          <a:xfrm flipH="1" flipV="1">
            <a:off x="4204510" y="2341461"/>
            <a:ext cx="330723" cy="66720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352A929-AD86-45F7-9690-C71A7D6E616B}"/>
              </a:ext>
            </a:extLst>
          </p:cNvPr>
          <p:cNvCxnSpPr>
            <a:cxnSpLocks/>
            <a:stCxn id="27" idx="0"/>
            <a:endCxn id="5" idx="2"/>
          </p:cNvCxnSpPr>
          <p:nvPr/>
        </p:nvCxnSpPr>
        <p:spPr>
          <a:xfrm flipV="1">
            <a:off x="2451125" y="4744617"/>
            <a:ext cx="876693" cy="43627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8A1F504F-6D83-44CA-A29F-C69E3AA8899E}"/>
              </a:ext>
            </a:extLst>
          </p:cNvPr>
          <p:cNvSpPr/>
          <p:nvPr/>
        </p:nvSpPr>
        <p:spPr>
          <a:xfrm>
            <a:off x="5550971" y="2039334"/>
            <a:ext cx="457200" cy="4741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00266D9-AB9B-4AD1-82A5-B38592581975}"/>
              </a:ext>
            </a:extLst>
          </p:cNvPr>
          <p:cNvSpPr/>
          <p:nvPr/>
        </p:nvSpPr>
        <p:spPr>
          <a:xfrm>
            <a:off x="3988086" y="4898762"/>
            <a:ext cx="457200" cy="4741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C2D4165-4CB3-4520-ABF9-EC2090DFFA02}"/>
              </a:ext>
            </a:extLst>
          </p:cNvPr>
          <p:cNvSpPr/>
          <p:nvPr/>
        </p:nvSpPr>
        <p:spPr>
          <a:xfrm>
            <a:off x="5550970" y="4898761"/>
            <a:ext cx="457200" cy="4741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3E4435F-6E3E-49BD-BC92-FB8A75CFEC41}"/>
              </a:ext>
            </a:extLst>
          </p:cNvPr>
          <p:cNvSpPr/>
          <p:nvPr/>
        </p:nvSpPr>
        <p:spPr>
          <a:xfrm>
            <a:off x="7842076" y="4898761"/>
            <a:ext cx="457200" cy="4741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C3BA3CF3-B0B8-BE1D-A6F8-EC53E3980232}"/>
              </a:ext>
            </a:extLst>
          </p:cNvPr>
          <p:cNvSpPr txBox="1">
            <a:spLocks/>
          </p:cNvSpPr>
          <p:nvPr/>
        </p:nvSpPr>
        <p:spPr>
          <a:xfrm>
            <a:off x="3954929" y="5414989"/>
            <a:ext cx="4457805" cy="1084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1800" dirty="0">
                <a:solidFill>
                  <a:srgbClr val="0432FF"/>
                </a:solidFill>
              </a:rPr>
              <a:t>这个距离门限到底为多少？</a:t>
            </a:r>
            <a:endParaRPr lang="en-US" altLang="zh-CN" sz="1800" dirty="0">
              <a:solidFill>
                <a:srgbClr val="0432FF"/>
              </a:solidFill>
            </a:endParaRPr>
          </a:p>
          <a:p>
            <a:pPr lvl="1"/>
            <a:r>
              <a:rPr lang="zh-CN" altLang="en-US" sz="1800" dirty="0">
                <a:solidFill>
                  <a:srgbClr val="0432FF"/>
                </a:solidFill>
              </a:rPr>
              <a:t>噪声使得背景去除不彻底</a:t>
            </a:r>
          </a:p>
          <a:p>
            <a:pPr lvl="1"/>
            <a:r>
              <a:rPr lang="zh-CN" altLang="en-US" sz="1800" dirty="0">
                <a:solidFill>
                  <a:srgbClr val="0432FF"/>
                </a:solidFill>
              </a:rPr>
              <a:t>相机或者背景改变，被错认为前景</a:t>
            </a:r>
            <a:endParaRPr lang="en-US" altLang="zh-CN" sz="1800" dirty="0">
              <a:solidFill>
                <a:srgbClr val="0432FF"/>
              </a:solidFill>
            </a:endParaRPr>
          </a:p>
        </p:txBody>
      </p:sp>
      <p:pic>
        <p:nvPicPr>
          <p:cNvPr id="15" name="图形 14" descr="困惑的脸，没有填充">
            <a:extLst>
              <a:ext uri="{FF2B5EF4-FFF2-40B4-BE49-F238E27FC236}">
                <a16:creationId xmlns:a16="http://schemas.microsoft.com/office/drawing/2014/main" id="{5DE7C514-07EC-4329-DDDB-648A4764D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0341" y="4873803"/>
            <a:ext cx="556182" cy="52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47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DF0238-8416-4BEF-9DAB-3A7D605F7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0535"/>
            <a:ext cx="10515600" cy="1053772"/>
          </a:xfrm>
        </p:spPr>
        <p:txBody>
          <a:bodyPr>
            <a:normAutofit/>
          </a:bodyPr>
          <a:lstStyle/>
          <a:p>
            <a:r>
              <a:rPr lang="zh-CN" altLang="en-US" dirty="0"/>
              <a:t>深度图的前背景分离</a:t>
            </a:r>
            <a:r>
              <a:rPr lang="en-US" altLang="zh-CN" sz="3200" dirty="0"/>
              <a:t>——</a:t>
            </a:r>
            <a:r>
              <a:rPr lang="zh-CN" altLang="en-US" sz="3200" dirty="0"/>
              <a:t>统计建模前背景分离方法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74808B0-5C05-4973-A264-98C1754CB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25" y="2638908"/>
            <a:ext cx="3334074" cy="2553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D4E798B2-175A-4A22-AEDB-9B696EAF87E8}"/>
                  </a:ext>
                </a:extLst>
              </p:cNvPr>
              <p:cNvSpPr txBox="1"/>
              <p:nvPr/>
            </p:nvSpPr>
            <p:spPr>
              <a:xfrm>
                <a:off x="1542276" y="4039751"/>
                <a:ext cx="4291040" cy="1170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dirty="0"/>
                  <a:t>高斯型状的描述：</a:t>
                </a:r>
                <a:endParaRPr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0" dirty="0"/>
                  <a:t>均值：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方差：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D4E798B2-175A-4A22-AEDB-9B696EAF8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276" y="4039751"/>
                <a:ext cx="4291040" cy="1170385"/>
              </a:xfrm>
              <a:prstGeom prst="rect">
                <a:avLst/>
              </a:prstGeom>
              <a:blipFill>
                <a:blip r:embed="rId4"/>
                <a:stretch>
                  <a:fillRect l="-1278" t="-3125" b="-2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8D950EE1-23AB-40F6-ACAB-5B71B0194253}"/>
              </a:ext>
            </a:extLst>
          </p:cNvPr>
          <p:cNvSpPr/>
          <p:nvPr/>
        </p:nvSpPr>
        <p:spPr>
          <a:xfrm>
            <a:off x="1047326" y="3047280"/>
            <a:ext cx="3591612" cy="439342"/>
          </a:xfrm>
          <a:custGeom>
            <a:avLst/>
            <a:gdLst>
              <a:gd name="connsiteX0" fmla="*/ 0 w 3619892"/>
              <a:gd name="connsiteY0" fmla="*/ 438054 h 673724"/>
              <a:gd name="connsiteX1" fmla="*/ 28280 w 3619892"/>
              <a:gd name="connsiteY1" fmla="*/ 362640 h 673724"/>
              <a:gd name="connsiteX2" fmla="*/ 37707 w 3619892"/>
              <a:gd name="connsiteY2" fmla="*/ 334359 h 673724"/>
              <a:gd name="connsiteX3" fmla="*/ 56560 w 3619892"/>
              <a:gd name="connsiteY3" fmla="*/ 306079 h 673724"/>
              <a:gd name="connsiteX4" fmla="*/ 65987 w 3619892"/>
              <a:gd name="connsiteY4" fmla="*/ 334359 h 673724"/>
              <a:gd name="connsiteX5" fmla="*/ 94268 w 3619892"/>
              <a:gd name="connsiteY5" fmla="*/ 438054 h 673724"/>
              <a:gd name="connsiteX6" fmla="*/ 131975 w 3619892"/>
              <a:gd name="connsiteY6" fmla="*/ 409774 h 673724"/>
              <a:gd name="connsiteX7" fmla="*/ 150829 w 3619892"/>
              <a:gd name="connsiteY7" fmla="*/ 381493 h 673724"/>
              <a:gd name="connsiteX8" fmla="*/ 207389 w 3619892"/>
              <a:gd name="connsiteY8" fmla="*/ 372067 h 673724"/>
              <a:gd name="connsiteX9" fmla="*/ 273377 w 3619892"/>
              <a:gd name="connsiteY9" fmla="*/ 390920 h 673724"/>
              <a:gd name="connsiteX10" fmla="*/ 311084 w 3619892"/>
              <a:gd name="connsiteY10" fmla="*/ 372067 h 673724"/>
              <a:gd name="connsiteX11" fmla="*/ 348791 w 3619892"/>
              <a:gd name="connsiteY11" fmla="*/ 419201 h 673724"/>
              <a:gd name="connsiteX12" fmla="*/ 405352 w 3619892"/>
              <a:gd name="connsiteY12" fmla="*/ 400347 h 673724"/>
              <a:gd name="connsiteX13" fmla="*/ 452486 w 3619892"/>
              <a:gd name="connsiteY13" fmla="*/ 315506 h 673724"/>
              <a:gd name="connsiteX14" fmla="*/ 480767 w 3619892"/>
              <a:gd name="connsiteY14" fmla="*/ 240091 h 673724"/>
              <a:gd name="connsiteX15" fmla="*/ 509047 w 3619892"/>
              <a:gd name="connsiteY15" fmla="*/ 400347 h 673724"/>
              <a:gd name="connsiteX16" fmla="*/ 537327 w 3619892"/>
              <a:gd name="connsiteY16" fmla="*/ 419201 h 673724"/>
              <a:gd name="connsiteX17" fmla="*/ 575035 w 3619892"/>
              <a:gd name="connsiteY17" fmla="*/ 362640 h 673724"/>
              <a:gd name="connsiteX18" fmla="*/ 612742 w 3619892"/>
              <a:gd name="connsiteY18" fmla="*/ 296652 h 673724"/>
              <a:gd name="connsiteX19" fmla="*/ 650449 w 3619892"/>
              <a:gd name="connsiteY19" fmla="*/ 249518 h 673724"/>
              <a:gd name="connsiteX20" fmla="*/ 725864 w 3619892"/>
              <a:gd name="connsiteY20" fmla="*/ 60982 h 673724"/>
              <a:gd name="connsiteX21" fmla="*/ 744717 w 3619892"/>
              <a:gd name="connsiteY21" fmla="*/ 343786 h 673724"/>
              <a:gd name="connsiteX22" fmla="*/ 754144 w 3619892"/>
              <a:gd name="connsiteY22" fmla="*/ 381493 h 673724"/>
              <a:gd name="connsiteX23" fmla="*/ 838985 w 3619892"/>
              <a:gd name="connsiteY23" fmla="*/ 287225 h 673724"/>
              <a:gd name="connsiteX24" fmla="*/ 857839 w 3619892"/>
              <a:gd name="connsiteY24" fmla="*/ 249518 h 673724"/>
              <a:gd name="connsiteX25" fmla="*/ 876692 w 3619892"/>
              <a:gd name="connsiteY25" fmla="*/ 343786 h 673724"/>
              <a:gd name="connsiteX26" fmla="*/ 904973 w 3619892"/>
              <a:gd name="connsiteY26" fmla="*/ 419201 h 673724"/>
              <a:gd name="connsiteX27" fmla="*/ 980387 w 3619892"/>
              <a:gd name="connsiteY27" fmla="*/ 362640 h 673724"/>
              <a:gd name="connsiteX28" fmla="*/ 1036948 w 3619892"/>
              <a:gd name="connsiteY28" fmla="*/ 277798 h 673724"/>
              <a:gd name="connsiteX29" fmla="*/ 1046375 w 3619892"/>
              <a:gd name="connsiteY29" fmla="*/ 428627 h 673724"/>
              <a:gd name="connsiteX30" fmla="*/ 1074655 w 3619892"/>
              <a:gd name="connsiteY30" fmla="*/ 409774 h 673724"/>
              <a:gd name="connsiteX31" fmla="*/ 1084082 w 3619892"/>
              <a:gd name="connsiteY31" fmla="*/ 447481 h 673724"/>
              <a:gd name="connsiteX32" fmla="*/ 1093509 w 3619892"/>
              <a:gd name="connsiteY32" fmla="*/ 522895 h 673724"/>
              <a:gd name="connsiteX33" fmla="*/ 1131216 w 3619892"/>
              <a:gd name="connsiteY33" fmla="*/ 673724 h 673724"/>
              <a:gd name="connsiteX34" fmla="*/ 1159497 w 3619892"/>
              <a:gd name="connsiteY34" fmla="*/ 645444 h 673724"/>
              <a:gd name="connsiteX35" fmla="*/ 1168923 w 3619892"/>
              <a:gd name="connsiteY35" fmla="*/ 607737 h 673724"/>
              <a:gd name="connsiteX36" fmla="*/ 1197204 w 3619892"/>
              <a:gd name="connsiteY36" fmla="*/ 560603 h 673724"/>
              <a:gd name="connsiteX37" fmla="*/ 1206631 w 3619892"/>
              <a:gd name="connsiteY37" fmla="*/ 494615 h 673724"/>
              <a:gd name="connsiteX38" fmla="*/ 1225484 w 3619892"/>
              <a:gd name="connsiteY38" fmla="*/ 456908 h 673724"/>
              <a:gd name="connsiteX39" fmla="*/ 1234911 w 3619892"/>
              <a:gd name="connsiteY39" fmla="*/ 400347 h 673724"/>
              <a:gd name="connsiteX40" fmla="*/ 1244338 w 3619892"/>
              <a:gd name="connsiteY40" fmla="*/ 428627 h 673724"/>
              <a:gd name="connsiteX41" fmla="*/ 1282045 w 3619892"/>
              <a:gd name="connsiteY41" fmla="*/ 381493 h 673724"/>
              <a:gd name="connsiteX42" fmla="*/ 1291472 w 3619892"/>
              <a:gd name="connsiteY42" fmla="*/ 353213 h 673724"/>
              <a:gd name="connsiteX43" fmla="*/ 1310325 w 3619892"/>
              <a:gd name="connsiteY43" fmla="*/ 324932 h 673724"/>
              <a:gd name="connsiteX44" fmla="*/ 1329179 w 3619892"/>
              <a:gd name="connsiteY44" fmla="*/ 287225 h 673724"/>
              <a:gd name="connsiteX45" fmla="*/ 1338606 w 3619892"/>
              <a:gd name="connsiteY45" fmla="*/ 315506 h 673724"/>
              <a:gd name="connsiteX46" fmla="*/ 1357459 w 3619892"/>
              <a:gd name="connsiteY46" fmla="*/ 390920 h 673724"/>
              <a:gd name="connsiteX47" fmla="*/ 1395167 w 3619892"/>
              <a:gd name="connsiteY47" fmla="*/ 343786 h 673724"/>
              <a:gd name="connsiteX48" fmla="*/ 1414020 w 3619892"/>
              <a:gd name="connsiteY48" fmla="*/ 315506 h 673724"/>
              <a:gd name="connsiteX49" fmla="*/ 1451727 w 3619892"/>
              <a:gd name="connsiteY49" fmla="*/ 362640 h 673724"/>
              <a:gd name="connsiteX50" fmla="*/ 1480008 w 3619892"/>
              <a:gd name="connsiteY50" fmla="*/ 428627 h 673724"/>
              <a:gd name="connsiteX51" fmla="*/ 1508288 w 3619892"/>
              <a:gd name="connsiteY51" fmla="*/ 485188 h 673724"/>
              <a:gd name="connsiteX52" fmla="*/ 1555422 w 3619892"/>
              <a:gd name="connsiteY52" fmla="*/ 456908 h 673724"/>
              <a:gd name="connsiteX53" fmla="*/ 1564849 w 3619892"/>
              <a:gd name="connsiteY53" fmla="*/ 428627 h 673724"/>
              <a:gd name="connsiteX54" fmla="*/ 1593130 w 3619892"/>
              <a:gd name="connsiteY54" fmla="*/ 409774 h 673724"/>
              <a:gd name="connsiteX55" fmla="*/ 1602556 w 3619892"/>
              <a:gd name="connsiteY55" fmla="*/ 381493 h 673724"/>
              <a:gd name="connsiteX56" fmla="*/ 1640264 w 3619892"/>
              <a:gd name="connsiteY56" fmla="*/ 324932 h 673724"/>
              <a:gd name="connsiteX57" fmla="*/ 1668544 w 3619892"/>
              <a:gd name="connsiteY57" fmla="*/ 381493 h 673724"/>
              <a:gd name="connsiteX58" fmla="*/ 1696824 w 3619892"/>
              <a:gd name="connsiteY58" fmla="*/ 400347 h 673724"/>
              <a:gd name="connsiteX59" fmla="*/ 1725105 w 3619892"/>
              <a:gd name="connsiteY59" fmla="*/ 390920 h 673724"/>
              <a:gd name="connsiteX60" fmla="*/ 1772239 w 3619892"/>
              <a:gd name="connsiteY60" fmla="*/ 475761 h 673724"/>
              <a:gd name="connsiteX61" fmla="*/ 1800519 w 3619892"/>
              <a:gd name="connsiteY61" fmla="*/ 494615 h 673724"/>
              <a:gd name="connsiteX62" fmla="*/ 1838226 w 3619892"/>
              <a:gd name="connsiteY62" fmla="*/ 409774 h 673724"/>
              <a:gd name="connsiteX63" fmla="*/ 1866507 w 3619892"/>
              <a:gd name="connsiteY63" fmla="*/ 390920 h 673724"/>
              <a:gd name="connsiteX64" fmla="*/ 1875934 w 3619892"/>
              <a:gd name="connsiteY64" fmla="*/ 362640 h 673724"/>
              <a:gd name="connsiteX65" fmla="*/ 1913641 w 3619892"/>
              <a:gd name="connsiteY65" fmla="*/ 400347 h 673724"/>
              <a:gd name="connsiteX66" fmla="*/ 1932494 w 3619892"/>
              <a:gd name="connsiteY66" fmla="*/ 428627 h 673724"/>
              <a:gd name="connsiteX67" fmla="*/ 1998482 w 3619892"/>
              <a:gd name="connsiteY67" fmla="*/ 381493 h 673724"/>
              <a:gd name="connsiteX68" fmla="*/ 2036189 w 3619892"/>
              <a:gd name="connsiteY68" fmla="*/ 353213 h 673724"/>
              <a:gd name="connsiteX69" fmla="*/ 2121031 w 3619892"/>
              <a:gd name="connsiteY69" fmla="*/ 296652 h 673724"/>
              <a:gd name="connsiteX70" fmla="*/ 2168165 w 3619892"/>
              <a:gd name="connsiteY70" fmla="*/ 249518 h 673724"/>
              <a:gd name="connsiteX71" fmla="*/ 2177591 w 3619892"/>
              <a:gd name="connsiteY71" fmla="*/ 296652 h 673724"/>
              <a:gd name="connsiteX72" fmla="*/ 2196445 w 3619892"/>
              <a:gd name="connsiteY72" fmla="*/ 362640 h 673724"/>
              <a:gd name="connsiteX73" fmla="*/ 2205872 w 3619892"/>
              <a:gd name="connsiteY73" fmla="*/ 334359 h 673724"/>
              <a:gd name="connsiteX74" fmla="*/ 2224725 w 3619892"/>
              <a:gd name="connsiteY74" fmla="*/ 117543 h 673724"/>
              <a:gd name="connsiteX75" fmla="*/ 2262433 w 3619892"/>
              <a:gd name="connsiteY75" fmla="*/ 240091 h 673724"/>
              <a:gd name="connsiteX76" fmla="*/ 2271859 w 3619892"/>
              <a:gd name="connsiteY76" fmla="*/ 268372 h 673724"/>
              <a:gd name="connsiteX77" fmla="*/ 2290713 w 3619892"/>
              <a:gd name="connsiteY77" fmla="*/ 362640 h 673724"/>
              <a:gd name="connsiteX78" fmla="*/ 2318993 w 3619892"/>
              <a:gd name="connsiteY78" fmla="*/ 343786 h 673724"/>
              <a:gd name="connsiteX79" fmla="*/ 2356701 w 3619892"/>
              <a:gd name="connsiteY79" fmla="*/ 353213 h 673724"/>
              <a:gd name="connsiteX80" fmla="*/ 2403835 w 3619892"/>
              <a:gd name="connsiteY80" fmla="*/ 447481 h 673724"/>
              <a:gd name="connsiteX81" fmla="*/ 2422688 w 3619892"/>
              <a:gd name="connsiteY81" fmla="*/ 475761 h 673724"/>
              <a:gd name="connsiteX82" fmla="*/ 2450969 w 3619892"/>
              <a:gd name="connsiteY82" fmla="*/ 466335 h 673724"/>
              <a:gd name="connsiteX83" fmla="*/ 2498103 w 3619892"/>
              <a:gd name="connsiteY83" fmla="*/ 400347 h 673724"/>
              <a:gd name="connsiteX84" fmla="*/ 2535810 w 3619892"/>
              <a:gd name="connsiteY84" fmla="*/ 343786 h 673724"/>
              <a:gd name="connsiteX85" fmla="*/ 2545237 w 3619892"/>
              <a:gd name="connsiteY85" fmla="*/ 306079 h 673724"/>
              <a:gd name="connsiteX86" fmla="*/ 2564090 w 3619892"/>
              <a:gd name="connsiteY86" fmla="*/ 249518 h 673724"/>
              <a:gd name="connsiteX87" fmla="*/ 2573517 w 3619892"/>
              <a:gd name="connsiteY87" fmla="*/ 315506 h 673724"/>
              <a:gd name="connsiteX88" fmla="*/ 2582944 w 3619892"/>
              <a:gd name="connsiteY88" fmla="*/ 287225 h 673724"/>
              <a:gd name="connsiteX89" fmla="*/ 2592371 w 3619892"/>
              <a:gd name="connsiteY89" fmla="*/ 466335 h 673724"/>
              <a:gd name="connsiteX90" fmla="*/ 2611224 w 3619892"/>
              <a:gd name="connsiteY90" fmla="*/ 428627 h 673724"/>
              <a:gd name="connsiteX91" fmla="*/ 2620651 w 3619892"/>
              <a:gd name="connsiteY91" fmla="*/ 400347 h 673724"/>
              <a:gd name="connsiteX92" fmla="*/ 2648932 w 3619892"/>
              <a:gd name="connsiteY92" fmla="*/ 324932 h 673724"/>
              <a:gd name="connsiteX93" fmla="*/ 2658358 w 3619892"/>
              <a:gd name="connsiteY93" fmla="*/ 381493 h 673724"/>
              <a:gd name="connsiteX94" fmla="*/ 2667785 w 3619892"/>
              <a:gd name="connsiteY94" fmla="*/ 409774 h 673724"/>
              <a:gd name="connsiteX95" fmla="*/ 2696066 w 3619892"/>
              <a:gd name="connsiteY95" fmla="*/ 400347 h 673724"/>
              <a:gd name="connsiteX96" fmla="*/ 2743200 w 3619892"/>
              <a:gd name="connsiteY96" fmla="*/ 390920 h 673724"/>
              <a:gd name="connsiteX97" fmla="*/ 2771480 w 3619892"/>
              <a:gd name="connsiteY97" fmla="*/ 381493 h 673724"/>
              <a:gd name="connsiteX98" fmla="*/ 2809187 w 3619892"/>
              <a:gd name="connsiteY98" fmla="*/ 334359 h 673724"/>
              <a:gd name="connsiteX99" fmla="*/ 2837468 w 3619892"/>
              <a:gd name="connsiteY99" fmla="*/ 381493 h 673724"/>
              <a:gd name="connsiteX100" fmla="*/ 2846894 w 3619892"/>
              <a:gd name="connsiteY100" fmla="*/ 438054 h 673724"/>
              <a:gd name="connsiteX101" fmla="*/ 2865748 w 3619892"/>
              <a:gd name="connsiteY101" fmla="*/ 494615 h 673724"/>
              <a:gd name="connsiteX102" fmla="*/ 2903455 w 3619892"/>
              <a:gd name="connsiteY102" fmla="*/ 475761 h 673724"/>
              <a:gd name="connsiteX103" fmla="*/ 2931736 w 3619892"/>
              <a:gd name="connsiteY103" fmla="*/ 409774 h 673724"/>
              <a:gd name="connsiteX104" fmla="*/ 2950589 w 3619892"/>
              <a:gd name="connsiteY104" fmla="*/ 353213 h 673724"/>
              <a:gd name="connsiteX105" fmla="*/ 2960016 w 3619892"/>
              <a:gd name="connsiteY105" fmla="*/ 306079 h 673724"/>
              <a:gd name="connsiteX106" fmla="*/ 2997723 w 3619892"/>
              <a:gd name="connsiteY106" fmla="*/ 211811 h 673724"/>
              <a:gd name="connsiteX107" fmla="*/ 3007150 w 3619892"/>
              <a:gd name="connsiteY107" fmla="*/ 183530 h 673724"/>
              <a:gd name="connsiteX108" fmla="*/ 3016577 w 3619892"/>
              <a:gd name="connsiteY108" fmla="*/ 136396 h 673724"/>
              <a:gd name="connsiteX109" fmla="*/ 3035431 w 3619892"/>
              <a:gd name="connsiteY109" fmla="*/ 192957 h 673724"/>
              <a:gd name="connsiteX110" fmla="*/ 3044857 w 3619892"/>
              <a:gd name="connsiteY110" fmla="*/ 221238 h 673724"/>
              <a:gd name="connsiteX111" fmla="*/ 3082565 w 3619892"/>
              <a:gd name="connsiteY111" fmla="*/ 315506 h 673724"/>
              <a:gd name="connsiteX112" fmla="*/ 3129699 w 3619892"/>
              <a:gd name="connsiteY112" fmla="*/ 419201 h 673724"/>
              <a:gd name="connsiteX113" fmla="*/ 3157979 w 3619892"/>
              <a:gd name="connsiteY113" fmla="*/ 428627 h 673724"/>
              <a:gd name="connsiteX114" fmla="*/ 3186259 w 3619892"/>
              <a:gd name="connsiteY114" fmla="*/ 400347 h 673724"/>
              <a:gd name="connsiteX115" fmla="*/ 3223967 w 3619892"/>
              <a:gd name="connsiteY115" fmla="*/ 466335 h 673724"/>
              <a:gd name="connsiteX116" fmla="*/ 3252247 w 3619892"/>
              <a:gd name="connsiteY116" fmla="*/ 438054 h 673724"/>
              <a:gd name="connsiteX117" fmla="*/ 3261674 w 3619892"/>
              <a:gd name="connsiteY117" fmla="*/ 409774 h 673724"/>
              <a:gd name="connsiteX118" fmla="*/ 3280527 w 3619892"/>
              <a:gd name="connsiteY118" fmla="*/ 362640 h 673724"/>
              <a:gd name="connsiteX119" fmla="*/ 3308808 w 3619892"/>
              <a:gd name="connsiteY119" fmla="*/ 258945 h 673724"/>
              <a:gd name="connsiteX120" fmla="*/ 3318235 w 3619892"/>
              <a:gd name="connsiteY120" fmla="*/ 353213 h 673724"/>
              <a:gd name="connsiteX121" fmla="*/ 3337088 w 3619892"/>
              <a:gd name="connsiteY121" fmla="*/ 324932 h 673724"/>
              <a:gd name="connsiteX122" fmla="*/ 3355942 w 3619892"/>
              <a:gd name="connsiteY122" fmla="*/ 372067 h 673724"/>
              <a:gd name="connsiteX123" fmla="*/ 3374796 w 3619892"/>
              <a:gd name="connsiteY123" fmla="*/ 400347 h 673724"/>
              <a:gd name="connsiteX124" fmla="*/ 3393649 w 3619892"/>
              <a:gd name="connsiteY124" fmla="*/ 466335 h 673724"/>
              <a:gd name="connsiteX125" fmla="*/ 3403076 w 3619892"/>
              <a:gd name="connsiteY125" fmla="*/ 494615 h 673724"/>
              <a:gd name="connsiteX126" fmla="*/ 3431356 w 3619892"/>
              <a:gd name="connsiteY126" fmla="*/ 504042 h 673724"/>
              <a:gd name="connsiteX127" fmla="*/ 3450210 w 3619892"/>
              <a:gd name="connsiteY127" fmla="*/ 447481 h 673724"/>
              <a:gd name="connsiteX128" fmla="*/ 3478490 w 3619892"/>
              <a:gd name="connsiteY128" fmla="*/ 353213 h 673724"/>
              <a:gd name="connsiteX129" fmla="*/ 3506771 w 3619892"/>
              <a:gd name="connsiteY129" fmla="*/ 334359 h 673724"/>
              <a:gd name="connsiteX130" fmla="*/ 3525624 w 3619892"/>
              <a:gd name="connsiteY130" fmla="*/ 287225 h 673724"/>
              <a:gd name="connsiteX131" fmla="*/ 3544478 w 3619892"/>
              <a:gd name="connsiteY131" fmla="*/ 362640 h 673724"/>
              <a:gd name="connsiteX132" fmla="*/ 3553905 w 3619892"/>
              <a:gd name="connsiteY132" fmla="*/ 390920 h 673724"/>
              <a:gd name="connsiteX133" fmla="*/ 3572758 w 3619892"/>
              <a:gd name="connsiteY133" fmla="*/ 390920 h 673724"/>
              <a:gd name="connsiteX134" fmla="*/ 3601039 w 3619892"/>
              <a:gd name="connsiteY134" fmla="*/ 372067 h 673724"/>
              <a:gd name="connsiteX135" fmla="*/ 3619892 w 3619892"/>
              <a:gd name="connsiteY135" fmla="*/ 362640 h 67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3619892" h="673724">
                <a:moveTo>
                  <a:pt x="0" y="438054"/>
                </a:moveTo>
                <a:cubicBezTo>
                  <a:pt x="9427" y="412916"/>
                  <a:pt x="19105" y="387871"/>
                  <a:pt x="28280" y="362640"/>
                </a:cubicBezTo>
                <a:cubicBezTo>
                  <a:pt x="31676" y="353301"/>
                  <a:pt x="33263" y="343247"/>
                  <a:pt x="37707" y="334359"/>
                </a:cubicBezTo>
                <a:cubicBezTo>
                  <a:pt x="42774" y="324226"/>
                  <a:pt x="50276" y="315506"/>
                  <a:pt x="56560" y="306079"/>
                </a:cubicBezTo>
                <a:cubicBezTo>
                  <a:pt x="59702" y="315506"/>
                  <a:pt x="63372" y="324773"/>
                  <a:pt x="65987" y="334359"/>
                </a:cubicBezTo>
                <a:cubicBezTo>
                  <a:pt x="97883" y="451309"/>
                  <a:pt x="72570" y="372961"/>
                  <a:pt x="94268" y="438054"/>
                </a:cubicBezTo>
                <a:cubicBezTo>
                  <a:pt x="106837" y="428627"/>
                  <a:pt x="120866" y="420883"/>
                  <a:pt x="131975" y="409774"/>
                </a:cubicBezTo>
                <a:cubicBezTo>
                  <a:pt x="139986" y="401763"/>
                  <a:pt x="140695" y="386560"/>
                  <a:pt x="150829" y="381493"/>
                </a:cubicBezTo>
                <a:cubicBezTo>
                  <a:pt x="167925" y="372945"/>
                  <a:pt x="188536" y="375209"/>
                  <a:pt x="207389" y="372067"/>
                </a:cubicBezTo>
                <a:cubicBezTo>
                  <a:pt x="218247" y="375686"/>
                  <a:pt x="264772" y="391996"/>
                  <a:pt x="273377" y="390920"/>
                </a:cubicBezTo>
                <a:cubicBezTo>
                  <a:pt x="287321" y="389177"/>
                  <a:pt x="298515" y="378351"/>
                  <a:pt x="311084" y="372067"/>
                </a:cubicBezTo>
                <a:cubicBezTo>
                  <a:pt x="316970" y="389725"/>
                  <a:pt x="320366" y="419201"/>
                  <a:pt x="348791" y="419201"/>
                </a:cubicBezTo>
                <a:cubicBezTo>
                  <a:pt x="368665" y="419201"/>
                  <a:pt x="405352" y="400347"/>
                  <a:pt x="405352" y="400347"/>
                </a:cubicBezTo>
                <a:cubicBezTo>
                  <a:pt x="431422" y="322141"/>
                  <a:pt x="387656" y="445166"/>
                  <a:pt x="452486" y="315506"/>
                </a:cubicBezTo>
                <a:cubicBezTo>
                  <a:pt x="477134" y="266210"/>
                  <a:pt x="467932" y="291431"/>
                  <a:pt x="480767" y="240091"/>
                </a:cubicBezTo>
                <a:cubicBezTo>
                  <a:pt x="483714" y="260721"/>
                  <a:pt x="501715" y="395459"/>
                  <a:pt x="509047" y="400347"/>
                </a:cubicBezTo>
                <a:lnTo>
                  <a:pt x="537327" y="419201"/>
                </a:lnTo>
                <a:cubicBezTo>
                  <a:pt x="549896" y="400347"/>
                  <a:pt x="563793" y="382314"/>
                  <a:pt x="575035" y="362640"/>
                </a:cubicBezTo>
                <a:cubicBezTo>
                  <a:pt x="587604" y="340644"/>
                  <a:pt x="598689" y="317731"/>
                  <a:pt x="612742" y="296652"/>
                </a:cubicBezTo>
                <a:cubicBezTo>
                  <a:pt x="623903" y="279911"/>
                  <a:pt x="637880" y="265229"/>
                  <a:pt x="650449" y="249518"/>
                </a:cubicBezTo>
                <a:cubicBezTo>
                  <a:pt x="711944" y="85531"/>
                  <a:pt x="682996" y="146715"/>
                  <a:pt x="725864" y="60982"/>
                </a:cubicBezTo>
                <a:cubicBezTo>
                  <a:pt x="761986" y="-83519"/>
                  <a:pt x="728513" y="35912"/>
                  <a:pt x="744717" y="343786"/>
                </a:cubicBezTo>
                <a:cubicBezTo>
                  <a:pt x="745398" y="356724"/>
                  <a:pt x="751002" y="368924"/>
                  <a:pt x="754144" y="381493"/>
                </a:cubicBezTo>
                <a:cubicBezTo>
                  <a:pt x="787022" y="348615"/>
                  <a:pt x="813190" y="325917"/>
                  <a:pt x="838985" y="287225"/>
                </a:cubicBezTo>
                <a:cubicBezTo>
                  <a:pt x="846780" y="275533"/>
                  <a:pt x="851554" y="262087"/>
                  <a:pt x="857839" y="249518"/>
                </a:cubicBezTo>
                <a:cubicBezTo>
                  <a:pt x="879137" y="313408"/>
                  <a:pt x="855029" y="235467"/>
                  <a:pt x="876692" y="343786"/>
                </a:cubicBezTo>
                <a:cubicBezTo>
                  <a:pt x="879648" y="358565"/>
                  <a:pt x="902561" y="413171"/>
                  <a:pt x="904973" y="419201"/>
                </a:cubicBezTo>
                <a:cubicBezTo>
                  <a:pt x="972692" y="405657"/>
                  <a:pt x="940870" y="424112"/>
                  <a:pt x="980387" y="362640"/>
                </a:cubicBezTo>
                <a:cubicBezTo>
                  <a:pt x="998767" y="334049"/>
                  <a:pt x="1036948" y="277798"/>
                  <a:pt x="1036948" y="277798"/>
                </a:cubicBezTo>
                <a:cubicBezTo>
                  <a:pt x="1040090" y="328074"/>
                  <a:pt x="1032536" y="380191"/>
                  <a:pt x="1046375" y="428627"/>
                </a:cubicBezTo>
                <a:cubicBezTo>
                  <a:pt x="1049487" y="439520"/>
                  <a:pt x="1064522" y="404707"/>
                  <a:pt x="1074655" y="409774"/>
                </a:cubicBezTo>
                <a:cubicBezTo>
                  <a:pt x="1086243" y="415568"/>
                  <a:pt x="1081952" y="434701"/>
                  <a:pt x="1084082" y="447481"/>
                </a:cubicBezTo>
                <a:cubicBezTo>
                  <a:pt x="1088247" y="472470"/>
                  <a:pt x="1088769" y="498009"/>
                  <a:pt x="1093509" y="522895"/>
                </a:cubicBezTo>
                <a:cubicBezTo>
                  <a:pt x="1111593" y="617837"/>
                  <a:pt x="1111478" y="614511"/>
                  <a:pt x="1131216" y="673724"/>
                </a:cubicBezTo>
                <a:cubicBezTo>
                  <a:pt x="1140643" y="664297"/>
                  <a:pt x="1152883" y="657019"/>
                  <a:pt x="1159497" y="645444"/>
                </a:cubicBezTo>
                <a:cubicBezTo>
                  <a:pt x="1165925" y="634195"/>
                  <a:pt x="1163661" y="619576"/>
                  <a:pt x="1168923" y="607737"/>
                </a:cubicBezTo>
                <a:cubicBezTo>
                  <a:pt x="1176364" y="590994"/>
                  <a:pt x="1187777" y="576314"/>
                  <a:pt x="1197204" y="560603"/>
                </a:cubicBezTo>
                <a:cubicBezTo>
                  <a:pt x="1200346" y="538607"/>
                  <a:pt x="1200785" y="516051"/>
                  <a:pt x="1206631" y="494615"/>
                </a:cubicBezTo>
                <a:cubicBezTo>
                  <a:pt x="1210328" y="481058"/>
                  <a:pt x="1221446" y="470368"/>
                  <a:pt x="1225484" y="456908"/>
                </a:cubicBezTo>
                <a:cubicBezTo>
                  <a:pt x="1230976" y="438600"/>
                  <a:pt x="1231769" y="419201"/>
                  <a:pt x="1234911" y="400347"/>
                </a:cubicBezTo>
                <a:cubicBezTo>
                  <a:pt x="1238053" y="409774"/>
                  <a:pt x="1235112" y="432317"/>
                  <a:pt x="1244338" y="428627"/>
                </a:cubicBezTo>
                <a:cubicBezTo>
                  <a:pt x="1263019" y="421154"/>
                  <a:pt x="1271381" y="398555"/>
                  <a:pt x="1282045" y="381493"/>
                </a:cubicBezTo>
                <a:cubicBezTo>
                  <a:pt x="1287311" y="373067"/>
                  <a:pt x="1287028" y="362101"/>
                  <a:pt x="1291472" y="353213"/>
                </a:cubicBezTo>
                <a:cubicBezTo>
                  <a:pt x="1296539" y="343079"/>
                  <a:pt x="1304704" y="334769"/>
                  <a:pt x="1310325" y="324932"/>
                </a:cubicBezTo>
                <a:cubicBezTo>
                  <a:pt x="1317297" y="312731"/>
                  <a:pt x="1322894" y="299794"/>
                  <a:pt x="1329179" y="287225"/>
                </a:cubicBezTo>
                <a:cubicBezTo>
                  <a:pt x="1332321" y="296652"/>
                  <a:pt x="1335991" y="305919"/>
                  <a:pt x="1338606" y="315506"/>
                </a:cubicBezTo>
                <a:cubicBezTo>
                  <a:pt x="1345424" y="340505"/>
                  <a:pt x="1357459" y="390920"/>
                  <a:pt x="1357459" y="390920"/>
                </a:cubicBezTo>
                <a:cubicBezTo>
                  <a:pt x="1370028" y="375209"/>
                  <a:pt x="1383095" y="359882"/>
                  <a:pt x="1395167" y="343786"/>
                </a:cubicBezTo>
                <a:cubicBezTo>
                  <a:pt x="1401965" y="334723"/>
                  <a:pt x="1403272" y="311923"/>
                  <a:pt x="1414020" y="315506"/>
                </a:cubicBezTo>
                <a:cubicBezTo>
                  <a:pt x="1433108" y="321869"/>
                  <a:pt x="1441589" y="345261"/>
                  <a:pt x="1451727" y="362640"/>
                </a:cubicBezTo>
                <a:cubicBezTo>
                  <a:pt x="1463785" y="383311"/>
                  <a:pt x="1469306" y="407223"/>
                  <a:pt x="1480008" y="428627"/>
                </a:cubicBezTo>
                <a:cubicBezTo>
                  <a:pt x="1516554" y="501720"/>
                  <a:pt x="1484594" y="414109"/>
                  <a:pt x="1508288" y="485188"/>
                </a:cubicBezTo>
                <a:cubicBezTo>
                  <a:pt x="1523999" y="475761"/>
                  <a:pt x="1542466" y="469864"/>
                  <a:pt x="1555422" y="456908"/>
                </a:cubicBezTo>
                <a:cubicBezTo>
                  <a:pt x="1562448" y="449882"/>
                  <a:pt x="1558641" y="436386"/>
                  <a:pt x="1564849" y="428627"/>
                </a:cubicBezTo>
                <a:cubicBezTo>
                  <a:pt x="1571927" y="419780"/>
                  <a:pt x="1583703" y="416058"/>
                  <a:pt x="1593130" y="409774"/>
                </a:cubicBezTo>
                <a:cubicBezTo>
                  <a:pt x="1596272" y="400347"/>
                  <a:pt x="1597730" y="390179"/>
                  <a:pt x="1602556" y="381493"/>
                </a:cubicBezTo>
                <a:cubicBezTo>
                  <a:pt x="1613560" y="361685"/>
                  <a:pt x="1640264" y="324932"/>
                  <a:pt x="1640264" y="324932"/>
                </a:cubicBezTo>
                <a:cubicBezTo>
                  <a:pt x="1647931" y="347936"/>
                  <a:pt x="1650268" y="363217"/>
                  <a:pt x="1668544" y="381493"/>
                </a:cubicBezTo>
                <a:cubicBezTo>
                  <a:pt x="1676555" y="389504"/>
                  <a:pt x="1687397" y="394062"/>
                  <a:pt x="1696824" y="400347"/>
                </a:cubicBezTo>
                <a:cubicBezTo>
                  <a:pt x="1706251" y="397205"/>
                  <a:pt x="1716837" y="385408"/>
                  <a:pt x="1725105" y="390920"/>
                </a:cubicBezTo>
                <a:cubicBezTo>
                  <a:pt x="1746928" y="405468"/>
                  <a:pt x="1755688" y="455900"/>
                  <a:pt x="1772239" y="475761"/>
                </a:cubicBezTo>
                <a:cubicBezTo>
                  <a:pt x="1779492" y="484465"/>
                  <a:pt x="1791092" y="488330"/>
                  <a:pt x="1800519" y="494615"/>
                </a:cubicBezTo>
                <a:cubicBezTo>
                  <a:pt x="1810029" y="456576"/>
                  <a:pt x="1809448" y="443349"/>
                  <a:pt x="1838226" y="409774"/>
                </a:cubicBezTo>
                <a:cubicBezTo>
                  <a:pt x="1845599" y="401172"/>
                  <a:pt x="1857080" y="397205"/>
                  <a:pt x="1866507" y="390920"/>
                </a:cubicBezTo>
                <a:cubicBezTo>
                  <a:pt x="1869649" y="381493"/>
                  <a:pt x="1867046" y="367084"/>
                  <a:pt x="1875934" y="362640"/>
                </a:cubicBezTo>
                <a:cubicBezTo>
                  <a:pt x="1906099" y="347558"/>
                  <a:pt x="1908613" y="390292"/>
                  <a:pt x="1913641" y="400347"/>
                </a:cubicBezTo>
                <a:cubicBezTo>
                  <a:pt x="1918708" y="410480"/>
                  <a:pt x="1926210" y="419200"/>
                  <a:pt x="1932494" y="428627"/>
                </a:cubicBezTo>
                <a:cubicBezTo>
                  <a:pt x="1998659" y="412088"/>
                  <a:pt x="1946404" y="433572"/>
                  <a:pt x="1998482" y="381493"/>
                </a:cubicBezTo>
                <a:cubicBezTo>
                  <a:pt x="2009591" y="370383"/>
                  <a:pt x="2023271" y="362156"/>
                  <a:pt x="2036189" y="353213"/>
                </a:cubicBezTo>
                <a:cubicBezTo>
                  <a:pt x="2064135" y="333866"/>
                  <a:pt x="2092750" y="315506"/>
                  <a:pt x="2121031" y="296652"/>
                </a:cubicBezTo>
                <a:cubicBezTo>
                  <a:pt x="2122428" y="294556"/>
                  <a:pt x="2154199" y="239044"/>
                  <a:pt x="2168165" y="249518"/>
                </a:cubicBezTo>
                <a:cubicBezTo>
                  <a:pt x="2180983" y="259131"/>
                  <a:pt x="2174115" y="281011"/>
                  <a:pt x="2177591" y="296652"/>
                </a:cubicBezTo>
                <a:cubicBezTo>
                  <a:pt x="2185481" y="332157"/>
                  <a:pt x="2185948" y="331150"/>
                  <a:pt x="2196445" y="362640"/>
                </a:cubicBezTo>
                <a:cubicBezTo>
                  <a:pt x="2199587" y="353213"/>
                  <a:pt x="2203923" y="344103"/>
                  <a:pt x="2205872" y="334359"/>
                </a:cubicBezTo>
                <a:cubicBezTo>
                  <a:pt x="2219414" y="266648"/>
                  <a:pt x="2220735" y="181396"/>
                  <a:pt x="2224725" y="117543"/>
                </a:cubicBezTo>
                <a:cubicBezTo>
                  <a:pt x="2245801" y="222921"/>
                  <a:pt x="2225803" y="185148"/>
                  <a:pt x="2262433" y="240091"/>
                </a:cubicBezTo>
                <a:cubicBezTo>
                  <a:pt x="2265575" y="249518"/>
                  <a:pt x="2269625" y="258690"/>
                  <a:pt x="2271859" y="268372"/>
                </a:cubicBezTo>
                <a:cubicBezTo>
                  <a:pt x="2279064" y="299596"/>
                  <a:pt x="2290713" y="362640"/>
                  <a:pt x="2290713" y="362640"/>
                </a:cubicBezTo>
                <a:cubicBezTo>
                  <a:pt x="2300140" y="356355"/>
                  <a:pt x="2310982" y="351797"/>
                  <a:pt x="2318993" y="343786"/>
                </a:cubicBezTo>
                <a:cubicBezTo>
                  <a:pt x="2350083" y="312696"/>
                  <a:pt x="2327272" y="294356"/>
                  <a:pt x="2356701" y="353213"/>
                </a:cubicBezTo>
                <a:cubicBezTo>
                  <a:pt x="2371622" y="412904"/>
                  <a:pt x="2358940" y="380139"/>
                  <a:pt x="2403835" y="447481"/>
                </a:cubicBezTo>
                <a:lnTo>
                  <a:pt x="2422688" y="475761"/>
                </a:lnTo>
                <a:cubicBezTo>
                  <a:pt x="2432115" y="472619"/>
                  <a:pt x="2442701" y="471847"/>
                  <a:pt x="2450969" y="466335"/>
                </a:cubicBezTo>
                <a:cubicBezTo>
                  <a:pt x="2484292" y="444120"/>
                  <a:pt x="2478445" y="433109"/>
                  <a:pt x="2498103" y="400347"/>
                </a:cubicBezTo>
                <a:cubicBezTo>
                  <a:pt x="2509761" y="380917"/>
                  <a:pt x="2535810" y="343786"/>
                  <a:pt x="2535810" y="343786"/>
                </a:cubicBezTo>
                <a:cubicBezTo>
                  <a:pt x="2538952" y="331217"/>
                  <a:pt x="2541514" y="318488"/>
                  <a:pt x="2545237" y="306079"/>
                </a:cubicBezTo>
                <a:cubicBezTo>
                  <a:pt x="2550948" y="287044"/>
                  <a:pt x="2564090" y="249518"/>
                  <a:pt x="2564090" y="249518"/>
                </a:cubicBezTo>
                <a:cubicBezTo>
                  <a:pt x="2567232" y="271514"/>
                  <a:pt x="2563580" y="295633"/>
                  <a:pt x="2573517" y="315506"/>
                </a:cubicBezTo>
                <a:cubicBezTo>
                  <a:pt x="2577961" y="324394"/>
                  <a:pt x="2581711" y="277365"/>
                  <a:pt x="2582944" y="287225"/>
                </a:cubicBezTo>
                <a:cubicBezTo>
                  <a:pt x="2590360" y="346549"/>
                  <a:pt x="2589229" y="406632"/>
                  <a:pt x="2592371" y="466335"/>
                </a:cubicBezTo>
                <a:cubicBezTo>
                  <a:pt x="2598655" y="453766"/>
                  <a:pt x="2605688" y="441544"/>
                  <a:pt x="2611224" y="428627"/>
                </a:cubicBezTo>
                <a:cubicBezTo>
                  <a:pt x="2615138" y="419494"/>
                  <a:pt x="2617162" y="409651"/>
                  <a:pt x="2620651" y="400347"/>
                </a:cubicBezTo>
                <a:cubicBezTo>
                  <a:pt x="2654464" y="310181"/>
                  <a:pt x="2627537" y="389118"/>
                  <a:pt x="2648932" y="324932"/>
                </a:cubicBezTo>
                <a:cubicBezTo>
                  <a:pt x="2652074" y="343786"/>
                  <a:pt x="2654212" y="362834"/>
                  <a:pt x="2658358" y="381493"/>
                </a:cubicBezTo>
                <a:cubicBezTo>
                  <a:pt x="2660514" y="391193"/>
                  <a:pt x="2658897" y="405330"/>
                  <a:pt x="2667785" y="409774"/>
                </a:cubicBezTo>
                <a:cubicBezTo>
                  <a:pt x="2676673" y="414218"/>
                  <a:pt x="2686639" y="403489"/>
                  <a:pt x="2696066" y="400347"/>
                </a:cubicBezTo>
                <a:cubicBezTo>
                  <a:pt x="2755405" y="321228"/>
                  <a:pt x="2698136" y="372895"/>
                  <a:pt x="2743200" y="390920"/>
                </a:cubicBezTo>
                <a:cubicBezTo>
                  <a:pt x="2752426" y="394610"/>
                  <a:pt x="2762053" y="384635"/>
                  <a:pt x="2771480" y="381493"/>
                </a:cubicBezTo>
                <a:cubicBezTo>
                  <a:pt x="2773805" y="374519"/>
                  <a:pt x="2784822" y="322177"/>
                  <a:pt x="2809187" y="334359"/>
                </a:cubicBezTo>
                <a:cubicBezTo>
                  <a:pt x="2825575" y="342553"/>
                  <a:pt x="2828041" y="365782"/>
                  <a:pt x="2837468" y="381493"/>
                </a:cubicBezTo>
                <a:cubicBezTo>
                  <a:pt x="2840610" y="400347"/>
                  <a:pt x="2842258" y="419511"/>
                  <a:pt x="2846894" y="438054"/>
                </a:cubicBezTo>
                <a:cubicBezTo>
                  <a:pt x="2851714" y="457334"/>
                  <a:pt x="2865748" y="494615"/>
                  <a:pt x="2865748" y="494615"/>
                </a:cubicBezTo>
                <a:cubicBezTo>
                  <a:pt x="2878317" y="488330"/>
                  <a:pt x="2892659" y="484757"/>
                  <a:pt x="2903455" y="475761"/>
                </a:cubicBezTo>
                <a:cubicBezTo>
                  <a:pt x="2925391" y="457481"/>
                  <a:pt x="2924256" y="434709"/>
                  <a:pt x="2931736" y="409774"/>
                </a:cubicBezTo>
                <a:cubicBezTo>
                  <a:pt x="2937447" y="390739"/>
                  <a:pt x="2946691" y="372700"/>
                  <a:pt x="2950589" y="353213"/>
                </a:cubicBezTo>
                <a:cubicBezTo>
                  <a:pt x="2953731" y="337502"/>
                  <a:pt x="2954949" y="321279"/>
                  <a:pt x="2960016" y="306079"/>
                </a:cubicBezTo>
                <a:cubicBezTo>
                  <a:pt x="2970718" y="273972"/>
                  <a:pt x="2987021" y="243918"/>
                  <a:pt x="2997723" y="211811"/>
                </a:cubicBezTo>
                <a:cubicBezTo>
                  <a:pt x="3000865" y="202384"/>
                  <a:pt x="3004740" y="193170"/>
                  <a:pt x="3007150" y="183530"/>
                </a:cubicBezTo>
                <a:cubicBezTo>
                  <a:pt x="3011036" y="167986"/>
                  <a:pt x="3013435" y="152107"/>
                  <a:pt x="3016577" y="136396"/>
                </a:cubicBezTo>
                <a:lnTo>
                  <a:pt x="3035431" y="192957"/>
                </a:lnTo>
                <a:cubicBezTo>
                  <a:pt x="3038573" y="202384"/>
                  <a:pt x="3040413" y="212350"/>
                  <a:pt x="3044857" y="221238"/>
                </a:cubicBezTo>
                <a:cubicBezTo>
                  <a:pt x="3069303" y="270130"/>
                  <a:pt x="3063928" y="254934"/>
                  <a:pt x="3082565" y="315506"/>
                </a:cubicBezTo>
                <a:cubicBezTo>
                  <a:pt x="3095478" y="357473"/>
                  <a:pt x="3094737" y="390066"/>
                  <a:pt x="3129699" y="419201"/>
                </a:cubicBezTo>
                <a:cubicBezTo>
                  <a:pt x="3137332" y="425562"/>
                  <a:pt x="3148552" y="425485"/>
                  <a:pt x="3157979" y="428627"/>
                </a:cubicBezTo>
                <a:cubicBezTo>
                  <a:pt x="3167406" y="419200"/>
                  <a:pt x="3177583" y="410469"/>
                  <a:pt x="3186259" y="400347"/>
                </a:cubicBezTo>
                <a:cubicBezTo>
                  <a:pt x="3236037" y="342273"/>
                  <a:pt x="3211632" y="330649"/>
                  <a:pt x="3223967" y="466335"/>
                </a:cubicBezTo>
                <a:cubicBezTo>
                  <a:pt x="3233394" y="456908"/>
                  <a:pt x="3244852" y="449147"/>
                  <a:pt x="3252247" y="438054"/>
                </a:cubicBezTo>
                <a:cubicBezTo>
                  <a:pt x="3257759" y="429786"/>
                  <a:pt x="3258185" y="419078"/>
                  <a:pt x="3261674" y="409774"/>
                </a:cubicBezTo>
                <a:cubicBezTo>
                  <a:pt x="3267616" y="393930"/>
                  <a:pt x="3275176" y="378693"/>
                  <a:pt x="3280527" y="362640"/>
                </a:cubicBezTo>
                <a:cubicBezTo>
                  <a:pt x="3291734" y="329019"/>
                  <a:pt x="3300179" y="293459"/>
                  <a:pt x="3308808" y="258945"/>
                </a:cubicBezTo>
                <a:cubicBezTo>
                  <a:pt x="3311950" y="290368"/>
                  <a:pt x="3305795" y="324187"/>
                  <a:pt x="3318235" y="353213"/>
                </a:cubicBezTo>
                <a:cubicBezTo>
                  <a:pt x="3322698" y="363627"/>
                  <a:pt x="3326954" y="319865"/>
                  <a:pt x="3337088" y="324932"/>
                </a:cubicBezTo>
                <a:cubicBezTo>
                  <a:pt x="3352223" y="332500"/>
                  <a:pt x="3348374" y="356932"/>
                  <a:pt x="3355942" y="372067"/>
                </a:cubicBezTo>
                <a:cubicBezTo>
                  <a:pt x="3361009" y="382200"/>
                  <a:pt x="3368511" y="390920"/>
                  <a:pt x="3374796" y="400347"/>
                </a:cubicBezTo>
                <a:cubicBezTo>
                  <a:pt x="3397403" y="468172"/>
                  <a:pt x="3369968" y="383451"/>
                  <a:pt x="3393649" y="466335"/>
                </a:cubicBezTo>
                <a:cubicBezTo>
                  <a:pt x="3396379" y="475889"/>
                  <a:pt x="3396050" y="487589"/>
                  <a:pt x="3403076" y="494615"/>
                </a:cubicBezTo>
                <a:cubicBezTo>
                  <a:pt x="3410102" y="501641"/>
                  <a:pt x="3421929" y="500900"/>
                  <a:pt x="3431356" y="504042"/>
                </a:cubicBezTo>
                <a:cubicBezTo>
                  <a:pt x="3437641" y="485188"/>
                  <a:pt x="3446312" y="466969"/>
                  <a:pt x="3450210" y="447481"/>
                </a:cubicBezTo>
                <a:cubicBezTo>
                  <a:pt x="3455779" y="419638"/>
                  <a:pt x="3461266" y="377327"/>
                  <a:pt x="3478490" y="353213"/>
                </a:cubicBezTo>
                <a:cubicBezTo>
                  <a:pt x="3485075" y="343994"/>
                  <a:pt x="3497344" y="340644"/>
                  <a:pt x="3506771" y="334359"/>
                </a:cubicBezTo>
                <a:cubicBezTo>
                  <a:pt x="3513055" y="318648"/>
                  <a:pt x="3512087" y="277072"/>
                  <a:pt x="3525624" y="287225"/>
                </a:cubicBezTo>
                <a:cubicBezTo>
                  <a:pt x="3546353" y="302772"/>
                  <a:pt x="3536284" y="338058"/>
                  <a:pt x="3544478" y="362640"/>
                </a:cubicBezTo>
                <a:lnTo>
                  <a:pt x="3553905" y="390920"/>
                </a:lnTo>
                <a:cubicBezTo>
                  <a:pt x="3577110" y="321307"/>
                  <a:pt x="3549554" y="385119"/>
                  <a:pt x="3572758" y="390920"/>
                </a:cubicBezTo>
                <a:cubicBezTo>
                  <a:pt x="3583749" y="393668"/>
                  <a:pt x="3591324" y="377896"/>
                  <a:pt x="3601039" y="372067"/>
                </a:cubicBezTo>
                <a:cubicBezTo>
                  <a:pt x="3607064" y="368452"/>
                  <a:pt x="3613608" y="365782"/>
                  <a:pt x="3619892" y="36264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ED42A91-0286-454F-8B5F-6EBC87BCF59D}"/>
              </a:ext>
            </a:extLst>
          </p:cNvPr>
          <p:cNvCxnSpPr/>
          <p:nvPr/>
        </p:nvCxnSpPr>
        <p:spPr>
          <a:xfrm>
            <a:off x="799086" y="3939108"/>
            <a:ext cx="43677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3AFFD78-F777-4B27-A2EB-71B77353CA4F}"/>
              </a:ext>
            </a:extLst>
          </p:cNvPr>
          <p:cNvCxnSpPr>
            <a:cxnSpLocks/>
          </p:cNvCxnSpPr>
          <p:nvPr/>
        </p:nvCxnSpPr>
        <p:spPr>
          <a:xfrm flipV="1">
            <a:off x="951486" y="3047280"/>
            <a:ext cx="0" cy="9764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B942313F-2C32-4A2D-BB52-09FDD8287278}"/>
              </a:ext>
            </a:extLst>
          </p:cNvPr>
          <p:cNvCxnSpPr/>
          <p:nvPr/>
        </p:nvCxnSpPr>
        <p:spPr>
          <a:xfrm flipH="1">
            <a:off x="723670" y="3288657"/>
            <a:ext cx="4282911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3E74CBB9-36E2-440C-BD66-7518F23F9BFA}"/>
              </a:ext>
            </a:extLst>
          </p:cNvPr>
          <p:cNvSpPr txBox="1"/>
          <p:nvPr/>
        </p:nvSpPr>
        <p:spPr>
          <a:xfrm>
            <a:off x="5220083" y="3739751"/>
            <a:ext cx="29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841385D-70E0-4D98-917E-57A250F8BCB4}"/>
                  </a:ext>
                </a:extLst>
              </p:cNvPr>
              <p:cNvSpPr txBox="1"/>
              <p:nvPr/>
            </p:nvSpPr>
            <p:spPr>
              <a:xfrm>
                <a:off x="423303" y="1221012"/>
                <a:ext cx="6528985" cy="1326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00FF"/>
                    </a:solidFill>
                  </a:rPr>
                  <a:t>观察不同时间拍摄的特定位置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</a:rPr>
                  <a:t>的背景像素点深度值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00FF"/>
                    </a:solidFill>
                  </a:rPr>
                  <a:t>他们带有随机波动</a:t>
                </a:r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00FF"/>
                    </a:solidFill>
                  </a:rPr>
                  <a:t>均值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000FF"/>
                    </a:solidFill>
                  </a:rPr>
                  <a:t>是背景物体到相机的距离</a:t>
                </a:r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00FF"/>
                    </a:solidFill>
                  </a:rPr>
                  <a:t>画出测量结果的直方图（概率估计），得到类似高斯的形状</a:t>
                </a: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841385D-70E0-4D98-917E-57A250F8B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03" y="1221012"/>
                <a:ext cx="6528985" cy="1326645"/>
              </a:xfrm>
              <a:prstGeom prst="rect">
                <a:avLst/>
              </a:prstGeom>
              <a:blipFill>
                <a:blip r:embed="rId5"/>
                <a:stretch>
                  <a:fillRect l="-560" t="-1835" b="-64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图片 60">
            <a:extLst>
              <a:ext uri="{FF2B5EF4-FFF2-40B4-BE49-F238E27FC236}">
                <a16:creationId xmlns:a16="http://schemas.microsoft.com/office/drawing/2014/main" id="{0031E28B-44D4-413D-92CB-4CA2D9981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376445" y="3015877"/>
            <a:ext cx="559472" cy="577566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7DC54088-A516-4538-AFC3-A1FE3FBA5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8247" y="5276716"/>
            <a:ext cx="1625042" cy="815630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DE016169-DF26-4083-8F57-D4D12D396597}"/>
              </a:ext>
            </a:extLst>
          </p:cNvPr>
          <p:cNvSpPr/>
          <p:nvPr/>
        </p:nvSpPr>
        <p:spPr>
          <a:xfrm>
            <a:off x="586420" y="6145153"/>
            <a:ext cx="4928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FF"/>
                </a:solidFill>
              </a:rPr>
              <a:t>背景不同地方有不同的均值的方差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5A3F2C0-22F5-4B30-AB20-2742C1E73D2C}"/>
              </a:ext>
            </a:extLst>
          </p:cNvPr>
          <p:cNvSpPr txBox="1"/>
          <p:nvPr/>
        </p:nvSpPr>
        <p:spPr>
          <a:xfrm>
            <a:off x="7591671" y="2264895"/>
            <a:ext cx="386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顶视相机，拍摄在屋子里摆放物件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9DC884F8-3213-4F2A-873A-EAC13B375A65}"/>
                  </a:ext>
                </a:extLst>
              </p:cNvPr>
              <p:cNvSpPr/>
              <p:nvPr/>
            </p:nvSpPr>
            <p:spPr>
              <a:xfrm>
                <a:off x="247810" y="3049643"/>
                <a:ext cx="629403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9DC884F8-3213-4F2A-873A-EAC13B375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10" y="3049643"/>
                <a:ext cx="629403" cy="381515"/>
              </a:xfrm>
              <a:prstGeom prst="rect">
                <a:avLst/>
              </a:prstGeom>
              <a:blipFill>
                <a:blip r:embed="rId8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2FA9EAD1-ED68-4318-9DD5-0745E9872226}"/>
                  </a:ext>
                </a:extLst>
              </p:cNvPr>
              <p:cNvSpPr/>
              <p:nvPr/>
            </p:nvSpPr>
            <p:spPr>
              <a:xfrm>
                <a:off x="627359" y="2718349"/>
                <a:ext cx="635815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2FA9EAD1-ED68-4318-9DD5-0745E9872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59" y="2718349"/>
                <a:ext cx="635815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63102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FE716-601F-42D2-81A8-FD7A4276C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4040"/>
          </a:xfrm>
        </p:spPr>
        <p:txBody>
          <a:bodyPr>
            <a:normAutofit/>
          </a:bodyPr>
          <a:lstStyle/>
          <a:p>
            <a:r>
              <a:rPr lang="zh-CN" altLang="en-US" dirty="0"/>
              <a:t>深度图的前背景分离</a:t>
            </a:r>
            <a:r>
              <a:rPr lang="en-US" altLang="zh-CN" sz="3600" dirty="0"/>
              <a:t>——</a:t>
            </a:r>
            <a:r>
              <a:rPr lang="zh-CN" altLang="en-US" sz="3600" dirty="0"/>
              <a:t>距离噪声的分布特性</a:t>
            </a:r>
            <a:endParaRPr lang="zh-CN" altLang="en-US" sz="6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203627-33AA-47A2-AE20-92A21E51F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325" y="1480681"/>
            <a:ext cx="10515600" cy="1738203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考虑一个例子</a:t>
            </a:r>
            <a:r>
              <a:rPr lang="en-US" altLang="zh-CN" dirty="0"/>
              <a:t>——</a:t>
            </a:r>
            <a:r>
              <a:rPr lang="zh-CN" altLang="en-US" dirty="0"/>
              <a:t>俯视拍摄的屋内景物，检出地面摆放的物体</a:t>
            </a:r>
            <a:endParaRPr lang="en-US" altLang="zh-CN" dirty="0"/>
          </a:p>
          <a:p>
            <a:r>
              <a:rPr lang="zh-CN" altLang="en-US" dirty="0"/>
              <a:t>实际深度图视频中，每个像素输出距离不是固定值</a:t>
            </a:r>
            <a:r>
              <a:rPr lang="en-US" altLang="zh-CN" dirty="0"/>
              <a:t>(</a:t>
            </a:r>
            <a:r>
              <a:rPr lang="zh-CN" altLang="en-US" dirty="0"/>
              <a:t>有噪声</a:t>
            </a:r>
            <a:r>
              <a:rPr lang="en-US" altLang="zh-CN" dirty="0"/>
              <a:t>)</a:t>
            </a:r>
            <a:r>
              <a:rPr lang="zh-CN" altLang="en-US" dirty="0"/>
              <a:t>，我们需要用直方图分析</a:t>
            </a:r>
            <a:endParaRPr lang="en-US" altLang="zh-CN" dirty="0"/>
          </a:p>
          <a:p>
            <a:r>
              <a:rPr lang="zh-CN" altLang="en-US" dirty="0"/>
              <a:t>不同距离</a:t>
            </a:r>
            <a:r>
              <a:rPr lang="en-US" altLang="zh-CN" dirty="0"/>
              <a:t>/</a:t>
            </a:r>
            <a:r>
              <a:rPr lang="zh-CN" altLang="en-US" dirty="0"/>
              <a:t>位置直方图有明显差异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31EA8B-ED2D-422F-B3F5-5025BE15B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480" y="3896981"/>
            <a:ext cx="3334074" cy="255312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4B0E37C-1C44-4EBA-B3FD-14B1C0E6AE1C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5689981" y="5793728"/>
            <a:ext cx="1846689" cy="510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2904ADF-F011-413C-A6BE-BC2F8190C5B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5711001" y="4209276"/>
            <a:ext cx="1815773" cy="1138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B128E34-1624-4412-91FA-316DC34B6482}"/>
              </a:ext>
            </a:extLst>
          </p:cNvPr>
          <p:cNvCxnSpPr>
            <a:cxnSpLocks/>
          </p:cNvCxnSpPr>
          <p:nvPr/>
        </p:nvCxnSpPr>
        <p:spPr>
          <a:xfrm flipH="1" flipV="1">
            <a:off x="3587412" y="5617420"/>
            <a:ext cx="248934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2CA9DAA-29D2-4A1E-A8C0-49BF25156294}"/>
              </a:ext>
            </a:extLst>
          </p:cNvPr>
          <p:cNvSpPr txBox="1"/>
          <p:nvPr/>
        </p:nvSpPr>
        <p:spPr>
          <a:xfrm>
            <a:off x="9526230" y="3740716"/>
            <a:ext cx="721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背景（地面）像素对应的深度直方图</a:t>
            </a:r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2FEA6F6B-466F-4DDC-A5B7-03290CC8DBD0}"/>
              </a:ext>
            </a:extLst>
          </p:cNvPr>
          <p:cNvSpPr/>
          <p:nvPr/>
        </p:nvSpPr>
        <p:spPr>
          <a:xfrm>
            <a:off x="9222759" y="3356990"/>
            <a:ext cx="320464" cy="3279228"/>
          </a:xfrm>
          <a:prstGeom prst="rightBrace">
            <a:avLst>
              <a:gd name="adj1" fmla="val 4441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7109511-C434-4BDD-9652-C53B5D0E095F}"/>
              </a:ext>
            </a:extLst>
          </p:cNvPr>
          <p:cNvGrpSpPr/>
          <p:nvPr/>
        </p:nvGrpSpPr>
        <p:grpSpPr>
          <a:xfrm>
            <a:off x="7526774" y="3456420"/>
            <a:ext cx="1629103" cy="1505711"/>
            <a:chOff x="8523890" y="365126"/>
            <a:chExt cx="1629103" cy="150571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D6B3D32-8501-4455-B84F-E7222A9DDB2C}"/>
                </a:ext>
              </a:extLst>
            </p:cNvPr>
            <p:cNvSpPr/>
            <p:nvPr/>
          </p:nvSpPr>
          <p:spPr>
            <a:xfrm>
              <a:off x="8523890" y="365126"/>
              <a:ext cx="1629103" cy="150571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CD07E51-B480-4542-908E-8B1D54DBD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9503301" y="932959"/>
              <a:ext cx="390208" cy="932424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56F42C1-204B-43BC-A1CB-4C465DCE936E}"/>
              </a:ext>
            </a:extLst>
          </p:cNvPr>
          <p:cNvGrpSpPr/>
          <p:nvPr/>
        </p:nvGrpSpPr>
        <p:grpSpPr>
          <a:xfrm>
            <a:off x="7536670" y="5040872"/>
            <a:ext cx="1629103" cy="1505711"/>
            <a:chOff x="8676290" y="517526"/>
            <a:chExt cx="1629103" cy="150571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4BF0629-CAD2-4779-96D8-DD929140378A}"/>
                </a:ext>
              </a:extLst>
            </p:cNvPr>
            <p:cNvSpPr/>
            <p:nvPr/>
          </p:nvSpPr>
          <p:spPr>
            <a:xfrm>
              <a:off x="8676290" y="517526"/>
              <a:ext cx="1629103" cy="150571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A2260F8-0B84-424D-9A13-EF989F13F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9482769" y="1449947"/>
              <a:ext cx="697136" cy="567835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BE93FD8-6B49-4021-B600-D12B2EB93B82}"/>
              </a:ext>
            </a:extLst>
          </p:cNvPr>
          <p:cNvGrpSpPr/>
          <p:nvPr/>
        </p:nvGrpSpPr>
        <p:grpSpPr>
          <a:xfrm>
            <a:off x="1968819" y="4898598"/>
            <a:ext cx="1629103" cy="1505711"/>
            <a:chOff x="8676290" y="517526"/>
            <a:chExt cx="1629103" cy="1505711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72C4605-2E1C-4FC1-9605-83546D43C580}"/>
                </a:ext>
              </a:extLst>
            </p:cNvPr>
            <p:cNvSpPr/>
            <p:nvPr/>
          </p:nvSpPr>
          <p:spPr>
            <a:xfrm>
              <a:off x="8676290" y="517526"/>
              <a:ext cx="1629103" cy="150571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41D28D14-C17C-4B94-B8B4-BAC755392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8785633" y="599171"/>
              <a:ext cx="267914" cy="141122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B28AD88-8ADB-471B-8743-825C5C4EFB57}"/>
              </a:ext>
            </a:extLst>
          </p:cNvPr>
          <p:cNvSpPr txBox="1"/>
          <p:nvPr/>
        </p:nvSpPr>
        <p:spPr>
          <a:xfrm>
            <a:off x="7479684" y="5029421"/>
            <a:ext cx="1483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</a:rPr>
              <a:t>图像边沿，测距光弱，测量噪声方差大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65BA06-1CC1-442C-BB59-3691429E1489}"/>
              </a:ext>
            </a:extLst>
          </p:cNvPr>
          <p:cNvSpPr txBox="1"/>
          <p:nvPr/>
        </p:nvSpPr>
        <p:spPr>
          <a:xfrm>
            <a:off x="7493478" y="3464115"/>
            <a:ext cx="1209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</a:rPr>
              <a:t>图像中心，测距光强，测量噪声小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6C22008-BBF6-46BC-8157-6DD191CE9592}"/>
              </a:ext>
            </a:extLst>
          </p:cNvPr>
          <p:cNvSpPr txBox="1"/>
          <p:nvPr/>
        </p:nvSpPr>
        <p:spPr>
          <a:xfrm>
            <a:off x="2567081" y="4872800"/>
            <a:ext cx="1070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</a:rPr>
              <a:t>物体像素对应的深度直方图</a:t>
            </a:r>
          </a:p>
        </p:txBody>
      </p:sp>
    </p:spTree>
    <p:extLst>
      <p:ext uri="{BB962C8B-B14F-4D97-AF65-F5344CB8AC3E}">
        <p14:creationId xmlns:p14="http://schemas.microsoft.com/office/powerpoint/2010/main" val="324007991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FE716-601F-42D2-81A8-FD7A4276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深度噪声的直方图统计</a:t>
            </a:r>
            <a:endParaRPr lang="zh-CN" altLang="en-US" sz="6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203627-33AA-47A2-AE20-92A21E51F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793" y="1644758"/>
            <a:ext cx="10515600" cy="976553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考虑通过固定门限分离地面摆放的物体</a:t>
            </a:r>
            <a:endParaRPr lang="en-US" altLang="zh-CN" dirty="0"/>
          </a:p>
          <a:p>
            <a:r>
              <a:rPr lang="zh-CN" altLang="en-US" dirty="0"/>
              <a:t>下面的例子中将前景和背景深度图像素的直方图画出来了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6D31C15-2237-47E4-A899-EA9E3398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822" y="2978424"/>
            <a:ext cx="6828480" cy="289031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44FAD475-8BDD-42A1-8872-424AB5EE7679}"/>
              </a:ext>
            </a:extLst>
          </p:cNvPr>
          <p:cNvGrpSpPr/>
          <p:nvPr/>
        </p:nvGrpSpPr>
        <p:grpSpPr>
          <a:xfrm>
            <a:off x="3560162" y="4503847"/>
            <a:ext cx="2853338" cy="1975503"/>
            <a:chOff x="9347200" y="2330685"/>
            <a:chExt cx="1485900" cy="2381015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97D3C10-A475-4D33-84FB-ED9FA332540C}"/>
                </a:ext>
              </a:extLst>
            </p:cNvPr>
            <p:cNvCxnSpPr>
              <a:cxnSpLocks/>
            </p:cNvCxnSpPr>
            <p:nvPr/>
          </p:nvCxnSpPr>
          <p:spPr>
            <a:xfrm>
              <a:off x="9347200" y="2330685"/>
              <a:ext cx="0" cy="2381015"/>
            </a:xfrm>
            <a:prstGeom prst="line">
              <a:avLst/>
            </a:prstGeom>
            <a:ln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146CF13-CA69-42FE-A9B9-FB66B7A7D820}"/>
                </a:ext>
              </a:extLst>
            </p:cNvPr>
            <p:cNvCxnSpPr/>
            <p:nvPr/>
          </p:nvCxnSpPr>
          <p:spPr>
            <a:xfrm>
              <a:off x="9347200" y="4711700"/>
              <a:ext cx="14859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3D9CCA61-E4E4-4229-9BBB-D7885E18A5A5}"/>
                </a:ext>
              </a:extLst>
            </p:cNvPr>
            <p:cNvCxnSpPr/>
            <p:nvPr/>
          </p:nvCxnSpPr>
          <p:spPr>
            <a:xfrm flipV="1">
              <a:off x="10833100" y="3606800"/>
              <a:ext cx="0" cy="11049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8D9A6B8-0238-48C3-8E35-8F619D72529E}"/>
              </a:ext>
            </a:extLst>
          </p:cNvPr>
          <p:cNvGrpSpPr/>
          <p:nvPr/>
        </p:nvGrpSpPr>
        <p:grpSpPr>
          <a:xfrm>
            <a:off x="4177364" y="4272842"/>
            <a:ext cx="2707773" cy="2040398"/>
            <a:chOff x="9347200" y="1652386"/>
            <a:chExt cx="1485900" cy="3059314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63BC07F6-3D01-4B21-985E-0A40662D094B}"/>
                </a:ext>
              </a:extLst>
            </p:cNvPr>
            <p:cNvCxnSpPr>
              <a:cxnSpLocks/>
            </p:cNvCxnSpPr>
            <p:nvPr/>
          </p:nvCxnSpPr>
          <p:spPr>
            <a:xfrm>
              <a:off x="9347200" y="1652386"/>
              <a:ext cx="0" cy="3059314"/>
            </a:xfrm>
            <a:prstGeom prst="line">
              <a:avLst/>
            </a:prstGeom>
            <a:ln>
              <a:solidFill>
                <a:srgbClr val="0000FF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DAAFFE0-2C2C-4EB4-AF23-C9CFC36E0FCD}"/>
                </a:ext>
              </a:extLst>
            </p:cNvPr>
            <p:cNvCxnSpPr/>
            <p:nvPr/>
          </p:nvCxnSpPr>
          <p:spPr>
            <a:xfrm>
              <a:off x="9347200" y="4711700"/>
              <a:ext cx="1485900" cy="0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C74E2686-98D0-4608-A6F1-DEF5BEE23123}"/>
                </a:ext>
              </a:extLst>
            </p:cNvPr>
            <p:cNvCxnSpPr/>
            <p:nvPr/>
          </p:nvCxnSpPr>
          <p:spPr>
            <a:xfrm flipV="1">
              <a:off x="10833100" y="3606800"/>
              <a:ext cx="0" cy="110490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F32A244-E970-43D8-830A-BEAC98E07740}"/>
              </a:ext>
            </a:extLst>
          </p:cNvPr>
          <p:cNvSpPr txBox="1"/>
          <p:nvPr/>
        </p:nvSpPr>
        <p:spPr>
          <a:xfrm>
            <a:off x="5531250" y="3524665"/>
            <a:ext cx="116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前景距离直方图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3C3197B-29E8-41B8-B283-EFB3583919F1}"/>
              </a:ext>
            </a:extLst>
          </p:cNvPr>
          <p:cNvSpPr txBox="1"/>
          <p:nvPr/>
        </p:nvSpPr>
        <p:spPr>
          <a:xfrm>
            <a:off x="6897838" y="3624194"/>
            <a:ext cx="1164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背景距离直方图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00924F6-C7CB-403C-B9BE-B430DA75CB0B}"/>
              </a:ext>
            </a:extLst>
          </p:cNvPr>
          <p:cNvCxnSpPr/>
          <p:nvPr/>
        </p:nvCxnSpPr>
        <p:spPr>
          <a:xfrm>
            <a:off x="6622181" y="2812313"/>
            <a:ext cx="0" cy="29555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D4FD432-649C-4FE5-A3A2-CAE65276CF51}"/>
              </a:ext>
            </a:extLst>
          </p:cNvPr>
          <p:cNvSpPr txBox="1"/>
          <p:nvPr/>
        </p:nvSpPr>
        <p:spPr>
          <a:xfrm>
            <a:off x="9204549" y="2655258"/>
            <a:ext cx="1520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怎样设置最优分割门限？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E9BB71A-A344-4003-8408-DF9E356ECE8C}"/>
              </a:ext>
            </a:extLst>
          </p:cNvPr>
          <p:cNvCxnSpPr/>
          <p:nvPr/>
        </p:nvCxnSpPr>
        <p:spPr>
          <a:xfrm>
            <a:off x="6622181" y="2978144"/>
            <a:ext cx="252462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71565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FE716-601F-42D2-81A8-FD7A4276C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26" y="280726"/>
            <a:ext cx="10515600" cy="765312"/>
          </a:xfrm>
        </p:spPr>
        <p:txBody>
          <a:bodyPr>
            <a:normAutofit/>
          </a:bodyPr>
          <a:lstStyle/>
          <a:p>
            <a:r>
              <a:rPr lang="zh-CN" altLang="en-US" dirty="0"/>
              <a:t>深度噪声对像素分类错误率的影响</a:t>
            </a:r>
            <a:endParaRPr lang="zh-CN" altLang="en-US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E4C7188-AF76-42C6-962D-A5DE308F4A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8390" y="1555916"/>
                <a:ext cx="10515600" cy="502134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分类误差的统计含义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>
                    <a:solidFill>
                      <a:schemeClr val="tx1"/>
                    </a:solidFill>
                  </a:rPr>
                  <a:t>分类门限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的选择策略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zh-CN" altLang="en-US" dirty="0"/>
                  <a:t>平衡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两种相互制约的</a:t>
                </a:r>
                <a:r>
                  <a:rPr lang="zh-CN" altLang="en-US" dirty="0"/>
                  <a:t>错误率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可以优化两者之和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固定其中一种错误率上限，尽可能减小另一种错误率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E4C7188-AF76-42C6-962D-A5DE308F4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8390" y="1555916"/>
                <a:ext cx="10515600" cy="5021348"/>
              </a:xfrm>
              <a:blipFill>
                <a:blip r:embed="rId4"/>
                <a:stretch>
                  <a:fillRect l="-1043" t="-2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28CCD616-E9EE-46FD-820D-56A825B28528}"/>
              </a:ext>
            </a:extLst>
          </p:cNvPr>
          <p:cNvSpPr/>
          <p:nvPr/>
        </p:nvSpPr>
        <p:spPr>
          <a:xfrm>
            <a:off x="5592829" y="4012358"/>
            <a:ext cx="704850" cy="188913"/>
          </a:xfrm>
          <a:custGeom>
            <a:avLst/>
            <a:gdLst>
              <a:gd name="connsiteX0" fmla="*/ 704850 w 704850"/>
              <a:gd name="connsiteY0" fmla="*/ 0 h 188913"/>
              <a:gd name="connsiteX1" fmla="*/ 701675 w 704850"/>
              <a:gd name="connsiteY1" fmla="*/ 187325 h 188913"/>
              <a:gd name="connsiteX2" fmla="*/ 0 w 704850"/>
              <a:gd name="connsiteY2" fmla="*/ 188913 h 188913"/>
              <a:gd name="connsiteX3" fmla="*/ 241300 w 704850"/>
              <a:gd name="connsiteY3" fmla="*/ 165100 h 188913"/>
              <a:gd name="connsiteX4" fmla="*/ 366712 w 704850"/>
              <a:gd name="connsiteY4" fmla="*/ 149225 h 188913"/>
              <a:gd name="connsiteX5" fmla="*/ 477837 w 704850"/>
              <a:gd name="connsiteY5" fmla="*/ 120650 h 188913"/>
              <a:gd name="connsiteX6" fmla="*/ 588962 w 704850"/>
              <a:gd name="connsiteY6" fmla="*/ 74613 h 188913"/>
              <a:gd name="connsiteX7" fmla="*/ 704850 w 704850"/>
              <a:gd name="connsiteY7" fmla="*/ 0 h 18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850" h="188913">
                <a:moveTo>
                  <a:pt x="704850" y="0"/>
                </a:moveTo>
                <a:cubicBezTo>
                  <a:pt x="703792" y="62442"/>
                  <a:pt x="702733" y="124883"/>
                  <a:pt x="701675" y="187325"/>
                </a:cubicBezTo>
                <a:lnTo>
                  <a:pt x="0" y="188913"/>
                </a:lnTo>
                <a:lnTo>
                  <a:pt x="241300" y="165100"/>
                </a:lnTo>
                <a:lnTo>
                  <a:pt x="366712" y="149225"/>
                </a:lnTo>
                <a:lnTo>
                  <a:pt x="477837" y="120650"/>
                </a:lnTo>
                <a:lnTo>
                  <a:pt x="588962" y="74613"/>
                </a:lnTo>
                <a:lnTo>
                  <a:pt x="704850" y="0"/>
                </a:lnTo>
                <a:close/>
              </a:path>
            </a:pathLst>
          </a:custGeom>
          <a:pattFill prst="wdDnDiag">
            <a:fgClr>
              <a:srgbClr val="0000FF"/>
            </a:fgClr>
            <a:bgClr>
              <a:schemeClr val="bg1"/>
            </a:bgClr>
          </a:pattFill>
          <a:ln>
            <a:solidFill>
              <a:srgbClr val="0000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9044E710-C29E-4DAE-93E5-E97AF055DA8E}"/>
              </a:ext>
            </a:extLst>
          </p:cNvPr>
          <p:cNvSpPr/>
          <p:nvPr/>
        </p:nvSpPr>
        <p:spPr>
          <a:xfrm>
            <a:off x="6296091" y="3019641"/>
            <a:ext cx="639233" cy="1178984"/>
          </a:xfrm>
          <a:custGeom>
            <a:avLst/>
            <a:gdLst>
              <a:gd name="connsiteX0" fmla="*/ 4233 w 639233"/>
              <a:gd name="connsiteY0" fmla="*/ 0 h 1178984"/>
              <a:gd name="connsiteX1" fmla="*/ 0 w 639233"/>
              <a:gd name="connsiteY1" fmla="*/ 1178984 h 1178984"/>
              <a:gd name="connsiteX2" fmla="*/ 639233 w 639233"/>
              <a:gd name="connsiteY2" fmla="*/ 1178984 h 1178984"/>
              <a:gd name="connsiteX3" fmla="*/ 446617 w 639233"/>
              <a:gd name="connsiteY3" fmla="*/ 1153584 h 1178984"/>
              <a:gd name="connsiteX4" fmla="*/ 385233 w 639233"/>
              <a:gd name="connsiteY4" fmla="*/ 1109134 h 1178984"/>
              <a:gd name="connsiteX5" fmla="*/ 323850 w 639233"/>
              <a:gd name="connsiteY5" fmla="*/ 1062567 h 1178984"/>
              <a:gd name="connsiteX6" fmla="*/ 270933 w 639233"/>
              <a:gd name="connsiteY6" fmla="*/ 988484 h 1178984"/>
              <a:gd name="connsiteX7" fmla="*/ 237067 w 639233"/>
              <a:gd name="connsiteY7" fmla="*/ 910167 h 1178984"/>
              <a:gd name="connsiteX8" fmla="*/ 182033 w 639233"/>
              <a:gd name="connsiteY8" fmla="*/ 774700 h 1178984"/>
              <a:gd name="connsiteX9" fmla="*/ 131233 w 639233"/>
              <a:gd name="connsiteY9" fmla="*/ 586317 h 1178984"/>
              <a:gd name="connsiteX10" fmla="*/ 61383 w 639233"/>
              <a:gd name="connsiteY10" fmla="*/ 262467 h 1178984"/>
              <a:gd name="connsiteX11" fmla="*/ 4233 w 639233"/>
              <a:gd name="connsiteY11" fmla="*/ 0 h 1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9233" h="1178984">
                <a:moveTo>
                  <a:pt x="4233" y="0"/>
                </a:moveTo>
                <a:lnTo>
                  <a:pt x="0" y="1178984"/>
                </a:lnTo>
                <a:lnTo>
                  <a:pt x="639233" y="1178984"/>
                </a:lnTo>
                <a:lnTo>
                  <a:pt x="446617" y="1153584"/>
                </a:lnTo>
                <a:lnTo>
                  <a:pt x="385233" y="1109134"/>
                </a:lnTo>
                <a:lnTo>
                  <a:pt x="323850" y="1062567"/>
                </a:lnTo>
                <a:lnTo>
                  <a:pt x="270933" y="988484"/>
                </a:lnTo>
                <a:lnTo>
                  <a:pt x="237067" y="910167"/>
                </a:lnTo>
                <a:lnTo>
                  <a:pt x="182033" y="774700"/>
                </a:lnTo>
                <a:lnTo>
                  <a:pt x="131233" y="586317"/>
                </a:lnTo>
                <a:lnTo>
                  <a:pt x="61383" y="262467"/>
                </a:lnTo>
                <a:lnTo>
                  <a:pt x="4233" y="0"/>
                </a:lnTo>
                <a:close/>
              </a:path>
            </a:pathLst>
          </a:custGeom>
          <a:pattFill prst="wdUpDiag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accent2">
                <a:lumMod val="60000"/>
                <a:lumOff val="4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D6C7A13-4007-45B2-ACBA-0553784E6C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19757" y="3393124"/>
            <a:ext cx="2832050" cy="80976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818E0CF-75B6-4B71-973C-58D8E18F8EA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7556" y="2329167"/>
            <a:ext cx="1408386" cy="1868443"/>
          </a:xfrm>
          <a:prstGeom prst="rect">
            <a:avLst/>
          </a:prstGeom>
        </p:spPr>
      </p:pic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401740C-7B0B-4AA0-A7FF-F09EAC781F10}"/>
              </a:ext>
            </a:extLst>
          </p:cNvPr>
          <p:cNvCxnSpPr>
            <a:cxnSpLocks/>
          </p:cNvCxnSpPr>
          <p:nvPr/>
        </p:nvCxnSpPr>
        <p:spPr>
          <a:xfrm>
            <a:off x="4520938" y="4202888"/>
            <a:ext cx="46398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645CC020-6F7A-4D75-ADF1-D3FC26F595A3}"/>
              </a:ext>
            </a:extLst>
          </p:cNvPr>
          <p:cNvCxnSpPr/>
          <p:nvPr/>
        </p:nvCxnSpPr>
        <p:spPr>
          <a:xfrm>
            <a:off x="6301956" y="2026779"/>
            <a:ext cx="0" cy="270115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E58872E8-8000-43C1-8E4D-6AB2855BBE44}"/>
              </a:ext>
            </a:extLst>
          </p:cNvPr>
          <p:cNvSpPr txBox="1"/>
          <p:nvPr/>
        </p:nvSpPr>
        <p:spPr>
          <a:xfrm>
            <a:off x="5454761" y="1948504"/>
            <a:ext cx="82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前景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CEE7D52-333E-47B9-8BCB-814598ED847C}"/>
              </a:ext>
            </a:extLst>
          </p:cNvPr>
          <p:cNvSpPr txBox="1"/>
          <p:nvPr/>
        </p:nvSpPr>
        <p:spPr>
          <a:xfrm>
            <a:off x="6750436" y="3025816"/>
            <a:ext cx="82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背景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A413E033-5239-432E-BBFF-C55BD994CDB7}"/>
                  </a:ext>
                </a:extLst>
              </p:cNvPr>
              <p:cNvSpPr txBox="1"/>
              <p:nvPr/>
            </p:nvSpPr>
            <p:spPr>
              <a:xfrm>
                <a:off x="6196539" y="4459105"/>
                <a:ext cx="18265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分类门限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A413E033-5239-432E-BBFF-C55BD994C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539" y="4459105"/>
                <a:ext cx="1826537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C7BF053-0F34-469C-8413-A5FC881F5213}"/>
              </a:ext>
            </a:extLst>
          </p:cNvPr>
          <p:cNvCxnSpPr/>
          <p:nvPr/>
        </p:nvCxnSpPr>
        <p:spPr>
          <a:xfrm flipH="1" flipV="1">
            <a:off x="4747651" y="3395148"/>
            <a:ext cx="1448889" cy="727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149D726-2449-4AC8-A842-47F82DD7698C}"/>
              </a:ext>
            </a:extLst>
          </p:cNvPr>
          <p:cNvSpPr txBox="1"/>
          <p:nvPr/>
        </p:nvSpPr>
        <p:spPr>
          <a:xfrm>
            <a:off x="2791932" y="3047473"/>
            <a:ext cx="2194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面积对应了背景误分为前景的概率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1AFF760-2087-4D0E-B553-C21E3FFF3326}"/>
              </a:ext>
            </a:extLst>
          </p:cNvPr>
          <p:cNvSpPr txBox="1"/>
          <p:nvPr/>
        </p:nvSpPr>
        <p:spPr>
          <a:xfrm>
            <a:off x="8039596" y="2865145"/>
            <a:ext cx="1485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面积对应了前景误分为背景的概率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FB09A9E9-3D8E-4E53-A469-3654F5F3C075}"/>
              </a:ext>
            </a:extLst>
          </p:cNvPr>
          <p:cNvCxnSpPr>
            <a:cxnSpLocks/>
          </p:cNvCxnSpPr>
          <p:nvPr/>
        </p:nvCxnSpPr>
        <p:spPr>
          <a:xfrm flipV="1">
            <a:off x="6462328" y="3395148"/>
            <a:ext cx="1560749" cy="7560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D724A900-C75B-46E6-A6F5-2ABBD1B3CDB6}"/>
                  </a:ext>
                </a:extLst>
              </p:cNvPr>
              <p:cNvSpPr txBox="1"/>
              <p:nvPr/>
            </p:nvSpPr>
            <p:spPr>
              <a:xfrm>
                <a:off x="6198094" y="1801055"/>
                <a:ext cx="24209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0" dirty="0">
                    <a:solidFill>
                      <a:schemeClr val="tx1"/>
                    </a:solidFill>
                  </a:rPr>
                  <a:t>深度的概率：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D724A900-C75B-46E6-A6F5-2ABBD1B3C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094" y="1801055"/>
                <a:ext cx="2420950" cy="400110"/>
              </a:xfrm>
              <a:prstGeom prst="rect">
                <a:avLst/>
              </a:prstGeom>
              <a:blipFill>
                <a:blip r:embed="rId7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39702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FE716-601F-42D2-81A8-FD7A4276C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26" y="280726"/>
            <a:ext cx="10515600" cy="765312"/>
          </a:xfrm>
        </p:spPr>
        <p:txBody>
          <a:bodyPr>
            <a:normAutofit/>
          </a:bodyPr>
          <a:lstStyle/>
          <a:p>
            <a:r>
              <a:rPr lang="zh-CN" altLang="en-US" dirty="0"/>
              <a:t>深度噪声对像素分类错误率的影响</a:t>
            </a:r>
            <a:endParaRPr lang="zh-CN" altLang="en-US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E4C7188-AF76-42C6-962D-A5DE308F4A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8390" y="1555917"/>
                <a:ext cx="10515600" cy="506627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预估分类错误率</a:t>
                </a:r>
                <a:endParaRPr lang="en-US" altLang="zh-CN" dirty="0"/>
              </a:p>
              <a:p>
                <a:r>
                  <a:rPr lang="zh-CN" altLang="en-US" dirty="0"/>
                  <a:t>使用高斯模型来近似描述直方图</a:t>
                </a:r>
                <a:endParaRPr lang="en-US" altLang="zh-CN" dirty="0"/>
              </a:p>
              <a:p>
                <a:pPr marL="742950" lvl="1" indent="-285750"/>
                <a:r>
                  <a:rPr lang="zh-CN" altLang="en-US" sz="2000" dirty="0"/>
                  <a:t>通过设定门限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/>
                  <a:t>来确定当前像素是否是前景</a:t>
                </a:r>
                <a:endParaRPr lang="en-US" altLang="zh-CN" sz="2000" dirty="0"/>
              </a:p>
              <a:p>
                <a:pPr marL="742950" lvl="1" indent="-285750"/>
                <a:r>
                  <a:rPr lang="zh-CN" altLang="en-US" sz="2000" dirty="0"/>
                  <a:t>测量值小于门限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/>
                  <a:t>表示前景物体出现，大于</a:t>
                </a:r>
                <a14:m>
                  <m:oMath xmlns:m="http://schemas.openxmlformats.org/officeDocument/2006/math">
                    <m:r>
                      <a:rPr lang="en-US" altLang="zh-CN" sz="19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/>
                  <a:t>表示目前只有背景</a:t>
                </a:r>
                <a:endParaRPr lang="en-US" altLang="zh-CN" sz="2000" dirty="0"/>
              </a:p>
              <a:p>
                <a:pPr marL="742950" lvl="1" indent="-285750"/>
                <a:r>
                  <a:rPr lang="zh-CN" altLang="en-US" sz="2000" dirty="0"/>
                  <a:t>背景被误认为前景的错误率</a:t>
                </a:r>
                <a:r>
                  <a:rPr lang="en-US" altLang="zh-CN" sz="2000" dirty="0"/>
                  <a:t>——</a:t>
                </a:r>
                <a:r>
                  <a:rPr lang="zh-CN" altLang="en-US" sz="2000" dirty="0"/>
                  <a:t>右图红色圈中的面积占比</a:t>
                </a:r>
              </a:p>
              <a:p>
                <a:pPr lvl="1"/>
                <a:r>
                  <a:rPr lang="zh-CN" altLang="en-US" sz="2100" dirty="0"/>
                  <a:t>如何选择门限</a:t>
                </a:r>
                <a14:m>
                  <m:oMath xmlns:m="http://schemas.openxmlformats.org/officeDocument/2006/math">
                    <m:r>
                      <a:rPr lang="en-US" altLang="zh-CN" sz="2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2100" dirty="0"/>
              </a:p>
              <a:p>
                <a:pPr marL="1200150" lvl="2" indent="-285750"/>
                <a:r>
                  <a:rPr lang="zh-CN" altLang="en-US" sz="1700" dirty="0"/>
                  <a:t>数值分布在</a:t>
                </a:r>
                <a:r>
                  <a:rPr lang="zh-CN" altLang="en-US" sz="1700" dirty="0">
                    <a:solidFill>
                      <a:srgbClr val="FF0000"/>
                    </a:solidFill>
                  </a:rPr>
                  <a:t>（</a:t>
                </a:r>
                <a:r>
                  <a:rPr lang="el-GR" altLang="zh-CN" sz="1700" i="1" dirty="0">
                    <a:solidFill>
                      <a:srgbClr val="FF0000"/>
                    </a:solidFill>
                  </a:rPr>
                  <a:t>μ—σ,μ+σ</a:t>
                </a:r>
                <a:r>
                  <a:rPr lang="el-GR" altLang="zh-CN" sz="1700" dirty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sz="1700" dirty="0"/>
                  <a:t>中的概率为</a:t>
                </a:r>
                <a:r>
                  <a:rPr lang="en-US" altLang="zh-CN" sz="1700" dirty="0">
                    <a:solidFill>
                      <a:srgbClr val="FF0000"/>
                    </a:solidFill>
                  </a:rPr>
                  <a:t>0.653</a:t>
                </a:r>
              </a:p>
              <a:p>
                <a:pPr marL="1200150" lvl="2" indent="-285750"/>
                <a:r>
                  <a:rPr lang="zh-CN" altLang="en-US" sz="1700" dirty="0"/>
                  <a:t>数值分布在</a:t>
                </a:r>
                <a:r>
                  <a:rPr lang="zh-CN" altLang="en-US" sz="1700" dirty="0">
                    <a:solidFill>
                      <a:srgbClr val="FF0000"/>
                    </a:solidFill>
                  </a:rPr>
                  <a:t>（</a:t>
                </a:r>
                <a:r>
                  <a:rPr lang="el-GR" altLang="zh-CN" sz="1700" i="1" dirty="0">
                    <a:solidFill>
                      <a:srgbClr val="FF0000"/>
                    </a:solidFill>
                  </a:rPr>
                  <a:t>μ—2σ,μ+2σ</a:t>
                </a:r>
                <a:r>
                  <a:rPr lang="el-GR" altLang="zh-CN" sz="1700" dirty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sz="1700" dirty="0"/>
                  <a:t>中的概率为</a:t>
                </a:r>
                <a:r>
                  <a:rPr lang="en-US" altLang="zh-CN" sz="1700" dirty="0">
                    <a:solidFill>
                      <a:srgbClr val="FF0000"/>
                    </a:solidFill>
                  </a:rPr>
                  <a:t>0.954</a:t>
                </a:r>
              </a:p>
              <a:p>
                <a:pPr marL="1200150" lvl="2" indent="-285750"/>
                <a:r>
                  <a:rPr lang="zh-CN" altLang="en-US" sz="1700" dirty="0"/>
                  <a:t>数值分布在</a:t>
                </a:r>
                <a:r>
                  <a:rPr lang="zh-CN" altLang="en-US" sz="1700" dirty="0">
                    <a:solidFill>
                      <a:srgbClr val="FF0000"/>
                    </a:solidFill>
                  </a:rPr>
                  <a:t>（</a:t>
                </a:r>
                <a:r>
                  <a:rPr lang="el-GR" altLang="zh-CN" sz="1700" i="1" dirty="0">
                    <a:solidFill>
                      <a:srgbClr val="FF0000"/>
                    </a:solidFill>
                  </a:rPr>
                  <a:t>μ—3σ,μ+3σ</a:t>
                </a:r>
                <a:r>
                  <a:rPr lang="el-GR" altLang="zh-CN" sz="1700" dirty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sz="1700" dirty="0"/>
                  <a:t>中的概率为</a:t>
                </a:r>
                <a:r>
                  <a:rPr lang="en-US" altLang="zh-CN" sz="1700" dirty="0">
                    <a:solidFill>
                      <a:srgbClr val="FF0000"/>
                    </a:solidFill>
                  </a:rPr>
                  <a:t>0.997</a:t>
                </a:r>
              </a:p>
              <a:p>
                <a:pPr marL="1200150" lvl="2" indent="-285750"/>
                <a:r>
                  <a:rPr lang="el-GR" altLang="zh-CN" sz="1700" i="1" dirty="0"/>
                  <a:t>μ</a:t>
                </a:r>
                <a:r>
                  <a:rPr lang="zh-CN" altLang="en-US" sz="1700" i="1" dirty="0"/>
                  <a:t>：均值、</a:t>
                </a:r>
                <a:r>
                  <a:rPr lang="el-GR" altLang="zh-CN" sz="1700" i="1" dirty="0"/>
                  <a:t>σ</a:t>
                </a:r>
                <a:r>
                  <a:rPr lang="zh-CN" altLang="en-US" sz="1700" i="1" dirty="0"/>
                  <a:t>方差</a:t>
                </a:r>
                <a:endParaRPr lang="zh-CN" altLang="en-US" sz="1700" dirty="0"/>
              </a:p>
              <a:p>
                <a:pPr lvl="4"/>
                <a:endParaRPr lang="en-US" altLang="zh-CN" sz="22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E4C7188-AF76-42C6-962D-A5DE308F4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8390" y="1555917"/>
                <a:ext cx="10515600" cy="5066276"/>
              </a:xfrm>
              <a:blipFill>
                <a:blip r:embed="rId4"/>
                <a:stretch>
                  <a:fillRect l="-1043" t="-2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图片 56">
            <a:extLst>
              <a:ext uri="{FF2B5EF4-FFF2-40B4-BE49-F238E27FC236}">
                <a16:creationId xmlns:a16="http://schemas.microsoft.com/office/drawing/2014/main" id="{45EACAB7-4002-416D-B26B-150A12F4CE7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88770" y="5073999"/>
            <a:ext cx="2832050" cy="809764"/>
          </a:xfrm>
          <a:prstGeom prst="rect">
            <a:avLst/>
          </a:prstGeom>
        </p:spPr>
      </p:pic>
      <p:sp>
        <p:nvSpPr>
          <p:cNvPr id="59" name="椭圆 58">
            <a:extLst>
              <a:ext uri="{FF2B5EF4-FFF2-40B4-BE49-F238E27FC236}">
                <a16:creationId xmlns:a16="http://schemas.microsoft.com/office/drawing/2014/main" id="{5AE5BB47-AA84-4D9F-8FCB-013C9D72EFAF}"/>
              </a:ext>
            </a:extLst>
          </p:cNvPr>
          <p:cNvSpPr/>
          <p:nvPr/>
        </p:nvSpPr>
        <p:spPr>
          <a:xfrm>
            <a:off x="5788771" y="5656801"/>
            <a:ext cx="650002" cy="33812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9ACC8E2D-5C9E-4A9A-A91F-BAD7C6A6F194}"/>
              </a:ext>
            </a:extLst>
          </p:cNvPr>
          <p:cNvCxnSpPr>
            <a:cxnSpLocks/>
          </p:cNvCxnSpPr>
          <p:nvPr/>
        </p:nvCxnSpPr>
        <p:spPr>
          <a:xfrm>
            <a:off x="4667774" y="5883763"/>
            <a:ext cx="46398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456B7D3-5ABA-4353-8DE2-77F87A4EAF02}"/>
                  </a:ext>
                </a:extLst>
              </p:cNvPr>
              <p:cNvSpPr/>
              <p:nvPr/>
            </p:nvSpPr>
            <p:spPr>
              <a:xfrm>
                <a:off x="6104009" y="5949797"/>
                <a:ext cx="5568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456B7D3-5ABA-4353-8DE2-77F87A4EAF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009" y="5949797"/>
                <a:ext cx="5568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2F99A807-8C15-4C53-AFD0-75304321F082}"/>
                  </a:ext>
                </a:extLst>
              </p:cNvPr>
              <p:cNvSpPr/>
              <p:nvPr/>
            </p:nvSpPr>
            <p:spPr>
              <a:xfrm>
                <a:off x="7107310" y="5829433"/>
                <a:ext cx="3800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2F99A807-8C15-4C53-AFD0-75304321F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310" y="5829433"/>
                <a:ext cx="380040" cy="369332"/>
              </a:xfrm>
              <a:prstGeom prst="rect">
                <a:avLst/>
              </a:prstGeom>
              <a:blipFill>
                <a:blip r:embed="rId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椭圆 62">
            <a:extLst>
              <a:ext uri="{FF2B5EF4-FFF2-40B4-BE49-F238E27FC236}">
                <a16:creationId xmlns:a16="http://schemas.microsoft.com/office/drawing/2014/main" id="{9E3EA2C4-32DA-441C-B3FA-8B50398B7E57}"/>
              </a:ext>
            </a:extLst>
          </p:cNvPr>
          <p:cNvSpPr/>
          <p:nvPr/>
        </p:nvSpPr>
        <p:spPr>
          <a:xfrm>
            <a:off x="7943199" y="5646083"/>
            <a:ext cx="650002" cy="33812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D7C3734-B236-4077-91C3-A2B7BB9A9496}"/>
              </a:ext>
            </a:extLst>
          </p:cNvPr>
          <p:cNvGrpSpPr/>
          <p:nvPr/>
        </p:nvGrpSpPr>
        <p:grpSpPr>
          <a:xfrm>
            <a:off x="6457307" y="4686005"/>
            <a:ext cx="1506693" cy="1298203"/>
            <a:chOff x="8878774" y="4623488"/>
            <a:chExt cx="1506693" cy="1720968"/>
          </a:xfrm>
        </p:grpSpPr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DC97FE7C-91DA-47A8-A062-403900EC126E}"/>
                </a:ext>
              </a:extLst>
            </p:cNvPr>
            <p:cNvCxnSpPr>
              <a:cxnSpLocks/>
            </p:cNvCxnSpPr>
            <p:nvPr/>
          </p:nvCxnSpPr>
          <p:spPr>
            <a:xfrm>
              <a:off x="9629544" y="4623488"/>
              <a:ext cx="0" cy="1659936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9BC8C52-56B2-48BB-B55D-E45C718E2EAE}"/>
                </a:ext>
              </a:extLst>
            </p:cNvPr>
            <p:cNvGrpSpPr/>
            <p:nvPr/>
          </p:nvGrpSpPr>
          <p:grpSpPr>
            <a:xfrm>
              <a:off x="8878774" y="4684520"/>
              <a:ext cx="1506693" cy="1659936"/>
              <a:chOff x="8878774" y="4684520"/>
              <a:chExt cx="1506693" cy="1659936"/>
            </a:xfrm>
          </p:grpSpPr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C790051-E71B-4F43-8285-8EF1F2EFE0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774" y="4684520"/>
                <a:ext cx="0" cy="1659936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D048FB59-78FC-481E-9299-0DB644984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85467" y="4684520"/>
                <a:ext cx="0" cy="1659936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466409F6-11D1-4BD8-B5C3-A2510E415C98}"/>
                  </a:ext>
                </a:extLst>
              </p:cNvPr>
              <p:cNvSpPr/>
              <p:nvPr/>
            </p:nvSpPr>
            <p:spPr>
              <a:xfrm>
                <a:off x="7767839" y="5926908"/>
                <a:ext cx="383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466409F6-11D1-4BD8-B5C3-A2510E415C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839" y="5926908"/>
                <a:ext cx="38375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>
            <a:extLst>
              <a:ext uri="{FF2B5EF4-FFF2-40B4-BE49-F238E27FC236}">
                <a16:creationId xmlns:a16="http://schemas.microsoft.com/office/drawing/2014/main" id="{D2518702-5F81-4D36-B296-35639F6F7933}"/>
              </a:ext>
            </a:extLst>
          </p:cNvPr>
          <p:cNvSpPr txBox="1"/>
          <p:nvPr/>
        </p:nvSpPr>
        <p:spPr>
          <a:xfrm>
            <a:off x="6475842" y="4085713"/>
            <a:ext cx="1512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背景深度的高斯分布</a:t>
            </a:r>
          </a:p>
        </p:txBody>
      </p:sp>
    </p:spTree>
    <p:extLst>
      <p:ext uri="{BB962C8B-B14F-4D97-AF65-F5344CB8AC3E}">
        <p14:creationId xmlns:p14="http://schemas.microsoft.com/office/powerpoint/2010/main" val="180174004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DF0238-8416-4BEF-9DAB-3A7D605F7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375"/>
            <a:ext cx="10515600" cy="1053772"/>
          </a:xfrm>
        </p:spPr>
        <p:txBody>
          <a:bodyPr>
            <a:normAutofit/>
          </a:bodyPr>
          <a:lstStyle/>
          <a:p>
            <a:r>
              <a:rPr lang="zh-CN" altLang="en-US" dirty="0"/>
              <a:t>统计建模前背景分离方法</a:t>
            </a:r>
            <a:endParaRPr lang="zh-CN" altLang="en-US" sz="6000" dirty="0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E132A65-CBB5-45BE-8ECA-BB956157CC5E}"/>
              </a:ext>
            </a:extLst>
          </p:cNvPr>
          <p:cNvGrpSpPr/>
          <p:nvPr/>
        </p:nvGrpSpPr>
        <p:grpSpPr>
          <a:xfrm>
            <a:off x="4444309" y="1522841"/>
            <a:ext cx="7480991" cy="3885351"/>
            <a:chOff x="649665" y="-1426162"/>
            <a:chExt cx="7480991" cy="3885351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750AC969-43E3-4F78-A663-B66785ED7BC2}"/>
                </a:ext>
              </a:extLst>
            </p:cNvPr>
            <p:cNvSpPr/>
            <p:nvPr/>
          </p:nvSpPr>
          <p:spPr>
            <a:xfrm>
              <a:off x="649665" y="1412591"/>
              <a:ext cx="1753385" cy="78242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正常工作时拍摄的深度图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流程图: 终止 5">
                  <a:extLst>
                    <a:ext uri="{FF2B5EF4-FFF2-40B4-BE49-F238E27FC236}">
                      <a16:creationId xmlns:a16="http://schemas.microsoft.com/office/drawing/2014/main" id="{2AFFB541-F26B-4D64-A8B3-C8DB021BE4DF}"/>
                    </a:ext>
                  </a:extLst>
                </p:cNvPr>
                <p:cNvSpPr/>
                <p:nvPr/>
              </p:nvSpPr>
              <p:spPr>
                <a:xfrm>
                  <a:off x="2804964" y="1133626"/>
                  <a:ext cx="2346294" cy="1325563"/>
                </a:xfrm>
                <a:prstGeom prst="flowChartTerminator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相同位置像素距离差计算，删除距离差超过方差</a:t>
                  </a:r>
                  <a:r>
                    <a:rPr lang="en-US" altLang="zh-CN" dirty="0"/>
                    <a:t>k</a:t>
                  </a:r>
                  <a:r>
                    <a:rPr lang="zh-CN" altLang="en-US" dirty="0"/>
                    <a:t>倍的像素（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zh-CN" altLang="en-US" dirty="0"/>
                    <a:t>）</a:t>
                  </a:r>
                </a:p>
              </p:txBody>
            </p:sp>
          </mc:Choice>
          <mc:Fallback xmlns="">
            <p:sp>
              <p:nvSpPr>
                <p:cNvPr id="6" name="流程图: 终止 5">
                  <a:extLst>
                    <a:ext uri="{FF2B5EF4-FFF2-40B4-BE49-F238E27FC236}">
                      <a16:creationId xmlns:a16="http://schemas.microsoft.com/office/drawing/2014/main" id="{2AFFB541-F26B-4D64-A8B3-C8DB021BE4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4964" y="1133626"/>
                  <a:ext cx="2346294" cy="1325563"/>
                </a:xfrm>
                <a:prstGeom prst="flowChartTerminator">
                  <a:avLst/>
                </a:prstGeom>
                <a:blipFill>
                  <a:blip r:embed="rId4"/>
                  <a:stretch>
                    <a:fillRect b="-18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0C37F7C7-F9B0-4B68-896E-C80A47D7EC6B}"/>
                </a:ext>
              </a:extLst>
            </p:cNvPr>
            <p:cNvCxnSpPr>
              <a:cxnSpLocks/>
              <a:stCxn id="36" idx="2"/>
              <a:endCxn id="6" idx="0"/>
            </p:cNvCxnSpPr>
            <p:nvPr/>
          </p:nvCxnSpPr>
          <p:spPr>
            <a:xfrm>
              <a:off x="3978111" y="784394"/>
              <a:ext cx="0" cy="3492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12439106-32C7-4EBF-A5C5-78691239A8E4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2403050" y="1796408"/>
              <a:ext cx="401914" cy="73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00591993-9478-4378-BE86-93F302F1D924}"/>
                </a:ext>
              </a:extLst>
            </p:cNvPr>
            <p:cNvSpPr/>
            <p:nvPr/>
          </p:nvSpPr>
          <p:spPr>
            <a:xfrm>
              <a:off x="5553172" y="1412590"/>
              <a:ext cx="1432088" cy="78242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去除背景的深度图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05DA5AD2-40FD-4772-B41B-2F0F07B34008}"/>
                </a:ext>
              </a:extLst>
            </p:cNvPr>
            <p:cNvCxnSpPr>
              <a:cxnSpLocks/>
              <a:stCxn id="6" idx="3"/>
              <a:endCxn id="13" idx="1"/>
            </p:cNvCxnSpPr>
            <p:nvPr/>
          </p:nvCxnSpPr>
          <p:spPr>
            <a:xfrm>
              <a:off x="5151258" y="1796408"/>
              <a:ext cx="401914" cy="7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4523EC7B-9D1E-4E7C-8717-1F1DC5EB21A0}"/>
                </a:ext>
              </a:extLst>
            </p:cNvPr>
            <p:cNvSpPr/>
            <p:nvPr/>
          </p:nvSpPr>
          <p:spPr>
            <a:xfrm>
              <a:off x="2970424" y="-1426162"/>
              <a:ext cx="2015374" cy="8887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0000FF"/>
                  </a:solidFill>
                </a:rPr>
                <a:t>无前景的条件下</a:t>
              </a:r>
              <a:r>
                <a:rPr lang="zh-CN" altLang="en-US" dirty="0"/>
                <a:t>连续拍摄记录多帧背景深度图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: 圆角 35">
                  <a:extLst>
                    <a:ext uri="{FF2B5EF4-FFF2-40B4-BE49-F238E27FC236}">
                      <a16:creationId xmlns:a16="http://schemas.microsoft.com/office/drawing/2014/main" id="{BCDBE779-0A48-47BC-9C54-50B3D7B92621}"/>
                    </a:ext>
                  </a:extLst>
                </p:cNvPr>
                <p:cNvSpPr/>
                <p:nvPr/>
              </p:nvSpPr>
              <p:spPr>
                <a:xfrm>
                  <a:off x="2804964" y="-104339"/>
                  <a:ext cx="2346294" cy="888733"/>
                </a:xfrm>
                <a:prstGeom prst="round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对每个</a:t>
                  </a:r>
                  <a14:m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dirty="0"/>
                    <a:t>位置像素，计算其深度均值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a14:m>
                  <a:r>
                    <a:rPr lang="zh-CN" altLang="en-US" dirty="0"/>
                    <a:t>和方差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矩形: 圆角 35">
                  <a:extLst>
                    <a:ext uri="{FF2B5EF4-FFF2-40B4-BE49-F238E27FC236}">
                      <a16:creationId xmlns:a16="http://schemas.microsoft.com/office/drawing/2014/main" id="{BCDBE779-0A48-47BC-9C54-50B3D7B926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4964" y="-104339"/>
                  <a:ext cx="2346294" cy="888733"/>
                </a:xfrm>
                <a:prstGeom prst="roundRect">
                  <a:avLst/>
                </a:prstGeom>
                <a:blipFill>
                  <a:blip r:embed="rId5"/>
                  <a:stretch>
                    <a:fillRect l="-518" t="-6164" b="-123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5CD7A9E5-2E97-4148-87B2-DB761244B54A}"/>
                </a:ext>
              </a:extLst>
            </p:cNvPr>
            <p:cNvCxnSpPr>
              <a:cxnSpLocks/>
              <a:stCxn id="35" idx="2"/>
              <a:endCxn id="36" idx="0"/>
            </p:cNvCxnSpPr>
            <p:nvPr/>
          </p:nvCxnSpPr>
          <p:spPr>
            <a:xfrm>
              <a:off x="3978111" y="-537429"/>
              <a:ext cx="0" cy="433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2B7A32AA-195E-4E68-994E-A8E7E1692096}"/>
                    </a:ext>
                  </a:extLst>
                </p:cNvPr>
                <p:cNvSpPr txBox="1"/>
                <p:nvPr/>
              </p:nvSpPr>
              <p:spPr>
                <a:xfrm>
                  <a:off x="5018162" y="163178"/>
                  <a:ext cx="3112494" cy="14065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altLang="zh-CN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altLang="zh-CN" dirty="0"/>
                </a:p>
                <a:p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2B7A32AA-195E-4E68-994E-A8E7E16920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162" y="163178"/>
                  <a:ext cx="3112494" cy="14065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F9383B0F-4035-4999-91B4-3BF5FDC4C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296" y="1448777"/>
            <a:ext cx="5752247" cy="24347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4F4B99-7B90-4BD0-BC49-7C2196674707}"/>
              </a:ext>
            </a:extLst>
          </p:cNvPr>
          <p:cNvSpPr txBox="1"/>
          <p:nvPr/>
        </p:nvSpPr>
        <p:spPr>
          <a:xfrm>
            <a:off x="1473200" y="5497239"/>
            <a:ext cx="944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注意：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给定均值和方差就能够唯一地确定高斯的形状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根据前一页分析，对于高斯分布，给定的门限位置，能够通过知道背景误判为前景和前景误判为背景的错误率（假设深度数据的确是高斯分布的）</a:t>
            </a:r>
          </a:p>
        </p:txBody>
      </p:sp>
    </p:spTree>
    <p:extLst>
      <p:ext uri="{BB962C8B-B14F-4D97-AF65-F5344CB8AC3E}">
        <p14:creationId xmlns:p14="http://schemas.microsoft.com/office/powerpoint/2010/main" val="3332579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E0B92-31EA-AC48-9E31-3416F41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61" y="249210"/>
            <a:ext cx="10515600" cy="972703"/>
          </a:xfrm>
        </p:spPr>
        <p:txBody>
          <a:bodyPr/>
          <a:lstStyle/>
          <a:p>
            <a:r>
              <a:rPr kumimoji="1" lang="zh-CN" altLang="en-US" dirty="0"/>
              <a:t>点云形状拟合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直线拟合（</a:t>
            </a:r>
            <a:r>
              <a:rPr kumimoji="1" lang="en-US" altLang="zh-CN" sz="3200" dirty="0">
                <a:solidFill>
                  <a:srgbClr val="0432FF"/>
                </a:solidFill>
              </a:rPr>
              <a:t>PCA</a:t>
            </a:r>
            <a:r>
              <a:rPr kumimoji="1" lang="zh-CN" altLang="en-US" sz="3200" dirty="0">
                <a:solidFill>
                  <a:srgbClr val="0432FF"/>
                </a:solidFill>
              </a:rPr>
              <a:t>）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/>
              <p:nvPr/>
            </p:nvSpPr>
            <p:spPr>
              <a:xfrm>
                <a:off x="1437643" y="1818941"/>
                <a:ext cx="3788986" cy="5232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800" dirty="0"/>
                  <a:t>直线方程：</a:t>
                </a:r>
                <a14:m>
                  <m:oMath xmlns:m="http://schemas.openxmlformats.org/officeDocument/2006/math">
                    <m:r>
                      <a:rPr kumimoji="1" lang="en-US" altLang="zh-CN" sz="2800" b="1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kumimoji="1" lang="en-US" altLang="zh-CN" sz="2800" b="1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kumimoji="1" lang="en-US" altLang="zh-CN" sz="2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800" b="1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800" b="1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43" y="1818941"/>
                <a:ext cx="3788986" cy="523220"/>
              </a:xfrm>
              <a:prstGeom prst="rect">
                <a:avLst/>
              </a:prstGeom>
              <a:blipFill>
                <a:blip r:embed="rId2"/>
                <a:stretch>
                  <a:fillRect l="-3000" t="-9524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F084750F-469B-2543-B78D-32C535588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85" y="2774089"/>
            <a:ext cx="6152713" cy="29233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BBA7F2-A7E2-E94B-8E4A-5D326E573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661" y="2520735"/>
            <a:ext cx="2761670" cy="2425700"/>
          </a:xfrm>
          <a:prstGeom prst="rect">
            <a:avLst/>
          </a:prstGeom>
        </p:spPr>
      </p:pic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F718231E-9D1B-0E47-A016-7FD617D91CBC}"/>
              </a:ext>
            </a:extLst>
          </p:cNvPr>
          <p:cNvCxnSpPr>
            <a:endCxn id="32" idx="3"/>
          </p:cNvCxnSpPr>
          <p:nvPr/>
        </p:nvCxnSpPr>
        <p:spPr>
          <a:xfrm rot="16200000" flipV="1">
            <a:off x="4891103" y="2416077"/>
            <a:ext cx="2155190" cy="148413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2021433B-D533-844E-81FD-495D61E6D4B8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67370" y="3577515"/>
            <a:ext cx="3018840" cy="531626"/>
          </a:xfrm>
          <a:prstGeom prst="bentConnector3">
            <a:avLst>
              <a:gd name="adj1" fmla="val 20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0C4B5A94-00FF-8440-95E8-DCFB9E3960FC}"/>
              </a:ext>
            </a:extLst>
          </p:cNvPr>
          <p:cNvSpPr txBox="1"/>
          <p:nvPr/>
        </p:nvSpPr>
        <p:spPr>
          <a:xfrm>
            <a:off x="2911810" y="1160607"/>
            <a:ext cx="2729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solidFill>
                  <a:srgbClr val="0432FF"/>
                </a:solidFill>
              </a:rPr>
              <a:t>软件实现</a:t>
            </a:r>
          </a:p>
        </p:txBody>
      </p:sp>
    </p:spTree>
    <p:extLst>
      <p:ext uri="{BB962C8B-B14F-4D97-AF65-F5344CB8AC3E}">
        <p14:creationId xmlns:p14="http://schemas.microsoft.com/office/powerpoint/2010/main" val="32486455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9CADF-34B3-4841-B062-1E346335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深度图的前背景分离</a:t>
            </a:r>
            <a:r>
              <a:rPr lang="en-US" altLang="zh-CN" sz="3200" dirty="0"/>
              <a:t>——</a:t>
            </a:r>
            <a:r>
              <a:rPr lang="zh-CN" altLang="en-US" sz="3200" dirty="0"/>
              <a:t>统计建模前背景分离方法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8B48F4-F65F-41F8-B676-3847E7523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235" y="2466708"/>
            <a:ext cx="2416058" cy="17277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307DEF-C0D5-418D-B578-F4FCEC4AD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24" y="2446310"/>
            <a:ext cx="1929054" cy="15720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F3310F-3DEB-422E-B712-2DA0E88E1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604" y="2466708"/>
            <a:ext cx="1872276" cy="1572005"/>
          </a:xfrm>
          <a:prstGeom prst="rect">
            <a:avLst/>
          </a:prstGeom>
        </p:spPr>
      </p:pic>
      <p:sp>
        <p:nvSpPr>
          <p:cNvPr id="7" name="立方体 6">
            <a:extLst>
              <a:ext uri="{FF2B5EF4-FFF2-40B4-BE49-F238E27FC236}">
                <a16:creationId xmlns:a16="http://schemas.microsoft.com/office/drawing/2014/main" id="{4B6D903B-7B81-49DA-8C50-8E278CA17627}"/>
              </a:ext>
            </a:extLst>
          </p:cNvPr>
          <p:cNvSpPr/>
          <p:nvPr/>
        </p:nvSpPr>
        <p:spPr>
          <a:xfrm>
            <a:off x="7090866" y="2333825"/>
            <a:ext cx="1041400" cy="584200"/>
          </a:xfrm>
          <a:prstGeom prst="cube">
            <a:avLst>
              <a:gd name="adj" fmla="val 38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6B419E-467D-45E6-A5EC-5841F3C54987}"/>
              </a:ext>
            </a:extLst>
          </p:cNvPr>
          <p:cNvSpPr txBox="1"/>
          <p:nvPr/>
        </p:nvSpPr>
        <p:spPr>
          <a:xfrm>
            <a:off x="2460259" y="1462989"/>
            <a:ext cx="8544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应用例子</a:t>
            </a:r>
            <a:r>
              <a:rPr lang="en-US" altLang="zh-CN" sz="2800" dirty="0">
                <a:solidFill>
                  <a:srgbClr val="0000FF"/>
                </a:solidFill>
              </a:rPr>
              <a:t>——</a:t>
            </a:r>
            <a:r>
              <a:rPr lang="zh-CN" altLang="en-US" sz="2800" dirty="0">
                <a:solidFill>
                  <a:srgbClr val="0000FF"/>
                </a:solidFill>
              </a:rPr>
              <a:t>检测叠放在地面的未知高度的立方块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3C2C082-5F35-4517-A40A-09E0200B9BD8}"/>
              </a:ext>
            </a:extLst>
          </p:cNvPr>
          <p:cNvCxnSpPr/>
          <p:nvPr/>
        </p:nvCxnSpPr>
        <p:spPr>
          <a:xfrm>
            <a:off x="8132266" y="2333825"/>
            <a:ext cx="8107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46486B-1AFB-4CE8-9712-C17F5CEA2683}"/>
              </a:ext>
            </a:extLst>
          </p:cNvPr>
          <p:cNvCxnSpPr/>
          <p:nvPr/>
        </p:nvCxnSpPr>
        <p:spPr>
          <a:xfrm>
            <a:off x="8132266" y="2703804"/>
            <a:ext cx="8107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F5A8400-9AD7-493F-8EE0-BD740A0A54B2}"/>
              </a:ext>
            </a:extLst>
          </p:cNvPr>
          <p:cNvCxnSpPr/>
          <p:nvPr/>
        </p:nvCxnSpPr>
        <p:spPr>
          <a:xfrm>
            <a:off x="8537619" y="2333825"/>
            <a:ext cx="0" cy="36997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4E383E8-1CCA-4D2D-B474-87703E44E7FD}"/>
              </a:ext>
            </a:extLst>
          </p:cNvPr>
          <p:cNvSpPr txBox="1"/>
          <p:nvPr/>
        </p:nvSpPr>
        <p:spPr>
          <a:xfrm>
            <a:off x="8494531" y="2333824"/>
            <a:ext cx="67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8EB880-7FF4-4201-A346-6D20F2DBEFC9}"/>
              </a:ext>
            </a:extLst>
          </p:cNvPr>
          <p:cNvSpPr txBox="1"/>
          <p:nvPr/>
        </p:nvSpPr>
        <p:spPr>
          <a:xfrm>
            <a:off x="6495044" y="2929544"/>
            <a:ext cx="3294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FF"/>
                </a:solidFill>
              </a:rPr>
              <a:t>以</a:t>
            </a:r>
            <a:r>
              <a:rPr lang="en-US" altLang="zh-CN" dirty="0">
                <a:solidFill>
                  <a:srgbClr val="0000FF"/>
                </a:solidFill>
              </a:rPr>
              <a:t>0.5H</a:t>
            </a:r>
            <a:r>
              <a:rPr lang="zh-CN" altLang="en-US" dirty="0">
                <a:solidFill>
                  <a:srgbClr val="0000FF"/>
                </a:solidFill>
              </a:rPr>
              <a:t>为门限，</a:t>
            </a:r>
            <a:endParaRPr lang="en-US" altLang="zh-CN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FF"/>
                </a:solidFill>
              </a:rPr>
              <a:t>将高出地面</a:t>
            </a:r>
            <a:r>
              <a:rPr lang="en-US" altLang="zh-CN" dirty="0">
                <a:solidFill>
                  <a:srgbClr val="0000FF"/>
                </a:solidFill>
              </a:rPr>
              <a:t>0.5H</a:t>
            </a:r>
            <a:r>
              <a:rPr lang="zh-CN" altLang="en-US" dirty="0">
                <a:solidFill>
                  <a:srgbClr val="0000FF"/>
                </a:solidFill>
              </a:rPr>
              <a:t>的点云分离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C70215FE-6612-45D6-8673-5D4ACF340AE6}"/>
              </a:ext>
            </a:extLst>
          </p:cNvPr>
          <p:cNvSpPr/>
          <p:nvPr/>
        </p:nvSpPr>
        <p:spPr>
          <a:xfrm>
            <a:off x="6572482" y="3579591"/>
            <a:ext cx="2994684" cy="445343"/>
          </a:xfrm>
          <a:prstGeom prst="rightArrow">
            <a:avLst>
              <a:gd name="adj1" fmla="val 37716"/>
              <a:gd name="adj2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F03310FA-0E0A-4BE6-981A-6C09DB70D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709" y="4303450"/>
            <a:ext cx="8862174" cy="221989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dirty="0"/>
              <a:t>问题</a:t>
            </a:r>
            <a:endParaRPr lang="en-US" altLang="zh-CN" dirty="0"/>
          </a:p>
          <a:p>
            <a:r>
              <a:rPr lang="zh-CN" altLang="en-US" sz="2400" dirty="0"/>
              <a:t>上述门限是否合理？</a:t>
            </a:r>
            <a:endParaRPr lang="en-US" altLang="zh-CN" sz="2400" dirty="0"/>
          </a:p>
          <a:p>
            <a:r>
              <a:rPr lang="zh-CN" altLang="en-US" sz="2400" dirty="0"/>
              <a:t>不同材质物体测量值波动是否一致</a:t>
            </a:r>
            <a:endParaRPr lang="en-US" altLang="zh-CN" sz="2400" dirty="0"/>
          </a:p>
          <a:p>
            <a:pPr lvl="1"/>
            <a:r>
              <a:rPr lang="zh-CN" altLang="en-US" sz="2000" dirty="0"/>
              <a:t>比如地面测量结果波动很大</a:t>
            </a:r>
            <a:endParaRPr lang="en-US" altLang="zh-CN" sz="2000" dirty="0"/>
          </a:p>
          <a:p>
            <a:pPr lvl="1"/>
            <a:r>
              <a:rPr lang="zh-CN" altLang="en-US" sz="2000" dirty="0"/>
              <a:t>上面摆放的前景物体测量波动很小</a:t>
            </a:r>
            <a:endParaRPr lang="en-US" altLang="zh-CN" sz="2000" dirty="0"/>
          </a:p>
          <a:p>
            <a:pPr lvl="1"/>
            <a:r>
              <a:rPr lang="zh-CN" altLang="en-US" sz="2000" dirty="0"/>
              <a:t>此时，为降低地面误判为前景物体，期望提高分割门限，比如设为</a:t>
            </a:r>
            <a:r>
              <a:rPr lang="en-US" altLang="zh-CN" sz="2000" dirty="0"/>
              <a:t>0.75H</a:t>
            </a:r>
          </a:p>
          <a:p>
            <a:pPr lvl="1"/>
            <a:r>
              <a:rPr lang="zh-CN" altLang="en-US" sz="2000" dirty="0"/>
              <a:t>到底设多少合适？</a:t>
            </a:r>
          </a:p>
        </p:txBody>
      </p:sp>
      <p:pic>
        <p:nvPicPr>
          <p:cNvPr id="16" name="图形 15" descr="笑嘻嘻的脸，没有填充">
            <a:extLst>
              <a:ext uri="{FF2B5EF4-FFF2-40B4-BE49-F238E27FC236}">
                <a16:creationId xmlns:a16="http://schemas.microsoft.com/office/drawing/2014/main" id="{B2E12F1D-E183-466D-BA32-79D1D5275F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7263" y="5643853"/>
            <a:ext cx="588633" cy="588633"/>
          </a:xfrm>
          <a:prstGeom prst="rect">
            <a:avLst/>
          </a:prstGeom>
        </p:spPr>
      </p:pic>
      <p:pic>
        <p:nvPicPr>
          <p:cNvPr id="17" name="图形 16" descr="紧张表情，没有填充">
            <a:extLst>
              <a:ext uri="{FF2B5EF4-FFF2-40B4-BE49-F238E27FC236}">
                <a16:creationId xmlns:a16="http://schemas.microsoft.com/office/drawing/2014/main" id="{43B0CA7B-5F4A-4708-B802-963DA9C710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31930" y="4729582"/>
            <a:ext cx="588633" cy="588633"/>
          </a:xfrm>
          <a:prstGeom prst="rect">
            <a:avLst/>
          </a:prstGeom>
        </p:spPr>
      </p:pic>
      <p:pic>
        <p:nvPicPr>
          <p:cNvPr id="18" name="图形 17" descr="紧张表情，没有填充">
            <a:extLst>
              <a:ext uri="{FF2B5EF4-FFF2-40B4-BE49-F238E27FC236}">
                <a16:creationId xmlns:a16="http://schemas.microsoft.com/office/drawing/2014/main" id="{90B0685D-BED3-4EF0-A8EC-ED7EE7EB2C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47264" y="6150931"/>
            <a:ext cx="588633" cy="58863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FB8186C-08DB-4CAB-8017-E4BEBA71B0D3}"/>
              </a:ext>
            </a:extLst>
          </p:cNvPr>
          <p:cNvSpPr txBox="1"/>
          <p:nvPr/>
        </p:nvSpPr>
        <p:spPr>
          <a:xfrm>
            <a:off x="2123104" y="2146375"/>
            <a:ext cx="135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深度图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6F5112-0D40-4918-A68A-09D48BE968FC}"/>
              </a:ext>
            </a:extLst>
          </p:cNvPr>
          <p:cNvSpPr txBox="1"/>
          <p:nvPr/>
        </p:nvSpPr>
        <p:spPr>
          <a:xfrm>
            <a:off x="4901551" y="2120984"/>
            <a:ext cx="135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灰度图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B938AD8-0CA7-4D4F-A425-AAF295814AF0}"/>
              </a:ext>
            </a:extLst>
          </p:cNvPr>
          <p:cNvSpPr txBox="1"/>
          <p:nvPr/>
        </p:nvSpPr>
        <p:spPr>
          <a:xfrm>
            <a:off x="10072466" y="2142315"/>
            <a:ext cx="135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点云图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4B928A2-5276-4303-850E-A418853F7D79}"/>
              </a:ext>
            </a:extLst>
          </p:cNvPr>
          <p:cNvSpPr/>
          <p:nvPr/>
        </p:nvSpPr>
        <p:spPr>
          <a:xfrm>
            <a:off x="336089" y="2508013"/>
            <a:ext cx="12122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图中显示了在地面上的砖块，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层，叠成＃字形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48861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7B1E109A-7F56-4DE2-911E-16FE576B7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671" y="3657309"/>
            <a:ext cx="3981473" cy="3064222"/>
          </a:xfrm>
          <a:prstGeom prst="rect">
            <a:avLst/>
          </a:prstGeom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E010EB1D-D823-4CB8-A619-6344234CD4A3}"/>
              </a:ext>
            </a:extLst>
          </p:cNvPr>
          <p:cNvSpPr/>
          <p:nvPr/>
        </p:nvSpPr>
        <p:spPr>
          <a:xfrm rot="5400000">
            <a:off x="4084781" y="5533874"/>
            <a:ext cx="317634" cy="2791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0C290CD6-E93F-4A5E-9392-326C6E184A4D}"/>
              </a:ext>
            </a:extLst>
          </p:cNvPr>
          <p:cNvSpPr/>
          <p:nvPr/>
        </p:nvSpPr>
        <p:spPr>
          <a:xfrm rot="5400000">
            <a:off x="4863542" y="5918289"/>
            <a:ext cx="317634" cy="2791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1F4F162D-93BB-4C00-8CFC-CAC2B971E705}"/>
              </a:ext>
            </a:extLst>
          </p:cNvPr>
          <p:cNvSpPr/>
          <p:nvPr/>
        </p:nvSpPr>
        <p:spPr>
          <a:xfrm rot="5400000">
            <a:off x="5773581" y="4360435"/>
            <a:ext cx="317634" cy="2791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ECDA6B01-374B-4EA2-BD09-32C2B4B63084}"/>
              </a:ext>
            </a:extLst>
          </p:cNvPr>
          <p:cNvSpPr/>
          <p:nvPr/>
        </p:nvSpPr>
        <p:spPr>
          <a:xfrm rot="5400000">
            <a:off x="4539066" y="6077603"/>
            <a:ext cx="317636" cy="171476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2831D7DD-298F-454D-9288-2E0A68DD96B7}"/>
              </a:ext>
            </a:extLst>
          </p:cNvPr>
          <p:cNvSpPr/>
          <p:nvPr/>
        </p:nvSpPr>
        <p:spPr>
          <a:xfrm rot="5400000">
            <a:off x="5172731" y="6085621"/>
            <a:ext cx="317636" cy="171476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5FECCB1-5F6D-49D9-861F-34A10D830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45"/>
            <a:ext cx="10515600" cy="992580"/>
          </a:xfrm>
        </p:spPr>
        <p:txBody>
          <a:bodyPr>
            <a:normAutofit/>
          </a:bodyPr>
          <a:lstStyle/>
          <a:p>
            <a:r>
              <a:rPr lang="zh-CN" altLang="en-US" dirty="0"/>
              <a:t>深度图的前背景分离</a:t>
            </a:r>
            <a:r>
              <a:rPr lang="en-US" altLang="zh-CN" sz="3100" dirty="0"/>
              <a:t>——</a:t>
            </a:r>
            <a:r>
              <a:rPr lang="zh-CN" altLang="en-US" sz="3100" dirty="0"/>
              <a:t>统计建模前背景分离方法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E9154C-8556-424E-90B6-B96055AB8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736" y="1922347"/>
            <a:ext cx="8319598" cy="14604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2E0A9C-381A-4447-8CFB-1F2F9C1AA58C}"/>
              </a:ext>
            </a:extLst>
          </p:cNvPr>
          <p:cNvSpPr txBox="1"/>
          <p:nvPr/>
        </p:nvSpPr>
        <p:spPr>
          <a:xfrm>
            <a:off x="2351497" y="1014684"/>
            <a:ext cx="6642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使用空间区域内的直方图分析来找到分割门限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49D535-1115-4665-AFA6-B075CE9ADC38}"/>
              </a:ext>
            </a:extLst>
          </p:cNvPr>
          <p:cNvSpPr txBox="1"/>
          <p:nvPr/>
        </p:nvSpPr>
        <p:spPr>
          <a:xfrm>
            <a:off x="2548621" y="1505138"/>
            <a:ext cx="135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深度图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09B525-872E-4085-9CC2-ABBD84F86151}"/>
              </a:ext>
            </a:extLst>
          </p:cNvPr>
          <p:cNvSpPr txBox="1"/>
          <p:nvPr/>
        </p:nvSpPr>
        <p:spPr>
          <a:xfrm>
            <a:off x="6735612" y="1519542"/>
            <a:ext cx="135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灰度图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5E1D0E3-F14E-49DC-A0EF-EFAD937F61B5}"/>
              </a:ext>
            </a:extLst>
          </p:cNvPr>
          <p:cNvSpPr txBox="1"/>
          <p:nvPr/>
        </p:nvSpPr>
        <p:spPr>
          <a:xfrm>
            <a:off x="7271161" y="3818019"/>
            <a:ext cx="46939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深度图直方图分析，显示有</a:t>
            </a:r>
            <a:r>
              <a:rPr lang="en-US" altLang="zh-CN" dirty="0"/>
              <a:t>3</a:t>
            </a:r>
            <a:r>
              <a:rPr lang="zh-CN" altLang="en-US" dirty="0"/>
              <a:t>个“高斯”型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三个高斯距离分别对应：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地面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第一层砖块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第二层砖块的平面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通过每个高斯分布的均值能够知道砖块平面到相机的距离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通过高斯和高斯之间的“谷底”能够得到平面切割门限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8DF1976-098E-4D27-BE7A-DC4EB6CC764F}"/>
              </a:ext>
            </a:extLst>
          </p:cNvPr>
          <p:cNvSpPr/>
          <p:nvPr/>
        </p:nvSpPr>
        <p:spPr>
          <a:xfrm>
            <a:off x="2356701" y="2271861"/>
            <a:ext cx="1159497" cy="101809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E84D380-7D5E-4C55-A961-19A4E6AAD180}"/>
              </a:ext>
            </a:extLst>
          </p:cNvPr>
          <p:cNvCxnSpPr/>
          <p:nvPr/>
        </p:nvCxnSpPr>
        <p:spPr>
          <a:xfrm>
            <a:off x="2757879" y="3313289"/>
            <a:ext cx="735838" cy="1009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C9F1B9C3-39C1-4A4A-80FC-98F60155BD6B}"/>
              </a:ext>
            </a:extLst>
          </p:cNvPr>
          <p:cNvSpPr/>
          <p:nvPr/>
        </p:nvSpPr>
        <p:spPr>
          <a:xfrm>
            <a:off x="1637892" y="3612559"/>
            <a:ext cx="14272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分析区域内像素距离的直方图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44916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FECCB1-5F6D-49D9-861F-34A10D830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45"/>
            <a:ext cx="10515600" cy="992580"/>
          </a:xfrm>
        </p:spPr>
        <p:txBody>
          <a:bodyPr>
            <a:normAutofit/>
          </a:bodyPr>
          <a:lstStyle/>
          <a:p>
            <a:r>
              <a:rPr lang="zh-CN" altLang="en-US" dirty="0"/>
              <a:t>深度图的前背景分离</a:t>
            </a:r>
            <a:r>
              <a:rPr lang="en-US" altLang="zh-CN" sz="3100" dirty="0"/>
              <a:t>——</a:t>
            </a:r>
            <a:r>
              <a:rPr lang="zh-CN" altLang="en-US" sz="3100" dirty="0"/>
              <a:t>统计建模前背景分离方法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9BC941-A0C0-47A9-8A60-E13353E0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41" y="3554965"/>
            <a:ext cx="3981473" cy="30642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E9154C-8556-424E-90B6-B96055AB8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75" y="1817721"/>
            <a:ext cx="8319598" cy="14604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2E0A9C-381A-4447-8CFB-1F2F9C1AA58C}"/>
              </a:ext>
            </a:extLst>
          </p:cNvPr>
          <p:cNvSpPr txBox="1"/>
          <p:nvPr/>
        </p:nvSpPr>
        <p:spPr>
          <a:xfrm>
            <a:off x="2049493" y="883877"/>
            <a:ext cx="6642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</a:rPr>
              <a:t>检测地面叠放的砖块距离相机距离和位置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49D535-1115-4665-AFA6-B075CE9ADC38}"/>
              </a:ext>
            </a:extLst>
          </p:cNvPr>
          <p:cNvSpPr txBox="1"/>
          <p:nvPr/>
        </p:nvSpPr>
        <p:spPr>
          <a:xfrm>
            <a:off x="1928260" y="1400512"/>
            <a:ext cx="135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深度图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09B525-872E-4085-9CC2-ABBD84F86151}"/>
              </a:ext>
            </a:extLst>
          </p:cNvPr>
          <p:cNvSpPr txBox="1"/>
          <p:nvPr/>
        </p:nvSpPr>
        <p:spPr>
          <a:xfrm>
            <a:off x="6115251" y="1414916"/>
            <a:ext cx="135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灰度图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235C2819-AB4B-423F-BB1D-9F6A7A52990A}"/>
              </a:ext>
            </a:extLst>
          </p:cNvPr>
          <p:cNvSpPr/>
          <p:nvPr/>
        </p:nvSpPr>
        <p:spPr>
          <a:xfrm rot="5400000">
            <a:off x="1345751" y="5431530"/>
            <a:ext cx="317634" cy="27913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2BA8D5B3-D361-42B6-A85D-2AB5CA62FBD8}"/>
              </a:ext>
            </a:extLst>
          </p:cNvPr>
          <p:cNvSpPr/>
          <p:nvPr/>
        </p:nvSpPr>
        <p:spPr>
          <a:xfrm rot="5400000">
            <a:off x="2124512" y="5815945"/>
            <a:ext cx="317634" cy="27913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158A2BFE-1C01-4F88-BC0E-11169C51F952}"/>
              </a:ext>
            </a:extLst>
          </p:cNvPr>
          <p:cNvSpPr/>
          <p:nvPr/>
        </p:nvSpPr>
        <p:spPr>
          <a:xfrm rot="5400000">
            <a:off x="3034551" y="4258091"/>
            <a:ext cx="317634" cy="27913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A4FFDC-BF10-4A21-8606-C675A03EF0BB}"/>
              </a:ext>
            </a:extLst>
          </p:cNvPr>
          <p:cNvSpPr txBox="1"/>
          <p:nvPr/>
        </p:nvSpPr>
        <p:spPr>
          <a:xfrm>
            <a:off x="761401" y="3637162"/>
            <a:ext cx="2367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深度图直方图分析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dirty="0">
                <a:solidFill>
                  <a:srgbClr val="0000FF"/>
                </a:solidFill>
              </a:rPr>
              <a:t>这里拿空间内分布</a:t>
            </a: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FC127AEA-1669-4950-B489-C2005F80C72E}"/>
              </a:ext>
            </a:extLst>
          </p:cNvPr>
          <p:cNvSpPr/>
          <p:nvPr/>
        </p:nvSpPr>
        <p:spPr>
          <a:xfrm rot="5400000">
            <a:off x="1800036" y="5975259"/>
            <a:ext cx="317636" cy="171476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F0AA6E87-8732-41E8-9BE8-6D4C1D6405A3}"/>
              </a:ext>
            </a:extLst>
          </p:cNvPr>
          <p:cNvSpPr/>
          <p:nvPr/>
        </p:nvSpPr>
        <p:spPr>
          <a:xfrm rot="5400000">
            <a:off x="2433701" y="5983277"/>
            <a:ext cx="317636" cy="171476"/>
          </a:xfrm>
          <a:prstGeom prst="rightArrow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A5EECBD-8108-4B71-8253-5AC7A356D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329" y="1282692"/>
            <a:ext cx="2946344" cy="243044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55F94C3-3BC7-4305-824E-87591EF376E5}"/>
              </a:ext>
            </a:extLst>
          </p:cNvPr>
          <p:cNvSpPr txBox="1"/>
          <p:nvPr/>
        </p:nvSpPr>
        <p:spPr>
          <a:xfrm>
            <a:off x="4943765" y="4562456"/>
            <a:ext cx="2690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通过第一个“谷底”为门限分离出来的砖块顶端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F30E22D-AE86-4297-9E3D-B16D16495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4532" y="4234174"/>
            <a:ext cx="3001526" cy="194922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66B2849-523E-471B-88F5-6A2694685FF4}"/>
              </a:ext>
            </a:extLst>
          </p:cNvPr>
          <p:cNvSpPr txBox="1"/>
          <p:nvPr/>
        </p:nvSpPr>
        <p:spPr>
          <a:xfrm>
            <a:off x="10279782" y="956706"/>
            <a:ext cx="135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点云图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BD12CE26-9AF8-4D3B-BD62-5C795BDFEDB1}"/>
              </a:ext>
            </a:extLst>
          </p:cNvPr>
          <p:cNvSpPr/>
          <p:nvPr/>
        </p:nvSpPr>
        <p:spPr>
          <a:xfrm>
            <a:off x="4590854" y="5250583"/>
            <a:ext cx="4176074" cy="45184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7227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2D02C-1FCB-4D49-A39F-B55C14C9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0000FF"/>
                </a:solidFill>
              </a:rPr>
              <a:t>参数测量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EF431-2E64-1B4D-B3EA-4D9A5E16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空间直线测量</a:t>
            </a:r>
            <a:endParaRPr lang="zh-CN" altLang="zh-CN" dirty="0"/>
          </a:p>
          <a:p>
            <a:r>
              <a:rPr lang="zh-CN" altLang="en-US" dirty="0"/>
              <a:t>点云形状参数计算</a:t>
            </a:r>
            <a:endParaRPr lang="en-US" altLang="zh-CN" dirty="0"/>
          </a:p>
          <a:p>
            <a:r>
              <a:rPr lang="zh-CN" altLang="en-US" dirty="0"/>
              <a:t>直线</a:t>
            </a:r>
            <a:endParaRPr lang="en-US" altLang="zh-CN" dirty="0"/>
          </a:p>
          <a:p>
            <a:r>
              <a:rPr lang="zh-CN" altLang="en-US" dirty="0"/>
              <a:t>平面</a:t>
            </a:r>
            <a:endParaRPr lang="en-US" altLang="zh-CN" dirty="0"/>
          </a:p>
          <a:p>
            <a:r>
              <a:rPr lang="zh-CN" altLang="en-US" dirty="0"/>
              <a:t>球面</a:t>
            </a:r>
            <a:endParaRPr lang="en-US" altLang="zh-CN" dirty="0"/>
          </a:p>
          <a:p>
            <a:r>
              <a:rPr lang="zh-CN" altLang="en-US" dirty="0"/>
              <a:t>圆环</a:t>
            </a:r>
            <a:endParaRPr lang="zh-CN" altLang="zh-CN" dirty="0"/>
          </a:p>
          <a:p>
            <a:r>
              <a:rPr lang="zh-CN" altLang="en-US" dirty="0"/>
              <a:t>圆柱体</a:t>
            </a:r>
            <a:endParaRPr lang="en-US" altLang="zh-CN" dirty="0"/>
          </a:p>
          <a:p>
            <a:r>
              <a:rPr lang="zh-CN" altLang="en-US" dirty="0"/>
              <a:t>二次曲面</a:t>
            </a:r>
            <a:endParaRPr lang="en-US" altLang="zh-CN" dirty="0"/>
          </a:p>
          <a:p>
            <a:r>
              <a:rPr lang="zh-CN" altLang="en-US" dirty="0"/>
              <a:t>点的投影计算</a:t>
            </a:r>
            <a:endParaRPr lang="en-US" altLang="zh-CN" dirty="0"/>
          </a:p>
          <a:p>
            <a:r>
              <a:rPr lang="zh-CN" altLang="en-US" dirty="0"/>
              <a:t>离群点处理</a:t>
            </a:r>
            <a:endParaRPr lang="en-US" altLang="zh-CN" dirty="0"/>
          </a:p>
          <a:p>
            <a:r>
              <a:rPr lang="zh-CN" altLang="en-US" b="1" i="1" u="sng" dirty="0">
                <a:solidFill>
                  <a:srgbClr val="0000FF"/>
                </a:solidFill>
              </a:rPr>
              <a:t>前背景分离</a:t>
            </a:r>
            <a:endParaRPr lang="en-US" altLang="zh-CN" b="1" i="1" u="sng" dirty="0">
              <a:solidFill>
                <a:srgbClr val="0000FF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FF8C7E-46D4-FF02-C7A4-382A240FC6B2}"/>
              </a:ext>
            </a:extLst>
          </p:cNvPr>
          <p:cNvSpPr txBox="1"/>
          <p:nvPr/>
        </p:nvSpPr>
        <p:spPr>
          <a:xfrm>
            <a:off x="3465871" y="5250426"/>
            <a:ext cx="4645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432FF"/>
                </a:solidFill>
              </a:rPr>
              <a:t>基于平面检测的分离方法</a:t>
            </a:r>
            <a:endParaRPr kumimoji="1" lang="en-US" altLang="zh-CN" dirty="0">
              <a:solidFill>
                <a:srgbClr val="0432FF"/>
              </a:solidFill>
            </a:endParaRPr>
          </a:p>
          <a:p>
            <a:r>
              <a:rPr kumimoji="1" lang="zh-CN" altLang="en-US" dirty="0">
                <a:solidFill>
                  <a:srgbClr val="0432FF"/>
                </a:solidFill>
              </a:rPr>
              <a:t>基于参考背景深度图的分离方法</a:t>
            </a:r>
            <a:endParaRPr kumimoji="1" lang="en-US" altLang="zh-CN" dirty="0">
              <a:solidFill>
                <a:srgbClr val="0432FF"/>
              </a:solidFill>
            </a:endParaRPr>
          </a:p>
          <a:p>
            <a:r>
              <a:rPr kumimoji="1" lang="zh-CN" altLang="en-US" dirty="0">
                <a:solidFill>
                  <a:srgbClr val="0432FF"/>
                </a:solidFill>
              </a:rPr>
              <a:t>基于时域非线性滤波的分离方法</a:t>
            </a:r>
          </a:p>
        </p:txBody>
      </p:sp>
    </p:spTree>
    <p:extLst>
      <p:ext uri="{BB962C8B-B14F-4D97-AF65-F5344CB8AC3E}">
        <p14:creationId xmlns:p14="http://schemas.microsoft.com/office/powerpoint/2010/main" val="340374901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05FF1-D1EC-40AC-93D5-E617C59B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78"/>
            <a:ext cx="10515600" cy="943726"/>
          </a:xfrm>
        </p:spPr>
        <p:txBody>
          <a:bodyPr/>
          <a:lstStyle/>
          <a:p>
            <a:r>
              <a:rPr lang="zh-CN" altLang="en-US" dirty="0"/>
              <a:t>背景的自适应更新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C09D7E2-C085-4665-BBE3-402D074F715F}"/>
              </a:ext>
            </a:extLst>
          </p:cNvPr>
          <p:cNvSpPr txBox="1"/>
          <p:nvPr/>
        </p:nvSpPr>
        <p:spPr>
          <a:xfrm>
            <a:off x="748337" y="1545216"/>
            <a:ext cx="102358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问题描述</a:t>
            </a:r>
            <a:r>
              <a:rPr lang="en-US" altLang="zh-CN" sz="2800" b="1" dirty="0">
                <a:solidFill>
                  <a:srgbClr val="0000FF"/>
                </a:solidFill>
              </a:rPr>
              <a:t>——</a:t>
            </a:r>
            <a:r>
              <a:rPr lang="zh-CN" altLang="en-US" sz="2800" b="1" dirty="0">
                <a:solidFill>
                  <a:srgbClr val="0000FF"/>
                </a:solidFill>
              </a:rPr>
              <a:t>无法直接采集“干净”的背景</a:t>
            </a:r>
            <a:endParaRPr lang="en-US" altLang="zh-CN" sz="2800" b="1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背景不完全固定</a:t>
            </a:r>
            <a:endParaRPr lang="en-US" altLang="zh-CN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缓慢变化</a:t>
            </a:r>
            <a:r>
              <a:rPr lang="en-US" altLang="zh-CN" sz="2800" dirty="0"/>
              <a:t>——</a:t>
            </a:r>
            <a:r>
              <a:rPr lang="zh-CN" altLang="en-US" sz="2800" dirty="0"/>
              <a:t>比如由于设备温度等因素，导致深度图整体的偏移</a:t>
            </a:r>
            <a:endParaRPr lang="en-US" altLang="zh-CN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局部突变</a:t>
            </a:r>
            <a:r>
              <a:rPr lang="en-US" altLang="zh-CN" sz="2800" dirty="0"/>
              <a:t>——</a:t>
            </a:r>
            <a:r>
              <a:rPr lang="zh-CN" altLang="en-US" sz="2800" dirty="0"/>
              <a:t>比如场景内大型物体的搬移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无法找到前景不存在的时刻点</a:t>
            </a:r>
            <a:r>
              <a:rPr lang="en-US" altLang="zh-CN" sz="2800" dirty="0"/>
              <a:t>——</a:t>
            </a:r>
            <a:r>
              <a:rPr lang="zh-CN" altLang="en-US" sz="2800" dirty="0"/>
              <a:t>比如公路场景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0F63F8-3FC0-42BB-97C3-51A63B795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805" y="4362985"/>
            <a:ext cx="3331495" cy="22739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0F4E06-BFD5-4C83-93C9-7DDAE02B2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324" y="4362985"/>
            <a:ext cx="2830674" cy="2273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4A9FE6-75B3-0D21-2491-3EA412F56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256" y="4124815"/>
            <a:ext cx="1457066" cy="237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5974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05FF1-D1EC-40AC-93D5-E617C59B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3" y="233279"/>
            <a:ext cx="10515600" cy="943726"/>
          </a:xfrm>
        </p:spPr>
        <p:txBody>
          <a:bodyPr/>
          <a:lstStyle/>
          <a:p>
            <a:r>
              <a:rPr lang="zh-CN" altLang="en-US" dirty="0"/>
              <a:t>背景的自适应更新</a:t>
            </a:r>
            <a:r>
              <a:rPr lang="en-US" altLang="zh-CN" sz="3200" dirty="0"/>
              <a:t>——</a:t>
            </a:r>
            <a:r>
              <a:rPr lang="zh-CN" altLang="en-US" sz="3200" dirty="0"/>
              <a:t>时域中值滤波</a:t>
            </a:r>
            <a:endParaRPr lang="zh-CN" altLang="en-US" dirty="0"/>
          </a:p>
        </p:txBody>
      </p:sp>
      <p:pic>
        <p:nvPicPr>
          <p:cNvPr id="5" name="move_meas2">
            <a:hlinkClick r:id="" action="ppaction://media"/>
            <a:extLst>
              <a:ext uri="{FF2B5EF4-FFF2-40B4-BE49-F238E27FC236}">
                <a16:creationId xmlns:a16="http://schemas.microsoft.com/office/drawing/2014/main" id="{A8F2AD5B-7BE2-44CD-9514-9577E06EE1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58918" y="970590"/>
            <a:ext cx="2671839" cy="402488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4C09D7E2-C085-4665-BBE3-402D074F715F}"/>
              </a:ext>
            </a:extLst>
          </p:cNvPr>
          <p:cNvSpPr txBox="1"/>
          <p:nvPr/>
        </p:nvSpPr>
        <p:spPr>
          <a:xfrm>
            <a:off x="723195" y="5106573"/>
            <a:ext cx="11223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FF"/>
                </a:solidFill>
              </a:rPr>
              <a:t>假设条件</a:t>
            </a:r>
            <a:r>
              <a:rPr lang="en-US" altLang="zh-CN" sz="2400" dirty="0">
                <a:solidFill>
                  <a:srgbClr val="0000FF"/>
                </a:solidFill>
              </a:rPr>
              <a:t>——</a:t>
            </a:r>
            <a:r>
              <a:rPr lang="zh-CN" altLang="en-US" sz="2400" dirty="0">
                <a:solidFill>
                  <a:srgbClr val="0000FF"/>
                </a:solidFill>
              </a:rPr>
              <a:t>每个像素连续出现前景的时间不超过时间滑动窗口的</a:t>
            </a:r>
            <a:r>
              <a:rPr lang="en-US" altLang="zh-CN" sz="2400" dirty="0">
                <a:solidFill>
                  <a:srgbClr val="0000FF"/>
                </a:solidFill>
              </a:rPr>
              <a:t>1/2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FF"/>
                </a:solidFill>
              </a:rPr>
              <a:t>需要很多图像帧吗？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FF"/>
                </a:solidFill>
              </a:rPr>
              <a:t>可以使用降采样后的数据帧，比如每</a:t>
            </a:r>
            <a:r>
              <a:rPr lang="en-US" altLang="zh-CN" sz="2400" dirty="0">
                <a:solidFill>
                  <a:srgbClr val="0000FF"/>
                </a:solidFill>
              </a:rPr>
              <a:t>20</a:t>
            </a:r>
            <a:r>
              <a:rPr lang="zh-CN" altLang="en-US" sz="2400" dirty="0">
                <a:solidFill>
                  <a:srgbClr val="0000FF"/>
                </a:solidFill>
              </a:rPr>
              <a:t>帧图像抽取</a:t>
            </a:r>
            <a:r>
              <a:rPr lang="en-US" altLang="zh-CN" sz="2400" dirty="0">
                <a:solidFill>
                  <a:srgbClr val="0000FF"/>
                </a:solidFill>
              </a:rPr>
              <a:t>1</a:t>
            </a:r>
            <a:r>
              <a:rPr lang="zh-CN" altLang="en-US" sz="2400" dirty="0">
                <a:solidFill>
                  <a:srgbClr val="0000FF"/>
                </a:solidFill>
              </a:rPr>
              <a:t>帧用于时域中值滤波，滤波滑动窗口是</a:t>
            </a:r>
            <a:r>
              <a:rPr lang="en-US" altLang="zh-CN" sz="2400" dirty="0">
                <a:solidFill>
                  <a:srgbClr val="0000FF"/>
                </a:solidFill>
              </a:rPr>
              <a:t>60</a:t>
            </a:r>
            <a:r>
              <a:rPr lang="zh-CN" altLang="en-US" sz="2400" dirty="0">
                <a:solidFill>
                  <a:srgbClr val="0000FF"/>
                </a:solidFill>
              </a:rPr>
              <a:t>帧，对于</a:t>
            </a:r>
            <a:r>
              <a:rPr lang="en-US" altLang="zh-CN" sz="2400" dirty="0">
                <a:solidFill>
                  <a:srgbClr val="0000FF"/>
                </a:solidFill>
              </a:rPr>
              <a:t>20fps</a:t>
            </a:r>
            <a:r>
              <a:rPr lang="zh-CN" altLang="en-US" sz="2400" dirty="0">
                <a:solidFill>
                  <a:srgbClr val="0000FF"/>
                </a:solidFill>
              </a:rPr>
              <a:t>的图像，滤波窗口对应了</a:t>
            </a:r>
            <a:r>
              <a:rPr lang="en-US" altLang="zh-CN" sz="2400" dirty="0">
                <a:solidFill>
                  <a:srgbClr val="0000FF"/>
                </a:solidFill>
              </a:rPr>
              <a:t>1</a:t>
            </a:r>
            <a:r>
              <a:rPr lang="zh-CN" altLang="en-US" sz="2400" dirty="0">
                <a:solidFill>
                  <a:srgbClr val="0000FF"/>
                </a:solidFill>
              </a:rPr>
              <a:t>分钟的数据</a:t>
            </a:r>
          </a:p>
        </p:txBody>
      </p:sp>
      <p:pic>
        <p:nvPicPr>
          <p:cNvPr id="35" name="图形 34" descr="困惑的脸，没有填充">
            <a:extLst>
              <a:ext uri="{FF2B5EF4-FFF2-40B4-BE49-F238E27FC236}">
                <a16:creationId xmlns:a16="http://schemas.microsoft.com/office/drawing/2014/main" id="{91DFFB54-5280-4685-BDFC-8AA355718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154" y="5134600"/>
            <a:ext cx="521588" cy="521588"/>
          </a:xfrm>
          <a:prstGeom prst="rect">
            <a:avLst/>
          </a:prstGeom>
        </p:spPr>
      </p:pic>
      <p:pic>
        <p:nvPicPr>
          <p:cNvPr id="36" name="图形 35" descr="笑嘻嘻的脸，没有填充">
            <a:extLst>
              <a:ext uri="{FF2B5EF4-FFF2-40B4-BE49-F238E27FC236}">
                <a16:creationId xmlns:a16="http://schemas.microsoft.com/office/drawing/2014/main" id="{8B2C24F6-5884-45E2-B45B-E1F9AD9C97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1607" y="5854473"/>
            <a:ext cx="521588" cy="521588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19DAE629-B75E-4ACE-84CB-A5E569785F18}"/>
              </a:ext>
            </a:extLst>
          </p:cNvPr>
          <p:cNvSpPr/>
          <p:nvPr/>
        </p:nvSpPr>
        <p:spPr>
          <a:xfrm flipV="1">
            <a:off x="543121" y="1466980"/>
            <a:ext cx="5162431" cy="461666"/>
          </a:xfrm>
          <a:custGeom>
            <a:avLst/>
            <a:gdLst>
              <a:gd name="connsiteX0" fmla="*/ 0 w 7843101"/>
              <a:gd name="connsiteY0" fmla="*/ 1302946 h 1397214"/>
              <a:gd name="connsiteX1" fmla="*/ 716437 w 7843101"/>
              <a:gd name="connsiteY1" fmla="*/ 1284092 h 1397214"/>
              <a:gd name="connsiteX2" fmla="*/ 820132 w 7843101"/>
              <a:gd name="connsiteY2" fmla="*/ 1274665 h 1397214"/>
              <a:gd name="connsiteX3" fmla="*/ 1376313 w 7843101"/>
              <a:gd name="connsiteY3" fmla="*/ 1265239 h 1397214"/>
              <a:gd name="connsiteX4" fmla="*/ 1423447 w 7843101"/>
              <a:gd name="connsiteY4" fmla="*/ 1274665 h 1397214"/>
              <a:gd name="connsiteX5" fmla="*/ 1451728 w 7843101"/>
              <a:gd name="connsiteY5" fmla="*/ 1359507 h 1397214"/>
              <a:gd name="connsiteX6" fmla="*/ 1517715 w 7843101"/>
              <a:gd name="connsiteY6" fmla="*/ 1397214 h 1397214"/>
              <a:gd name="connsiteX7" fmla="*/ 1706251 w 7843101"/>
              <a:gd name="connsiteY7" fmla="*/ 1387787 h 1397214"/>
              <a:gd name="connsiteX8" fmla="*/ 1847654 w 7843101"/>
              <a:gd name="connsiteY8" fmla="*/ 1359507 h 1397214"/>
              <a:gd name="connsiteX9" fmla="*/ 1923068 w 7843101"/>
              <a:gd name="connsiteY9" fmla="*/ 1350080 h 1397214"/>
              <a:gd name="connsiteX10" fmla="*/ 1951348 w 7843101"/>
              <a:gd name="connsiteY10" fmla="*/ 1340653 h 1397214"/>
              <a:gd name="connsiteX11" fmla="*/ 2045616 w 7843101"/>
              <a:gd name="connsiteY11" fmla="*/ 1302946 h 1397214"/>
              <a:gd name="connsiteX12" fmla="*/ 2121031 w 7843101"/>
              <a:gd name="connsiteY12" fmla="*/ 1284092 h 1397214"/>
              <a:gd name="connsiteX13" fmla="*/ 2620651 w 7843101"/>
              <a:gd name="connsiteY13" fmla="*/ 1274665 h 1397214"/>
              <a:gd name="connsiteX14" fmla="*/ 2639505 w 7843101"/>
              <a:gd name="connsiteY14" fmla="*/ 963581 h 1397214"/>
              <a:gd name="connsiteX15" fmla="*/ 2658359 w 7843101"/>
              <a:gd name="connsiteY15" fmla="*/ 907020 h 1397214"/>
              <a:gd name="connsiteX16" fmla="*/ 2667785 w 7843101"/>
              <a:gd name="connsiteY16" fmla="*/ 869313 h 1397214"/>
              <a:gd name="connsiteX17" fmla="*/ 2677212 w 7843101"/>
              <a:gd name="connsiteY17" fmla="*/ 812752 h 1397214"/>
              <a:gd name="connsiteX18" fmla="*/ 2686639 w 7843101"/>
              <a:gd name="connsiteY18" fmla="*/ 765618 h 1397214"/>
              <a:gd name="connsiteX19" fmla="*/ 2696066 w 7843101"/>
              <a:gd name="connsiteY19" fmla="*/ 727911 h 1397214"/>
              <a:gd name="connsiteX20" fmla="*/ 2705493 w 7843101"/>
              <a:gd name="connsiteY20" fmla="*/ 661923 h 1397214"/>
              <a:gd name="connsiteX21" fmla="*/ 2714920 w 7843101"/>
              <a:gd name="connsiteY21" fmla="*/ 473387 h 1397214"/>
              <a:gd name="connsiteX22" fmla="*/ 2733773 w 7843101"/>
              <a:gd name="connsiteY22" fmla="*/ 388546 h 1397214"/>
              <a:gd name="connsiteX23" fmla="*/ 2752627 w 7843101"/>
              <a:gd name="connsiteY23" fmla="*/ 294278 h 1397214"/>
              <a:gd name="connsiteX24" fmla="*/ 2771480 w 7843101"/>
              <a:gd name="connsiteY24" fmla="*/ 237717 h 1397214"/>
              <a:gd name="connsiteX25" fmla="*/ 2780907 w 7843101"/>
              <a:gd name="connsiteY25" fmla="*/ 209437 h 1397214"/>
              <a:gd name="connsiteX26" fmla="*/ 2790334 w 7843101"/>
              <a:gd name="connsiteY26" fmla="*/ 162303 h 1397214"/>
              <a:gd name="connsiteX27" fmla="*/ 2799761 w 7843101"/>
              <a:gd name="connsiteY27" fmla="*/ 2047 h 1397214"/>
              <a:gd name="connsiteX28" fmla="*/ 2809188 w 7843101"/>
              <a:gd name="connsiteY28" fmla="*/ 30327 h 1397214"/>
              <a:gd name="connsiteX29" fmla="*/ 2818614 w 7843101"/>
              <a:gd name="connsiteY29" fmla="*/ 134022 h 1397214"/>
              <a:gd name="connsiteX30" fmla="*/ 2837468 w 7843101"/>
              <a:gd name="connsiteY30" fmla="*/ 171729 h 1397214"/>
              <a:gd name="connsiteX31" fmla="*/ 2894029 w 7843101"/>
              <a:gd name="connsiteY31" fmla="*/ 115169 h 1397214"/>
              <a:gd name="connsiteX32" fmla="*/ 2884602 w 7843101"/>
              <a:gd name="connsiteY32" fmla="*/ 237717 h 1397214"/>
              <a:gd name="connsiteX33" fmla="*/ 2875175 w 7843101"/>
              <a:gd name="connsiteY33" fmla="*/ 1255812 h 1397214"/>
              <a:gd name="connsiteX34" fmla="*/ 2903456 w 7843101"/>
              <a:gd name="connsiteY34" fmla="*/ 1265239 h 1397214"/>
              <a:gd name="connsiteX35" fmla="*/ 3327662 w 7843101"/>
              <a:gd name="connsiteY35" fmla="*/ 1274665 h 1397214"/>
              <a:gd name="connsiteX36" fmla="*/ 3365369 w 7843101"/>
              <a:gd name="connsiteY36" fmla="*/ 1284092 h 1397214"/>
              <a:gd name="connsiteX37" fmla="*/ 4100660 w 7843101"/>
              <a:gd name="connsiteY37" fmla="*/ 1302946 h 1397214"/>
              <a:gd name="connsiteX38" fmla="*/ 6909847 w 7843101"/>
              <a:gd name="connsiteY38" fmla="*/ 1312373 h 1397214"/>
              <a:gd name="connsiteX39" fmla="*/ 7013542 w 7843101"/>
              <a:gd name="connsiteY39" fmla="*/ 1302946 h 1397214"/>
              <a:gd name="connsiteX40" fmla="*/ 7070103 w 7843101"/>
              <a:gd name="connsiteY40" fmla="*/ 1293519 h 1397214"/>
              <a:gd name="connsiteX41" fmla="*/ 7843101 w 7843101"/>
              <a:gd name="connsiteY41" fmla="*/ 1284092 h 1397214"/>
              <a:gd name="connsiteX0" fmla="*/ 0 w 7843101"/>
              <a:gd name="connsiteY0" fmla="*/ 1302946 h 1387787"/>
              <a:gd name="connsiteX1" fmla="*/ 716437 w 7843101"/>
              <a:gd name="connsiteY1" fmla="*/ 1284092 h 1387787"/>
              <a:gd name="connsiteX2" fmla="*/ 820132 w 7843101"/>
              <a:gd name="connsiteY2" fmla="*/ 1274665 h 1387787"/>
              <a:gd name="connsiteX3" fmla="*/ 1376313 w 7843101"/>
              <a:gd name="connsiteY3" fmla="*/ 1265239 h 1387787"/>
              <a:gd name="connsiteX4" fmla="*/ 1423447 w 7843101"/>
              <a:gd name="connsiteY4" fmla="*/ 1274665 h 1387787"/>
              <a:gd name="connsiteX5" fmla="*/ 1451728 w 7843101"/>
              <a:gd name="connsiteY5" fmla="*/ 1359507 h 1387787"/>
              <a:gd name="connsiteX6" fmla="*/ 1555422 w 7843101"/>
              <a:gd name="connsiteY6" fmla="*/ 1302946 h 1387787"/>
              <a:gd name="connsiteX7" fmla="*/ 1706251 w 7843101"/>
              <a:gd name="connsiteY7" fmla="*/ 1387787 h 1387787"/>
              <a:gd name="connsiteX8" fmla="*/ 1847654 w 7843101"/>
              <a:gd name="connsiteY8" fmla="*/ 1359507 h 1387787"/>
              <a:gd name="connsiteX9" fmla="*/ 1923068 w 7843101"/>
              <a:gd name="connsiteY9" fmla="*/ 1350080 h 1387787"/>
              <a:gd name="connsiteX10" fmla="*/ 1951348 w 7843101"/>
              <a:gd name="connsiteY10" fmla="*/ 1340653 h 1387787"/>
              <a:gd name="connsiteX11" fmla="*/ 2045616 w 7843101"/>
              <a:gd name="connsiteY11" fmla="*/ 1302946 h 1387787"/>
              <a:gd name="connsiteX12" fmla="*/ 2121031 w 7843101"/>
              <a:gd name="connsiteY12" fmla="*/ 1284092 h 1387787"/>
              <a:gd name="connsiteX13" fmla="*/ 2620651 w 7843101"/>
              <a:gd name="connsiteY13" fmla="*/ 1274665 h 1387787"/>
              <a:gd name="connsiteX14" fmla="*/ 2639505 w 7843101"/>
              <a:gd name="connsiteY14" fmla="*/ 963581 h 1387787"/>
              <a:gd name="connsiteX15" fmla="*/ 2658359 w 7843101"/>
              <a:gd name="connsiteY15" fmla="*/ 907020 h 1387787"/>
              <a:gd name="connsiteX16" fmla="*/ 2667785 w 7843101"/>
              <a:gd name="connsiteY16" fmla="*/ 869313 h 1387787"/>
              <a:gd name="connsiteX17" fmla="*/ 2677212 w 7843101"/>
              <a:gd name="connsiteY17" fmla="*/ 812752 h 1387787"/>
              <a:gd name="connsiteX18" fmla="*/ 2686639 w 7843101"/>
              <a:gd name="connsiteY18" fmla="*/ 765618 h 1387787"/>
              <a:gd name="connsiteX19" fmla="*/ 2696066 w 7843101"/>
              <a:gd name="connsiteY19" fmla="*/ 727911 h 1387787"/>
              <a:gd name="connsiteX20" fmla="*/ 2705493 w 7843101"/>
              <a:gd name="connsiteY20" fmla="*/ 661923 h 1387787"/>
              <a:gd name="connsiteX21" fmla="*/ 2714920 w 7843101"/>
              <a:gd name="connsiteY21" fmla="*/ 473387 h 1387787"/>
              <a:gd name="connsiteX22" fmla="*/ 2733773 w 7843101"/>
              <a:gd name="connsiteY22" fmla="*/ 388546 h 1387787"/>
              <a:gd name="connsiteX23" fmla="*/ 2752627 w 7843101"/>
              <a:gd name="connsiteY23" fmla="*/ 294278 h 1387787"/>
              <a:gd name="connsiteX24" fmla="*/ 2771480 w 7843101"/>
              <a:gd name="connsiteY24" fmla="*/ 237717 h 1387787"/>
              <a:gd name="connsiteX25" fmla="*/ 2780907 w 7843101"/>
              <a:gd name="connsiteY25" fmla="*/ 209437 h 1387787"/>
              <a:gd name="connsiteX26" fmla="*/ 2790334 w 7843101"/>
              <a:gd name="connsiteY26" fmla="*/ 162303 h 1387787"/>
              <a:gd name="connsiteX27" fmla="*/ 2799761 w 7843101"/>
              <a:gd name="connsiteY27" fmla="*/ 2047 h 1387787"/>
              <a:gd name="connsiteX28" fmla="*/ 2809188 w 7843101"/>
              <a:gd name="connsiteY28" fmla="*/ 30327 h 1387787"/>
              <a:gd name="connsiteX29" fmla="*/ 2818614 w 7843101"/>
              <a:gd name="connsiteY29" fmla="*/ 134022 h 1387787"/>
              <a:gd name="connsiteX30" fmla="*/ 2837468 w 7843101"/>
              <a:gd name="connsiteY30" fmla="*/ 171729 h 1387787"/>
              <a:gd name="connsiteX31" fmla="*/ 2894029 w 7843101"/>
              <a:gd name="connsiteY31" fmla="*/ 115169 h 1387787"/>
              <a:gd name="connsiteX32" fmla="*/ 2884602 w 7843101"/>
              <a:gd name="connsiteY32" fmla="*/ 237717 h 1387787"/>
              <a:gd name="connsiteX33" fmla="*/ 2875175 w 7843101"/>
              <a:gd name="connsiteY33" fmla="*/ 1255812 h 1387787"/>
              <a:gd name="connsiteX34" fmla="*/ 2903456 w 7843101"/>
              <a:gd name="connsiteY34" fmla="*/ 1265239 h 1387787"/>
              <a:gd name="connsiteX35" fmla="*/ 3327662 w 7843101"/>
              <a:gd name="connsiteY35" fmla="*/ 1274665 h 1387787"/>
              <a:gd name="connsiteX36" fmla="*/ 3365369 w 7843101"/>
              <a:gd name="connsiteY36" fmla="*/ 1284092 h 1387787"/>
              <a:gd name="connsiteX37" fmla="*/ 4100660 w 7843101"/>
              <a:gd name="connsiteY37" fmla="*/ 1302946 h 1387787"/>
              <a:gd name="connsiteX38" fmla="*/ 6909847 w 7843101"/>
              <a:gd name="connsiteY38" fmla="*/ 1312373 h 1387787"/>
              <a:gd name="connsiteX39" fmla="*/ 7013542 w 7843101"/>
              <a:gd name="connsiteY39" fmla="*/ 1302946 h 1387787"/>
              <a:gd name="connsiteX40" fmla="*/ 7070103 w 7843101"/>
              <a:gd name="connsiteY40" fmla="*/ 1293519 h 1387787"/>
              <a:gd name="connsiteX41" fmla="*/ 7843101 w 7843101"/>
              <a:gd name="connsiteY41" fmla="*/ 1284092 h 1387787"/>
              <a:gd name="connsiteX0" fmla="*/ 0 w 7843101"/>
              <a:gd name="connsiteY0" fmla="*/ 1302946 h 1387787"/>
              <a:gd name="connsiteX1" fmla="*/ 716437 w 7843101"/>
              <a:gd name="connsiteY1" fmla="*/ 1284092 h 1387787"/>
              <a:gd name="connsiteX2" fmla="*/ 820132 w 7843101"/>
              <a:gd name="connsiteY2" fmla="*/ 1274665 h 1387787"/>
              <a:gd name="connsiteX3" fmla="*/ 1376313 w 7843101"/>
              <a:gd name="connsiteY3" fmla="*/ 1265239 h 1387787"/>
              <a:gd name="connsiteX4" fmla="*/ 1423447 w 7843101"/>
              <a:gd name="connsiteY4" fmla="*/ 1274665 h 1387787"/>
              <a:gd name="connsiteX5" fmla="*/ 1470581 w 7843101"/>
              <a:gd name="connsiteY5" fmla="*/ 1274666 h 1387787"/>
              <a:gd name="connsiteX6" fmla="*/ 1555422 w 7843101"/>
              <a:gd name="connsiteY6" fmla="*/ 1302946 h 1387787"/>
              <a:gd name="connsiteX7" fmla="*/ 1706251 w 7843101"/>
              <a:gd name="connsiteY7" fmla="*/ 1387787 h 1387787"/>
              <a:gd name="connsiteX8" fmla="*/ 1847654 w 7843101"/>
              <a:gd name="connsiteY8" fmla="*/ 1359507 h 1387787"/>
              <a:gd name="connsiteX9" fmla="*/ 1923068 w 7843101"/>
              <a:gd name="connsiteY9" fmla="*/ 1350080 h 1387787"/>
              <a:gd name="connsiteX10" fmla="*/ 1951348 w 7843101"/>
              <a:gd name="connsiteY10" fmla="*/ 1340653 h 1387787"/>
              <a:gd name="connsiteX11" fmla="*/ 2045616 w 7843101"/>
              <a:gd name="connsiteY11" fmla="*/ 1302946 h 1387787"/>
              <a:gd name="connsiteX12" fmla="*/ 2121031 w 7843101"/>
              <a:gd name="connsiteY12" fmla="*/ 1284092 h 1387787"/>
              <a:gd name="connsiteX13" fmla="*/ 2620651 w 7843101"/>
              <a:gd name="connsiteY13" fmla="*/ 1274665 h 1387787"/>
              <a:gd name="connsiteX14" fmla="*/ 2639505 w 7843101"/>
              <a:gd name="connsiteY14" fmla="*/ 963581 h 1387787"/>
              <a:gd name="connsiteX15" fmla="*/ 2658359 w 7843101"/>
              <a:gd name="connsiteY15" fmla="*/ 907020 h 1387787"/>
              <a:gd name="connsiteX16" fmla="*/ 2667785 w 7843101"/>
              <a:gd name="connsiteY16" fmla="*/ 869313 h 1387787"/>
              <a:gd name="connsiteX17" fmla="*/ 2677212 w 7843101"/>
              <a:gd name="connsiteY17" fmla="*/ 812752 h 1387787"/>
              <a:gd name="connsiteX18" fmla="*/ 2686639 w 7843101"/>
              <a:gd name="connsiteY18" fmla="*/ 765618 h 1387787"/>
              <a:gd name="connsiteX19" fmla="*/ 2696066 w 7843101"/>
              <a:gd name="connsiteY19" fmla="*/ 727911 h 1387787"/>
              <a:gd name="connsiteX20" fmla="*/ 2705493 w 7843101"/>
              <a:gd name="connsiteY20" fmla="*/ 661923 h 1387787"/>
              <a:gd name="connsiteX21" fmla="*/ 2714920 w 7843101"/>
              <a:gd name="connsiteY21" fmla="*/ 473387 h 1387787"/>
              <a:gd name="connsiteX22" fmla="*/ 2733773 w 7843101"/>
              <a:gd name="connsiteY22" fmla="*/ 388546 h 1387787"/>
              <a:gd name="connsiteX23" fmla="*/ 2752627 w 7843101"/>
              <a:gd name="connsiteY23" fmla="*/ 294278 h 1387787"/>
              <a:gd name="connsiteX24" fmla="*/ 2771480 w 7843101"/>
              <a:gd name="connsiteY24" fmla="*/ 237717 h 1387787"/>
              <a:gd name="connsiteX25" fmla="*/ 2780907 w 7843101"/>
              <a:gd name="connsiteY25" fmla="*/ 209437 h 1387787"/>
              <a:gd name="connsiteX26" fmla="*/ 2790334 w 7843101"/>
              <a:gd name="connsiteY26" fmla="*/ 162303 h 1387787"/>
              <a:gd name="connsiteX27" fmla="*/ 2799761 w 7843101"/>
              <a:gd name="connsiteY27" fmla="*/ 2047 h 1387787"/>
              <a:gd name="connsiteX28" fmla="*/ 2809188 w 7843101"/>
              <a:gd name="connsiteY28" fmla="*/ 30327 h 1387787"/>
              <a:gd name="connsiteX29" fmla="*/ 2818614 w 7843101"/>
              <a:gd name="connsiteY29" fmla="*/ 134022 h 1387787"/>
              <a:gd name="connsiteX30" fmla="*/ 2837468 w 7843101"/>
              <a:gd name="connsiteY30" fmla="*/ 171729 h 1387787"/>
              <a:gd name="connsiteX31" fmla="*/ 2894029 w 7843101"/>
              <a:gd name="connsiteY31" fmla="*/ 115169 h 1387787"/>
              <a:gd name="connsiteX32" fmla="*/ 2884602 w 7843101"/>
              <a:gd name="connsiteY32" fmla="*/ 237717 h 1387787"/>
              <a:gd name="connsiteX33" fmla="*/ 2875175 w 7843101"/>
              <a:gd name="connsiteY33" fmla="*/ 1255812 h 1387787"/>
              <a:gd name="connsiteX34" fmla="*/ 2903456 w 7843101"/>
              <a:gd name="connsiteY34" fmla="*/ 1265239 h 1387787"/>
              <a:gd name="connsiteX35" fmla="*/ 3327662 w 7843101"/>
              <a:gd name="connsiteY35" fmla="*/ 1274665 h 1387787"/>
              <a:gd name="connsiteX36" fmla="*/ 3365369 w 7843101"/>
              <a:gd name="connsiteY36" fmla="*/ 1284092 h 1387787"/>
              <a:gd name="connsiteX37" fmla="*/ 4100660 w 7843101"/>
              <a:gd name="connsiteY37" fmla="*/ 1302946 h 1387787"/>
              <a:gd name="connsiteX38" fmla="*/ 6909847 w 7843101"/>
              <a:gd name="connsiteY38" fmla="*/ 1312373 h 1387787"/>
              <a:gd name="connsiteX39" fmla="*/ 7013542 w 7843101"/>
              <a:gd name="connsiteY39" fmla="*/ 1302946 h 1387787"/>
              <a:gd name="connsiteX40" fmla="*/ 7070103 w 7843101"/>
              <a:gd name="connsiteY40" fmla="*/ 1293519 h 1387787"/>
              <a:gd name="connsiteX41" fmla="*/ 7843101 w 7843101"/>
              <a:gd name="connsiteY41" fmla="*/ 1284092 h 1387787"/>
              <a:gd name="connsiteX0" fmla="*/ 0 w 7843101"/>
              <a:gd name="connsiteY0" fmla="*/ 1302946 h 1364813"/>
              <a:gd name="connsiteX1" fmla="*/ 716437 w 7843101"/>
              <a:gd name="connsiteY1" fmla="*/ 1284092 h 1364813"/>
              <a:gd name="connsiteX2" fmla="*/ 820132 w 7843101"/>
              <a:gd name="connsiteY2" fmla="*/ 1274665 h 1364813"/>
              <a:gd name="connsiteX3" fmla="*/ 1376313 w 7843101"/>
              <a:gd name="connsiteY3" fmla="*/ 1265239 h 1364813"/>
              <a:gd name="connsiteX4" fmla="*/ 1423447 w 7843101"/>
              <a:gd name="connsiteY4" fmla="*/ 1274665 h 1364813"/>
              <a:gd name="connsiteX5" fmla="*/ 1470581 w 7843101"/>
              <a:gd name="connsiteY5" fmla="*/ 1274666 h 1364813"/>
              <a:gd name="connsiteX6" fmla="*/ 1555422 w 7843101"/>
              <a:gd name="connsiteY6" fmla="*/ 1302946 h 1364813"/>
              <a:gd name="connsiteX7" fmla="*/ 1753385 w 7843101"/>
              <a:gd name="connsiteY7" fmla="*/ 1293519 h 1364813"/>
              <a:gd name="connsiteX8" fmla="*/ 1847654 w 7843101"/>
              <a:gd name="connsiteY8" fmla="*/ 1359507 h 1364813"/>
              <a:gd name="connsiteX9" fmla="*/ 1923068 w 7843101"/>
              <a:gd name="connsiteY9" fmla="*/ 1350080 h 1364813"/>
              <a:gd name="connsiteX10" fmla="*/ 1951348 w 7843101"/>
              <a:gd name="connsiteY10" fmla="*/ 1340653 h 1364813"/>
              <a:gd name="connsiteX11" fmla="*/ 2045616 w 7843101"/>
              <a:gd name="connsiteY11" fmla="*/ 1302946 h 1364813"/>
              <a:gd name="connsiteX12" fmla="*/ 2121031 w 7843101"/>
              <a:gd name="connsiteY12" fmla="*/ 1284092 h 1364813"/>
              <a:gd name="connsiteX13" fmla="*/ 2620651 w 7843101"/>
              <a:gd name="connsiteY13" fmla="*/ 1274665 h 1364813"/>
              <a:gd name="connsiteX14" fmla="*/ 2639505 w 7843101"/>
              <a:gd name="connsiteY14" fmla="*/ 963581 h 1364813"/>
              <a:gd name="connsiteX15" fmla="*/ 2658359 w 7843101"/>
              <a:gd name="connsiteY15" fmla="*/ 907020 h 1364813"/>
              <a:gd name="connsiteX16" fmla="*/ 2667785 w 7843101"/>
              <a:gd name="connsiteY16" fmla="*/ 869313 h 1364813"/>
              <a:gd name="connsiteX17" fmla="*/ 2677212 w 7843101"/>
              <a:gd name="connsiteY17" fmla="*/ 812752 h 1364813"/>
              <a:gd name="connsiteX18" fmla="*/ 2686639 w 7843101"/>
              <a:gd name="connsiteY18" fmla="*/ 765618 h 1364813"/>
              <a:gd name="connsiteX19" fmla="*/ 2696066 w 7843101"/>
              <a:gd name="connsiteY19" fmla="*/ 727911 h 1364813"/>
              <a:gd name="connsiteX20" fmla="*/ 2705493 w 7843101"/>
              <a:gd name="connsiteY20" fmla="*/ 661923 h 1364813"/>
              <a:gd name="connsiteX21" fmla="*/ 2714920 w 7843101"/>
              <a:gd name="connsiteY21" fmla="*/ 473387 h 1364813"/>
              <a:gd name="connsiteX22" fmla="*/ 2733773 w 7843101"/>
              <a:gd name="connsiteY22" fmla="*/ 388546 h 1364813"/>
              <a:gd name="connsiteX23" fmla="*/ 2752627 w 7843101"/>
              <a:gd name="connsiteY23" fmla="*/ 294278 h 1364813"/>
              <a:gd name="connsiteX24" fmla="*/ 2771480 w 7843101"/>
              <a:gd name="connsiteY24" fmla="*/ 237717 h 1364813"/>
              <a:gd name="connsiteX25" fmla="*/ 2780907 w 7843101"/>
              <a:gd name="connsiteY25" fmla="*/ 209437 h 1364813"/>
              <a:gd name="connsiteX26" fmla="*/ 2790334 w 7843101"/>
              <a:gd name="connsiteY26" fmla="*/ 162303 h 1364813"/>
              <a:gd name="connsiteX27" fmla="*/ 2799761 w 7843101"/>
              <a:gd name="connsiteY27" fmla="*/ 2047 h 1364813"/>
              <a:gd name="connsiteX28" fmla="*/ 2809188 w 7843101"/>
              <a:gd name="connsiteY28" fmla="*/ 30327 h 1364813"/>
              <a:gd name="connsiteX29" fmla="*/ 2818614 w 7843101"/>
              <a:gd name="connsiteY29" fmla="*/ 134022 h 1364813"/>
              <a:gd name="connsiteX30" fmla="*/ 2837468 w 7843101"/>
              <a:gd name="connsiteY30" fmla="*/ 171729 h 1364813"/>
              <a:gd name="connsiteX31" fmla="*/ 2894029 w 7843101"/>
              <a:gd name="connsiteY31" fmla="*/ 115169 h 1364813"/>
              <a:gd name="connsiteX32" fmla="*/ 2884602 w 7843101"/>
              <a:gd name="connsiteY32" fmla="*/ 237717 h 1364813"/>
              <a:gd name="connsiteX33" fmla="*/ 2875175 w 7843101"/>
              <a:gd name="connsiteY33" fmla="*/ 1255812 h 1364813"/>
              <a:gd name="connsiteX34" fmla="*/ 2903456 w 7843101"/>
              <a:gd name="connsiteY34" fmla="*/ 1265239 h 1364813"/>
              <a:gd name="connsiteX35" fmla="*/ 3327662 w 7843101"/>
              <a:gd name="connsiteY35" fmla="*/ 1274665 h 1364813"/>
              <a:gd name="connsiteX36" fmla="*/ 3365369 w 7843101"/>
              <a:gd name="connsiteY36" fmla="*/ 1284092 h 1364813"/>
              <a:gd name="connsiteX37" fmla="*/ 4100660 w 7843101"/>
              <a:gd name="connsiteY37" fmla="*/ 1302946 h 1364813"/>
              <a:gd name="connsiteX38" fmla="*/ 6909847 w 7843101"/>
              <a:gd name="connsiteY38" fmla="*/ 1312373 h 1364813"/>
              <a:gd name="connsiteX39" fmla="*/ 7013542 w 7843101"/>
              <a:gd name="connsiteY39" fmla="*/ 1302946 h 1364813"/>
              <a:gd name="connsiteX40" fmla="*/ 7070103 w 7843101"/>
              <a:gd name="connsiteY40" fmla="*/ 1293519 h 1364813"/>
              <a:gd name="connsiteX41" fmla="*/ 7843101 w 7843101"/>
              <a:gd name="connsiteY41" fmla="*/ 1284092 h 1364813"/>
              <a:gd name="connsiteX0" fmla="*/ 0 w 7843101"/>
              <a:gd name="connsiteY0" fmla="*/ 1302946 h 1364813"/>
              <a:gd name="connsiteX1" fmla="*/ 716437 w 7843101"/>
              <a:gd name="connsiteY1" fmla="*/ 1284092 h 1364813"/>
              <a:gd name="connsiteX2" fmla="*/ 820132 w 7843101"/>
              <a:gd name="connsiteY2" fmla="*/ 1274665 h 1364813"/>
              <a:gd name="connsiteX3" fmla="*/ 1376313 w 7843101"/>
              <a:gd name="connsiteY3" fmla="*/ 1265239 h 1364813"/>
              <a:gd name="connsiteX4" fmla="*/ 1423447 w 7843101"/>
              <a:gd name="connsiteY4" fmla="*/ 1274665 h 1364813"/>
              <a:gd name="connsiteX5" fmla="*/ 1470581 w 7843101"/>
              <a:gd name="connsiteY5" fmla="*/ 1274666 h 1364813"/>
              <a:gd name="connsiteX6" fmla="*/ 1555422 w 7843101"/>
              <a:gd name="connsiteY6" fmla="*/ 1302946 h 1364813"/>
              <a:gd name="connsiteX7" fmla="*/ 1753385 w 7843101"/>
              <a:gd name="connsiteY7" fmla="*/ 1293519 h 1364813"/>
              <a:gd name="connsiteX8" fmla="*/ 1847654 w 7843101"/>
              <a:gd name="connsiteY8" fmla="*/ 1359507 h 1364813"/>
              <a:gd name="connsiteX9" fmla="*/ 1923068 w 7843101"/>
              <a:gd name="connsiteY9" fmla="*/ 1350080 h 1364813"/>
              <a:gd name="connsiteX10" fmla="*/ 1951348 w 7843101"/>
              <a:gd name="connsiteY10" fmla="*/ 1293519 h 1364813"/>
              <a:gd name="connsiteX11" fmla="*/ 2045616 w 7843101"/>
              <a:gd name="connsiteY11" fmla="*/ 1302946 h 1364813"/>
              <a:gd name="connsiteX12" fmla="*/ 2121031 w 7843101"/>
              <a:gd name="connsiteY12" fmla="*/ 1284092 h 1364813"/>
              <a:gd name="connsiteX13" fmla="*/ 2620651 w 7843101"/>
              <a:gd name="connsiteY13" fmla="*/ 1274665 h 1364813"/>
              <a:gd name="connsiteX14" fmla="*/ 2639505 w 7843101"/>
              <a:gd name="connsiteY14" fmla="*/ 963581 h 1364813"/>
              <a:gd name="connsiteX15" fmla="*/ 2658359 w 7843101"/>
              <a:gd name="connsiteY15" fmla="*/ 907020 h 1364813"/>
              <a:gd name="connsiteX16" fmla="*/ 2667785 w 7843101"/>
              <a:gd name="connsiteY16" fmla="*/ 869313 h 1364813"/>
              <a:gd name="connsiteX17" fmla="*/ 2677212 w 7843101"/>
              <a:gd name="connsiteY17" fmla="*/ 812752 h 1364813"/>
              <a:gd name="connsiteX18" fmla="*/ 2686639 w 7843101"/>
              <a:gd name="connsiteY18" fmla="*/ 765618 h 1364813"/>
              <a:gd name="connsiteX19" fmla="*/ 2696066 w 7843101"/>
              <a:gd name="connsiteY19" fmla="*/ 727911 h 1364813"/>
              <a:gd name="connsiteX20" fmla="*/ 2705493 w 7843101"/>
              <a:gd name="connsiteY20" fmla="*/ 661923 h 1364813"/>
              <a:gd name="connsiteX21" fmla="*/ 2714920 w 7843101"/>
              <a:gd name="connsiteY21" fmla="*/ 473387 h 1364813"/>
              <a:gd name="connsiteX22" fmla="*/ 2733773 w 7843101"/>
              <a:gd name="connsiteY22" fmla="*/ 388546 h 1364813"/>
              <a:gd name="connsiteX23" fmla="*/ 2752627 w 7843101"/>
              <a:gd name="connsiteY23" fmla="*/ 294278 h 1364813"/>
              <a:gd name="connsiteX24" fmla="*/ 2771480 w 7843101"/>
              <a:gd name="connsiteY24" fmla="*/ 237717 h 1364813"/>
              <a:gd name="connsiteX25" fmla="*/ 2780907 w 7843101"/>
              <a:gd name="connsiteY25" fmla="*/ 209437 h 1364813"/>
              <a:gd name="connsiteX26" fmla="*/ 2790334 w 7843101"/>
              <a:gd name="connsiteY26" fmla="*/ 162303 h 1364813"/>
              <a:gd name="connsiteX27" fmla="*/ 2799761 w 7843101"/>
              <a:gd name="connsiteY27" fmla="*/ 2047 h 1364813"/>
              <a:gd name="connsiteX28" fmla="*/ 2809188 w 7843101"/>
              <a:gd name="connsiteY28" fmla="*/ 30327 h 1364813"/>
              <a:gd name="connsiteX29" fmla="*/ 2818614 w 7843101"/>
              <a:gd name="connsiteY29" fmla="*/ 134022 h 1364813"/>
              <a:gd name="connsiteX30" fmla="*/ 2837468 w 7843101"/>
              <a:gd name="connsiteY30" fmla="*/ 171729 h 1364813"/>
              <a:gd name="connsiteX31" fmla="*/ 2894029 w 7843101"/>
              <a:gd name="connsiteY31" fmla="*/ 115169 h 1364813"/>
              <a:gd name="connsiteX32" fmla="*/ 2884602 w 7843101"/>
              <a:gd name="connsiteY32" fmla="*/ 237717 h 1364813"/>
              <a:gd name="connsiteX33" fmla="*/ 2875175 w 7843101"/>
              <a:gd name="connsiteY33" fmla="*/ 1255812 h 1364813"/>
              <a:gd name="connsiteX34" fmla="*/ 2903456 w 7843101"/>
              <a:gd name="connsiteY34" fmla="*/ 1265239 h 1364813"/>
              <a:gd name="connsiteX35" fmla="*/ 3327662 w 7843101"/>
              <a:gd name="connsiteY35" fmla="*/ 1274665 h 1364813"/>
              <a:gd name="connsiteX36" fmla="*/ 3365369 w 7843101"/>
              <a:gd name="connsiteY36" fmla="*/ 1284092 h 1364813"/>
              <a:gd name="connsiteX37" fmla="*/ 4100660 w 7843101"/>
              <a:gd name="connsiteY37" fmla="*/ 1302946 h 1364813"/>
              <a:gd name="connsiteX38" fmla="*/ 6909847 w 7843101"/>
              <a:gd name="connsiteY38" fmla="*/ 1312373 h 1364813"/>
              <a:gd name="connsiteX39" fmla="*/ 7013542 w 7843101"/>
              <a:gd name="connsiteY39" fmla="*/ 1302946 h 1364813"/>
              <a:gd name="connsiteX40" fmla="*/ 7070103 w 7843101"/>
              <a:gd name="connsiteY40" fmla="*/ 1293519 h 1364813"/>
              <a:gd name="connsiteX41" fmla="*/ 7843101 w 7843101"/>
              <a:gd name="connsiteY41" fmla="*/ 1284092 h 1364813"/>
              <a:gd name="connsiteX0" fmla="*/ 0 w 7843101"/>
              <a:gd name="connsiteY0" fmla="*/ 1302946 h 1364813"/>
              <a:gd name="connsiteX1" fmla="*/ 716437 w 7843101"/>
              <a:gd name="connsiteY1" fmla="*/ 1284092 h 1364813"/>
              <a:gd name="connsiteX2" fmla="*/ 820132 w 7843101"/>
              <a:gd name="connsiteY2" fmla="*/ 1274665 h 1364813"/>
              <a:gd name="connsiteX3" fmla="*/ 1376313 w 7843101"/>
              <a:gd name="connsiteY3" fmla="*/ 1265239 h 1364813"/>
              <a:gd name="connsiteX4" fmla="*/ 1423447 w 7843101"/>
              <a:gd name="connsiteY4" fmla="*/ 1274665 h 1364813"/>
              <a:gd name="connsiteX5" fmla="*/ 1470581 w 7843101"/>
              <a:gd name="connsiteY5" fmla="*/ 1274666 h 1364813"/>
              <a:gd name="connsiteX6" fmla="*/ 1555422 w 7843101"/>
              <a:gd name="connsiteY6" fmla="*/ 1302946 h 1364813"/>
              <a:gd name="connsiteX7" fmla="*/ 1753385 w 7843101"/>
              <a:gd name="connsiteY7" fmla="*/ 1293519 h 1364813"/>
              <a:gd name="connsiteX8" fmla="*/ 1847654 w 7843101"/>
              <a:gd name="connsiteY8" fmla="*/ 1312373 h 1364813"/>
              <a:gd name="connsiteX9" fmla="*/ 1923068 w 7843101"/>
              <a:gd name="connsiteY9" fmla="*/ 1350080 h 1364813"/>
              <a:gd name="connsiteX10" fmla="*/ 1951348 w 7843101"/>
              <a:gd name="connsiteY10" fmla="*/ 1293519 h 1364813"/>
              <a:gd name="connsiteX11" fmla="*/ 2045616 w 7843101"/>
              <a:gd name="connsiteY11" fmla="*/ 1302946 h 1364813"/>
              <a:gd name="connsiteX12" fmla="*/ 2121031 w 7843101"/>
              <a:gd name="connsiteY12" fmla="*/ 1284092 h 1364813"/>
              <a:gd name="connsiteX13" fmla="*/ 2620651 w 7843101"/>
              <a:gd name="connsiteY13" fmla="*/ 1274665 h 1364813"/>
              <a:gd name="connsiteX14" fmla="*/ 2639505 w 7843101"/>
              <a:gd name="connsiteY14" fmla="*/ 963581 h 1364813"/>
              <a:gd name="connsiteX15" fmla="*/ 2658359 w 7843101"/>
              <a:gd name="connsiteY15" fmla="*/ 907020 h 1364813"/>
              <a:gd name="connsiteX16" fmla="*/ 2667785 w 7843101"/>
              <a:gd name="connsiteY16" fmla="*/ 869313 h 1364813"/>
              <a:gd name="connsiteX17" fmla="*/ 2677212 w 7843101"/>
              <a:gd name="connsiteY17" fmla="*/ 812752 h 1364813"/>
              <a:gd name="connsiteX18" fmla="*/ 2686639 w 7843101"/>
              <a:gd name="connsiteY18" fmla="*/ 765618 h 1364813"/>
              <a:gd name="connsiteX19" fmla="*/ 2696066 w 7843101"/>
              <a:gd name="connsiteY19" fmla="*/ 727911 h 1364813"/>
              <a:gd name="connsiteX20" fmla="*/ 2705493 w 7843101"/>
              <a:gd name="connsiteY20" fmla="*/ 661923 h 1364813"/>
              <a:gd name="connsiteX21" fmla="*/ 2714920 w 7843101"/>
              <a:gd name="connsiteY21" fmla="*/ 473387 h 1364813"/>
              <a:gd name="connsiteX22" fmla="*/ 2733773 w 7843101"/>
              <a:gd name="connsiteY22" fmla="*/ 388546 h 1364813"/>
              <a:gd name="connsiteX23" fmla="*/ 2752627 w 7843101"/>
              <a:gd name="connsiteY23" fmla="*/ 294278 h 1364813"/>
              <a:gd name="connsiteX24" fmla="*/ 2771480 w 7843101"/>
              <a:gd name="connsiteY24" fmla="*/ 237717 h 1364813"/>
              <a:gd name="connsiteX25" fmla="*/ 2780907 w 7843101"/>
              <a:gd name="connsiteY25" fmla="*/ 209437 h 1364813"/>
              <a:gd name="connsiteX26" fmla="*/ 2790334 w 7843101"/>
              <a:gd name="connsiteY26" fmla="*/ 162303 h 1364813"/>
              <a:gd name="connsiteX27" fmla="*/ 2799761 w 7843101"/>
              <a:gd name="connsiteY27" fmla="*/ 2047 h 1364813"/>
              <a:gd name="connsiteX28" fmla="*/ 2809188 w 7843101"/>
              <a:gd name="connsiteY28" fmla="*/ 30327 h 1364813"/>
              <a:gd name="connsiteX29" fmla="*/ 2818614 w 7843101"/>
              <a:gd name="connsiteY29" fmla="*/ 134022 h 1364813"/>
              <a:gd name="connsiteX30" fmla="*/ 2837468 w 7843101"/>
              <a:gd name="connsiteY30" fmla="*/ 171729 h 1364813"/>
              <a:gd name="connsiteX31" fmla="*/ 2894029 w 7843101"/>
              <a:gd name="connsiteY31" fmla="*/ 115169 h 1364813"/>
              <a:gd name="connsiteX32" fmla="*/ 2884602 w 7843101"/>
              <a:gd name="connsiteY32" fmla="*/ 237717 h 1364813"/>
              <a:gd name="connsiteX33" fmla="*/ 2875175 w 7843101"/>
              <a:gd name="connsiteY33" fmla="*/ 1255812 h 1364813"/>
              <a:gd name="connsiteX34" fmla="*/ 2903456 w 7843101"/>
              <a:gd name="connsiteY34" fmla="*/ 1265239 h 1364813"/>
              <a:gd name="connsiteX35" fmla="*/ 3327662 w 7843101"/>
              <a:gd name="connsiteY35" fmla="*/ 1274665 h 1364813"/>
              <a:gd name="connsiteX36" fmla="*/ 3365369 w 7843101"/>
              <a:gd name="connsiteY36" fmla="*/ 1284092 h 1364813"/>
              <a:gd name="connsiteX37" fmla="*/ 4100660 w 7843101"/>
              <a:gd name="connsiteY37" fmla="*/ 1302946 h 1364813"/>
              <a:gd name="connsiteX38" fmla="*/ 6909847 w 7843101"/>
              <a:gd name="connsiteY38" fmla="*/ 1312373 h 1364813"/>
              <a:gd name="connsiteX39" fmla="*/ 7013542 w 7843101"/>
              <a:gd name="connsiteY39" fmla="*/ 1302946 h 1364813"/>
              <a:gd name="connsiteX40" fmla="*/ 7070103 w 7843101"/>
              <a:gd name="connsiteY40" fmla="*/ 1293519 h 1364813"/>
              <a:gd name="connsiteX41" fmla="*/ 7843101 w 7843101"/>
              <a:gd name="connsiteY41" fmla="*/ 1284092 h 1364813"/>
              <a:gd name="connsiteX0" fmla="*/ 0 w 7843101"/>
              <a:gd name="connsiteY0" fmla="*/ 1302946 h 1364813"/>
              <a:gd name="connsiteX1" fmla="*/ 716437 w 7843101"/>
              <a:gd name="connsiteY1" fmla="*/ 1284092 h 1364813"/>
              <a:gd name="connsiteX2" fmla="*/ 820132 w 7843101"/>
              <a:gd name="connsiteY2" fmla="*/ 1274665 h 1364813"/>
              <a:gd name="connsiteX3" fmla="*/ 1376313 w 7843101"/>
              <a:gd name="connsiteY3" fmla="*/ 1265239 h 1364813"/>
              <a:gd name="connsiteX4" fmla="*/ 1423447 w 7843101"/>
              <a:gd name="connsiteY4" fmla="*/ 1274665 h 1364813"/>
              <a:gd name="connsiteX5" fmla="*/ 1470581 w 7843101"/>
              <a:gd name="connsiteY5" fmla="*/ 1274666 h 1364813"/>
              <a:gd name="connsiteX6" fmla="*/ 1555422 w 7843101"/>
              <a:gd name="connsiteY6" fmla="*/ 1302946 h 1364813"/>
              <a:gd name="connsiteX7" fmla="*/ 1753385 w 7843101"/>
              <a:gd name="connsiteY7" fmla="*/ 1293519 h 1364813"/>
              <a:gd name="connsiteX8" fmla="*/ 1847654 w 7843101"/>
              <a:gd name="connsiteY8" fmla="*/ 1312373 h 1364813"/>
              <a:gd name="connsiteX9" fmla="*/ 1887085 w 7843101"/>
              <a:gd name="connsiteY9" fmla="*/ 1265413 h 1364813"/>
              <a:gd name="connsiteX10" fmla="*/ 1951348 w 7843101"/>
              <a:gd name="connsiteY10" fmla="*/ 1293519 h 1364813"/>
              <a:gd name="connsiteX11" fmla="*/ 2045616 w 7843101"/>
              <a:gd name="connsiteY11" fmla="*/ 1302946 h 1364813"/>
              <a:gd name="connsiteX12" fmla="*/ 2121031 w 7843101"/>
              <a:gd name="connsiteY12" fmla="*/ 1284092 h 1364813"/>
              <a:gd name="connsiteX13" fmla="*/ 2620651 w 7843101"/>
              <a:gd name="connsiteY13" fmla="*/ 1274665 h 1364813"/>
              <a:gd name="connsiteX14" fmla="*/ 2639505 w 7843101"/>
              <a:gd name="connsiteY14" fmla="*/ 963581 h 1364813"/>
              <a:gd name="connsiteX15" fmla="*/ 2658359 w 7843101"/>
              <a:gd name="connsiteY15" fmla="*/ 907020 h 1364813"/>
              <a:gd name="connsiteX16" fmla="*/ 2667785 w 7843101"/>
              <a:gd name="connsiteY16" fmla="*/ 869313 h 1364813"/>
              <a:gd name="connsiteX17" fmla="*/ 2677212 w 7843101"/>
              <a:gd name="connsiteY17" fmla="*/ 812752 h 1364813"/>
              <a:gd name="connsiteX18" fmla="*/ 2686639 w 7843101"/>
              <a:gd name="connsiteY18" fmla="*/ 765618 h 1364813"/>
              <a:gd name="connsiteX19" fmla="*/ 2696066 w 7843101"/>
              <a:gd name="connsiteY19" fmla="*/ 727911 h 1364813"/>
              <a:gd name="connsiteX20" fmla="*/ 2705493 w 7843101"/>
              <a:gd name="connsiteY20" fmla="*/ 661923 h 1364813"/>
              <a:gd name="connsiteX21" fmla="*/ 2714920 w 7843101"/>
              <a:gd name="connsiteY21" fmla="*/ 473387 h 1364813"/>
              <a:gd name="connsiteX22" fmla="*/ 2733773 w 7843101"/>
              <a:gd name="connsiteY22" fmla="*/ 388546 h 1364813"/>
              <a:gd name="connsiteX23" fmla="*/ 2752627 w 7843101"/>
              <a:gd name="connsiteY23" fmla="*/ 294278 h 1364813"/>
              <a:gd name="connsiteX24" fmla="*/ 2771480 w 7843101"/>
              <a:gd name="connsiteY24" fmla="*/ 237717 h 1364813"/>
              <a:gd name="connsiteX25" fmla="*/ 2780907 w 7843101"/>
              <a:gd name="connsiteY25" fmla="*/ 209437 h 1364813"/>
              <a:gd name="connsiteX26" fmla="*/ 2790334 w 7843101"/>
              <a:gd name="connsiteY26" fmla="*/ 162303 h 1364813"/>
              <a:gd name="connsiteX27" fmla="*/ 2799761 w 7843101"/>
              <a:gd name="connsiteY27" fmla="*/ 2047 h 1364813"/>
              <a:gd name="connsiteX28" fmla="*/ 2809188 w 7843101"/>
              <a:gd name="connsiteY28" fmla="*/ 30327 h 1364813"/>
              <a:gd name="connsiteX29" fmla="*/ 2818614 w 7843101"/>
              <a:gd name="connsiteY29" fmla="*/ 134022 h 1364813"/>
              <a:gd name="connsiteX30" fmla="*/ 2837468 w 7843101"/>
              <a:gd name="connsiteY30" fmla="*/ 171729 h 1364813"/>
              <a:gd name="connsiteX31" fmla="*/ 2894029 w 7843101"/>
              <a:gd name="connsiteY31" fmla="*/ 115169 h 1364813"/>
              <a:gd name="connsiteX32" fmla="*/ 2884602 w 7843101"/>
              <a:gd name="connsiteY32" fmla="*/ 237717 h 1364813"/>
              <a:gd name="connsiteX33" fmla="*/ 2875175 w 7843101"/>
              <a:gd name="connsiteY33" fmla="*/ 1255812 h 1364813"/>
              <a:gd name="connsiteX34" fmla="*/ 2903456 w 7843101"/>
              <a:gd name="connsiteY34" fmla="*/ 1265239 h 1364813"/>
              <a:gd name="connsiteX35" fmla="*/ 3327662 w 7843101"/>
              <a:gd name="connsiteY35" fmla="*/ 1274665 h 1364813"/>
              <a:gd name="connsiteX36" fmla="*/ 3365369 w 7843101"/>
              <a:gd name="connsiteY36" fmla="*/ 1284092 h 1364813"/>
              <a:gd name="connsiteX37" fmla="*/ 4100660 w 7843101"/>
              <a:gd name="connsiteY37" fmla="*/ 1302946 h 1364813"/>
              <a:gd name="connsiteX38" fmla="*/ 6909847 w 7843101"/>
              <a:gd name="connsiteY38" fmla="*/ 1312373 h 1364813"/>
              <a:gd name="connsiteX39" fmla="*/ 7013542 w 7843101"/>
              <a:gd name="connsiteY39" fmla="*/ 1302946 h 1364813"/>
              <a:gd name="connsiteX40" fmla="*/ 7070103 w 7843101"/>
              <a:gd name="connsiteY40" fmla="*/ 1293519 h 1364813"/>
              <a:gd name="connsiteX41" fmla="*/ 7843101 w 7843101"/>
              <a:gd name="connsiteY41" fmla="*/ 1284092 h 1364813"/>
              <a:gd name="connsiteX0" fmla="*/ 0 w 7843101"/>
              <a:gd name="connsiteY0" fmla="*/ 1302946 h 1364813"/>
              <a:gd name="connsiteX1" fmla="*/ 716437 w 7843101"/>
              <a:gd name="connsiteY1" fmla="*/ 1284092 h 1364813"/>
              <a:gd name="connsiteX2" fmla="*/ 820132 w 7843101"/>
              <a:gd name="connsiteY2" fmla="*/ 1274665 h 1364813"/>
              <a:gd name="connsiteX3" fmla="*/ 1376313 w 7843101"/>
              <a:gd name="connsiteY3" fmla="*/ 1265239 h 1364813"/>
              <a:gd name="connsiteX4" fmla="*/ 1423447 w 7843101"/>
              <a:gd name="connsiteY4" fmla="*/ 1274665 h 1364813"/>
              <a:gd name="connsiteX5" fmla="*/ 1470581 w 7843101"/>
              <a:gd name="connsiteY5" fmla="*/ 1274666 h 1364813"/>
              <a:gd name="connsiteX6" fmla="*/ 1555422 w 7843101"/>
              <a:gd name="connsiteY6" fmla="*/ 1302946 h 1364813"/>
              <a:gd name="connsiteX7" fmla="*/ 1753385 w 7843101"/>
              <a:gd name="connsiteY7" fmla="*/ 1293519 h 1364813"/>
              <a:gd name="connsiteX8" fmla="*/ 1839187 w 7843101"/>
              <a:gd name="connsiteY8" fmla="*/ 1276389 h 1364813"/>
              <a:gd name="connsiteX9" fmla="*/ 1887085 w 7843101"/>
              <a:gd name="connsiteY9" fmla="*/ 1265413 h 1364813"/>
              <a:gd name="connsiteX10" fmla="*/ 1951348 w 7843101"/>
              <a:gd name="connsiteY10" fmla="*/ 1293519 h 1364813"/>
              <a:gd name="connsiteX11" fmla="*/ 2045616 w 7843101"/>
              <a:gd name="connsiteY11" fmla="*/ 1302946 h 1364813"/>
              <a:gd name="connsiteX12" fmla="*/ 2121031 w 7843101"/>
              <a:gd name="connsiteY12" fmla="*/ 1284092 h 1364813"/>
              <a:gd name="connsiteX13" fmla="*/ 2620651 w 7843101"/>
              <a:gd name="connsiteY13" fmla="*/ 1274665 h 1364813"/>
              <a:gd name="connsiteX14" fmla="*/ 2639505 w 7843101"/>
              <a:gd name="connsiteY14" fmla="*/ 963581 h 1364813"/>
              <a:gd name="connsiteX15" fmla="*/ 2658359 w 7843101"/>
              <a:gd name="connsiteY15" fmla="*/ 907020 h 1364813"/>
              <a:gd name="connsiteX16" fmla="*/ 2667785 w 7843101"/>
              <a:gd name="connsiteY16" fmla="*/ 869313 h 1364813"/>
              <a:gd name="connsiteX17" fmla="*/ 2677212 w 7843101"/>
              <a:gd name="connsiteY17" fmla="*/ 812752 h 1364813"/>
              <a:gd name="connsiteX18" fmla="*/ 2686639 w 7843101"/>
              <a:gd name="connsiteY18" fmla="*/ 765618 h 1364813"/>
              <a:gd name="connsiteX19" fmla="*/ 2696066 w 7843101"/>
              <a:gd name="connsiteY19" fmla="*/ 727911 h 1364813"/>
              <a:gd name="connsiteX20" fmla="*/ 2705493 w 7843101"/>
              <a:gd name="connsiteY20" fmla="*/ 661923 h 1364813"/>
              <a:gd name="connsiteX21" fmla="*/ 2714920 w 7843101"/>
              <a:gd name="connsiteY21" fmla="*/ 473387 h 1364813"/>
              <a:gd name="connsiteX22" fmla="*/ 2733773 w 7843101"/>
              <a:gd name="connsiteY22" fmla="*/ 388546 h 1364813"/>
              <a:gd name="connsiteX23" fmla="*/ 2752627 w 7843101"/>
              <a:gd name="connsiteY23" fmla="*/ 294278 h 1364813"/>
              <a:gd name="connsiteX24" fmla="*/ 2771480 w 7843101"/>
              <a:gd name="connsiteY24" fmla="*/ 237717 h 1364813"/>
              <a:gd name="connsiteX25" fmla="*/ 2780907 w 7843101"/>
              <a:gd name="connsiteY25" fmla="*/ 209437 h 1364813"/>
              <a:gd name="connsiteX26" fmla="*/ 2790334 w 7843101"/>
              <a:gd name="connsiteY26" fmla="*/ 162303 h 1364813"/>
              <a:gd name="connsiteX27" fmla="*/ 2799761 w 7843101"/>
              <a:gd name="connsiteY27" fmla="*/ 2047 h 1364813"/>
              <a:gd name="connsiteX28" fmla="*/ 2809188 w 7843101"/>
              <a:gd name="connsiteY28" fmla="*/ 30327 h 1364813"/>
              <a:gd name="connsiteX29" fmla="*/ 2818614 w 7843101"/>
              <a:gd name="connsiteY29" fmla="*/ 134022 h 1364813"/>
              <a:gd name="connsiteX30" fmla="*/ 2837468 w 7843101"/>
              <a:gd name="connsiteY30" fmla="*/ 171729 h 1364813"/>
              <a:gd name="connsiteX31" fmla="*/ 2894029 w 7843101"/>
              <a:gd name="connsiteY31" fmla="*/ 115169 h 1364813"/>
              <a:gd name="connsiteX32" fmla="*/ 2884602 w 7843101"/>
              <a:gd name="connsiteY32" fmla="*/ 237717 h 1364813"/>
              <a:gd name="connsiteX33" fmla="*/ 2875175 w 7843101"/>
              <a:gd name="connsiteY33" fmla="*/ 1255812 h 1364813"/>
              <a:gd name="connsiteX34" fmla="*/ 2903456 w 7843101"/>
              <a:gd name="connsiteY34" fmla="*/ 1265239 h 1364813"/>
              <a:gd name="connsiteX35" fmla="*/ 3327662 w 7843101"/>
              <a:gd name="connsiteY35" fmla="*/ 1274665 h 1364813"/>
              <a:gd name="connsiteX36" fmla="*/ 3365369 w 7843101"/>
              <a:gd name="connsiteY36" fmla="*/ 1284092 h 1364813"/>
              <a:gd name="connsiteX37" fmla="*/ 4100660 w 7843101"/>
              <a:gd name="connsiteY37" fmla="*/ 1302946 h 1364813"/>
              <a:gd name="connsiteX38" fmla="*/ 6909847 w 7843101"/>
              <a:gd name="connsiteY38" fmla="*/ 1312373 h 1364813"/>
              <a:gd name="connsiteX39" fmla="*/ 7013542 w 7843101"/>
              <a:gd name="connsiteY39" fmla="*/ 1302946 h 1364813"/>
              <a:gd name="connsiteX40" fmla="*/ 7070103 w 7843101"/>
              <a:gd name="connsiteY40" fmla="*/ 1293519 h 1364813"/>
              <a:gd name="connsiteX41" fmla="*/ 7843101 w 7843101"/>
              <a:gd name="connsiteY41" fmla="*/ 1284092 h 136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843101" h="1364813">
                <a:moveTo>
                  <a:pt x="0" y="1302946"/>
                </a:moveTo>
                <a:cubicBezTo>
                  <a:pt x="377569" y="1277774"/>
                  <a:pt x="-87993" y="1306438"/>
                  <a:pt x="716437" y="1284092"/>
                </a:cubicBezTo>
                <a:cubicBezTo>
                  <a:pt x="751131" y="1283128"/>
                  <a:pt x="785439" y="1275656"/>
                  <a:pt x="820132" y="1274665"/>
                </a:cubicBezTo>
                <a:cubicBezTo>
                  <a:pt x="1005477" y="1269370"/>
                  <a:pt x="1190919" y="1268381"/>
                  <a:pt x="1376313" y="1265239"/>
                </a:cubicBezTo>
                <a:cubicBezTo>
                  <a:pt x="1392024" y="1268381"/>
                  <a:pt x="1407736" y="1273094"/>
                  <a:pt x="1423447" y="1274665"/>
                </a:cubicBezTo>
                <a:cubicBezTo>
                  <a:pt x="1439158" y="1276236"/>
                  <a:pt x="1448585" y="1269953"/>
                  <a:pt x="1470581" y="1274666"/>
                </a:cubicBezTo>
                <a:cubicBezTo>
                  <a:pt x="1492577" y="1279380"/>
                  <a:pt x="1508288" y="1299804"/>
                  <a:pt x="1555422" y="1302946"/>
                </a:cubicBezTo>
                <a:cubicBezTo>
                  <a:pt x="1602556" y="1306088"/>
                  <a:pt x="1706091" y="1297945"/>
                  <a:pt x="1753385" y="1293519"/>
                </a:cubicBezTo>
                <a:cubicBezTo>
                  <a:pt x="1800679" y="1289093"/>
                  <a:pt x="1816904" y="1281073"/>
                  <a:pt x="1839187" y="1276389"/>
                </a:cubicBezTo>
                <a:cubicBezTo>
                  <a:pt x="1861470" y="1271705"/>
                  <a:pt x="1861947" y="1268555"/>
                  <a:pt x="1887085" y="1265413"/>
                </a:cubicBezTo>
                <a:cubicBezTo>
                  <a:pt x="1896512" y="1262271"/>
                  <a:pt x="1924926" y="1287264"/>
                  <a:pt x="1951348" y="1293519"/>
                </a:cubicBezTo>
                <a:cubicBezTo>
                  <a:pt x="1977770" y="1299774"/>
                  <a:pt x="2017336" y="1304517"/>
                  <a:pt x="2045616" y="1302946"/>
                </a:cubicBezTo>
                <a:cubicBezTo>
                  <a:pt x="2073896" y="1301375"/>
                  <a:pt x="2095124" y="1284581"/>
                  <a:pt x="2121031" y="1284092"/>
                </a:cubicBezTo>
                <a:lnTo>
                  <a:pt x="2620651" y="1274665"/>
                </a:lnTo>
                <a:cubicBezTo>
                  <a:pt x="2621438" y="1257362"/>
                  <a:pt x="2628937" y="1023467"/>
                  <a:pt x="2639505" y="963581"/>
                </a:cubicBezTo>
                <a:cubicBezTo>
                  <a:pt x="2642959" y="944010"/>
                  <a:pt x="2653539" y="926300"/>
                  <a:pt x="2658359" y="907020"/>
                </a:cubicBezTo>
                <a:cubicBezTo>
                  <a:pt x="2661501" y="894451"/>
                  <a:pt x="2665244" y="882017"/>
                  <a:pt x="2667785" y="869313"/>
                </a:cubicBezTo>
                <a:cubicBezTo>
                  <a:pt x="2671533" y="850570"/>
                  <a:pt x="2673793" y="831557"/>
                  <a:pt x="2677212" y="812752"/>
                </a:cubicBezTo>
                <a:cubicBezTo>
                  <a:pt x="2680078" y="796988"/>
                  <a:pt x="2683163" y="781259"/>
                  <a:pt x="2686639" y="765618"/>
                </a:cubicBezTo>
                <a:cubicBezTo>
                  <a:pt x="2689450" y="752971"/>
                  <a:pt x="2693748" y="740658"/>
                  <a:pt x="2696066" y="727911"/>
                </a:cubicBezTo>
                <a:cubicBezTo>
                  <a:pt x="2700041" y="706050"/>
                  <a:pt x="2702351" y="683919"/>
                  <a:pt x="2705493" y="661923"/>
                </a:cubicBezTo>
                <a:cubicBezTo>
                  <a:pt x="2708635" y="599078"/>
                  <a:pt x="2709902" y="536110"/>
                  <a:pt x="2714920" y="473387"/>
                </a:cubicBezTo>
                <a:cubicBezTo>
                  <a:pt x="2717116" y="445937"/>
                  <a:pt x="2728361" y="415608"/>
                  <a:pt x="2733773" y="388546"/>
                </a:cubicBezTo>
                <a:cubicBezTo>
                  <a:pt x="2743967" y="337576"/>
                  <a:pt x="2739488" y="338076"/>
                  <a:pt x="2752627" y="294278"/>
                </a:cubicBezTo>
                <a:cubicBezTo>
                  <a:pt x="2758338" y="275243"/>
                  <a:pt x="2765196" y="256571"/>
                  <a:pt x="2771480" y="237717"/>
                </a:cubicBezTo>
                <a:cubicBezTo>
                  <a:pt x="2774622" y="228290"/>
                  <a:pt x="2778958" y="219181"/>
                  <a:pt x="2780907" y="209437"/>
                </a:cubicBezTo>
                <a:lnTo>
                  <a:pt x="2790334" y="162303"/>
                </a:lnTo>
                <a:cubicBezTo>
                  <a:pt x="2793476" y="108884"/>
                  <a:pt x="2792193" y="55020"/>
                  <a:pt x="2799761" y="2047"/>
                </a:cubicBezTo>
                <a:cubicBezTo>
                  <a:pt x="2801166" y="-7790"/>
                  <a:pt x="2807783" y="20490"/>
                  <a:pt x="2809188" y="30327"/>
                </a:cubicBezTo>
                <a:cubicBezTo>
                  <a:pt x="2814096" y="64686"/>
                  <a:pt x="2815472" y="99457"/>
                  <a:pt x="2818614" y="134022"/>
                </a:cubicBezTo>
                <a:cubicBezTo>
                  <a:pt x="2842971" y="60952"/>
                  <a:pt x="2808962" y="148924"/>
                  <a:pt x="2837468" y="171729"/>
                </a:cubicBezTo>
                <a:cubicBezTo>
                  <a:pt x="2852719" y="183930"/>
                  <a:pt x="2889189" y="122428"/>
                  <a:pt x="2894029" y="115169"/>
                </a:cubicBezTo>
                <a:cubicBezTo>
                  <a:pt x="2890887" y="156018"/>
                  <a:pt x="2885279" y="196753"/>
                  <a:pt x="2884602" y="237717"/>
                </a:cubicBezTo>
                <a:cubicBezTo>
                  <a:pt x="2878993" y="577050"/>
                  <a:pt x="2868949" y="916490"/>
                  <a:pt x="2875175" y="1255812"/>
                </a:cubicBezTo>
                <a:cubicBezTo>
                  <a:pt x="2875357" y="1265747"/>
                  <a:pt x="2893528" y="1264825"/>
                  <a:pt x="2903456" y="1265239"/>
                </a:cubicBezTo>
                <a:cubicBezTo>
                  <a:pt x="3044770" y="1271127"/>
                  <a:pt x="3186260" y="1271523"/>
                  <a:pt x="3327662" y="1274665"/>
                </a:cubicBezTo>
                <a:cubicBezTo>
                  <a:pt x="3340231" y="1277807"/>
                  <a:pt x="3352722" y="1281281"/>
                  <a:pt x="3365369" y="1284092"/>
                </a:cubicBezTo>
                <a:cubicBezTo>
                  <a:pt x="3608458" y="1338113"/>
                  <a:pt x="3811651" y="1298987"/>
                  <a:pt x="4100660" y="1302946"/>
                </a:cubicBezTo>
                <a:cubicBezTo>
                  <a:pt x="5023672" y="1434809"/>
                  <a:pt x="6074329" y="1315336"/>
                  <a:pt x="6909847" y="1312373"/>
                </a:cubicBezTo>
                <a:cubicBezTo>
                  <a:pt x="6944412" y="1309231"/>
                  <a:pt x="6979072" y="1307001"/>
                  <a:pt x="7013542" y="1302946"/>
                </a:cubicBezTo>
                <a:cubicBezTo>
                  <a:pt x="7032525" y="1300713"/>
                  <a:pt x="7050998" y="1294089"/>
                  <a:pt x="7070103" y="1293519"/>
                </a:cubicBezTo>
                <a:cubicBezTo>
                  <a:pt x="7422135" y="1283010"/>
                  <a:pt x="7552906" y="1284092"/>
                  <a:pt x="7843101" y="1284092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F02B06-DDCB-4BA6-942F-3F84AC6CDF77}"/>
              </a:ext>
            </a:extLst>
          </p:cNvPr>
          <p:cNvSpPr txBox="1"/>
          <p:nvPr/>
        </p:nvSpPr>
        <p:spPr>
          <a:xfrm>
            <a:off x="519137" y="2109047"/>
            <a:ext cx="1807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每个像素的深度值在时间滑动窗口做中值滤波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1802ACA-3694-4DD1-9BAC-1AD67903C352}"/>
              </a:ext>
            </a:extLst>
          </p:cNvPr>
          <p:cNvCxnSpPr/>
          <p:nvPr/>
        </p:nvCxnSpPr>
        <p:spPr>
          <a:xfrm>
            <a:off x="553677" y="2001283"/>
            <a:ext cx="5284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D0CE3A0-3603-4961-B0A9-87D8A10A997E}"/>
              </a:ext>
            </a:extLst>
          </p:cNvPr>
          <p:cNvSpPr txBox="1"/>
          <p:nvPr/>
        </p:nvSpPr>
        <p:spPr>
          <a:xfrm>
            <a:off x="5823963" y="1765190"/>
            <a:ext cx="42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</a:t>
            </a:r>
            <a:endParaRPr lang="zh-CN" altLang="en-US" sz="24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5A8D989-BACB-4107-8D01-D884C5283F0C}"/>
              </a:ext>
            </a:extLst>
          </p:cNvPr>
          <p:cNvGrpSpPr/>
          <p:nvPr/>
        </p:nvGrpSpPr>
        <p:grpSpPr>
          <a:xfrm>
            <a:off x="766463" y="1290755"/>
            <a:ext cx="1320490" cy="710528"/>
            <a:chOff x="669302" y="3423495"/>
            <a:chExt cx="1839797" cy="62119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193AFB0-178E-4D83-B511-8CCF2A82DAF0}"/>
                </a:ext>
              </a:extLst>
            </p:cNvPr>
            <p:cNvSpPr/>
            <p:nvPr/>
          </p:nvSpPr>
          <p:spPr>
            <a:xfrm>
              <a:off x="669302" y="3423495"/>
              <a:ext cx="1828800" cy="621196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3B5A3B5-71A9-4403-A544-E5463A5BDBFC}"/>
                </a:ext>
              </a:extLst>
            </p:cNvPr>
            <p:cNvGrpSpPr/>
            <p:nvPr/>
          </p:nvGrpSpPr>
          <p:grpSpPr>
            <a:xfrm>
              <a:off x="669302" y="3429000"/>
              <a:ext cx="1839797" cy="615691"/>
              <a:chOff x="669302" y="3429000"/>
              <a:chExt cx="1839797" cy="615691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559F1144-DBA9-40F6-AD3C-C513F5B0669B}"/>
                  </a:ext>
                </a:extLst>
              </p:cNvPr>
              <p:cNvCxnSpPr/>
              <p:nvPr/>
            </p:nvCxnSpPr>
            <p:spPr>
              <a:xfrm>
                <a:off x="669302" y="3429000"/>
                <a:ext cx="0" cy="615691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5D873BBF-A37A-4EAF-9294-58F3C292B8CF}"/>
                  </a:ext>
                </a:extLst>
              </p:cNvPr>
              <p:cNvCxnSpPr/>
              <p:nvPr/>
            </p:nvCxnSpPr>
            <p:spPr>
              <a:xfrm>
                <a:off x="2509099" y="3429000"/>
                <a:ext cx="0" cy="615691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8958262E-0958-4D58-8D26-2B56E075A4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302" y="4044691"/>
                <a:ext cx="1828800" cy="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箭头: 左右 21">
            <a:extLst>
              <a:ext uri="{FF2B5EF4-FFF2-40B4-BE49-F238E27FC236}">
                <a16:creationId xmlns:a16="http://schemas.microsoft.com/office/drawing/2014/main" id="{7EA7F04A-5447-4AD4-B603-7A207CA26940}"/>
              </a:ext>
            </a:extLst>
          </p:cNvPr>
          <p:cNvSpPr/>
          <p:nvPr/>
        </p:nvSpPr>
        <p:spPr>
          <a:xfrm>
            <a:off x="1227498" y="1855627"/>
            <a:ext cx="403022" cy="311317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B7E09D8-6EA0-4D5B-8CCE-2E5B9332A1E7}"/>
              </a:ext>
            </a:extLst>
          </p:cNvPr>
          <p:cNvCxnSpPr/>
          <p:nvPr/>
        </p:nvCxnSpPr>
        <p:spPr>
          <a:xfrm>
            <a:off x="502932" y="3380536"/>
            <a:ext cx="5284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8FD4ADCF-520E-4816-A956-515B70238331}"/>
              </a:ext>
            </a:extLst>
          </p:cNvPr>
          <p:cNvSpPr txBox="1"/>
          <p:nvPr/>
        </p:nvSpPr>
        <p:spPr>
          <a:xfrm>
            <a:off x="5783767" y="3149703"/>
            <a:ext cx="42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</a:t>
            </a:r>
            <a:endParaRPr lang="zh-CN" altLang="en-US" sz="2400" dirty="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8207D559-5B4C-450C-A1C5-CAEF0148D60D}"/>
              </a:ext>
            </a:extLst>
          </p:cNvPr>
          <p:cNvSpPr/>
          <p:nvPr/>
        </p:nvSpPr>
        <p:spPr>
          <a:xfrm flipV="1">
            <a:off x="514022" y="3005452"/>
            <a:ext cx="5142134" cy="45719"/>
          </a:xfrm>
          <a:custGeom>
            <a:avLst/>
            <a:gdLst>
              <a:gd name="connsiteX0" fmla="*/ 0 w 7164371"/>
              <a:gd name="connsiteY0" fmla="*/ 104491 h 171549"/>
              <a:gd name="connsiteX1" fmla="*/ 75415 w 7164371"/>
              <a:gd name="connsiteY1" fmla="*/ 113917 h 171549"/>
              <a:gd name="connsiteX2" fmla="*/ 226244 w 7164371"/>
              <a:gd name="connsiteY2" fmla="*/ 123344 h 171549"/>
              <a:gd name="connsiteX3" fmla="*/ 348792 w 7164371"/>
              <a:gd name="connsiteY3" fmla="*/ 132771 h 171549"/>
              <a:gd name="connsiteX4" fmla="*/ 801279 w 7164371"/>
              <a:gd name="connsiteY4" fmla="*/ 113917 h 171549"/>
              <a:gd name="connsiteX5" fmla="*/ 933254 w 7164371"/>
              <a:gd name="connsiteY5" fmla="*/ 95064 h 171549"/>
              <a:gd name="connsiteX6" fmla="*/ 1084083 w 7164371"/>
              <a:gd name="connsiteY6" fmla="*/ 85637 h 171549"/>
              <a:gd name="connsiteX7" fmla="*/ 1762813 w 7164371"/>
              <a:gd name="connsiteY7" fmla="*/ 113917 h 171549"/>
              <a:gd name="connsiteX8" fmla="*/ 1960776 w 7164371"/>
              <a:gd name="connsiteY8" fmla="*/ 132771 h 171549"/>
              <a:gd name="connsiteX9" fmla="*/ 2780908 w 7164371"/>
              <a:gd name="connsiteY9" fmla="*/ 123344 h 171549"/>
              <a:gd name="connsiteX10" fmla="*/ 2846895 w 7164371"/>
              <a:gd name="connsiteY10" fmla="*/ 104491 h 171549"/>
              <a:gd name="connsiteX11" fmla="*/ 2931736 w 7164371"/>
              <a:gd name="connsiteY11" fmla="*/ 85637 h 171549"/>
              <a:gd name="connsiteX12" fmla="*/ 2997724 w 7164371"/>
              <a:gd name="connsiteY12" fmla="*/ 57357 h 171549"/>
              <a:gd name="connsiteX13" fmla="*/ 3186260 w 7164371"/>
              <a:gd name="connsiteY13" fmla="*/ 66783 h 171549"/>
              <a:gd name="connsiteX14" fmla="*/ 3242821 w 7164371"/>
              <a:gd name="connsiteY14" fmla="*/ 85637 h 171549"/>
              <a:gd name="connsiteX15" fmla="*/ 3280528 w 7164371"/>
              <a:gd name="connsiteY15" fmla="*/ 95064 h 171549"/>
              <a:gd name="connsiteX16" fmla="*/ 3308809 w 7164371"/>
              <a:gd name="connsiteY16" fmla="*/ 104491 h 171549"/>
              <a:gd name="connsiteX17" fmla="*/ 3572759 w 7164371"/>
              <a:gd name="connsiteY17" fmla="*/ 113917 h 171549"/>
              <a:gd name="connsiteX18" fmla="*/ 3723588 w 7164371"/>
              <a:gd name="connsiteY18" fmla="*/ 123344 h 171549"/>
              <a:gd name="connsiteX19" fmla="*/ 5693790 w 7164371"/>
              <a:gd name="connsiteY19" fmla="*/ 123344 h 171549"/>
              <a:gd name="connsiteX20" fmla="*/ 5759778 w 7164371"/>
              <a:gd name="connsiteY20" fmla="*/ 113917 h 171549"/>
              <a:gd name="connsiteX21" fmla="*/ 5854046 w 7164371"/>
              <a:gd name="connsiteY21" fmla="*/ 85637 h 171549"/>
              <a:gd name="connsiteX22" fmla="*/ 5882326 w 7164371"/>
              <a:gd name="connsiteY22" fmla="*/ 76210 h 171549"/>
              <a:gd name="connsiteX23" fmla="*/ 5938887 w 7164371"/>
              <a:gd name="connsiteY23" fmla="*/ 66783 h 171549"/>
              <a:gd name="connsiteX24" fmla="*/ 5967167 w 7164371"/>
              <a:gd name="connsiteY24" fmla="*/ 57357 h 171549"/>
              <a:gd name="connsiteX25" fmla="*/ 6052009 w 7164371"/>
              <a:gd name="connsiteY25" fmla="*/ 38503 h 171549"/>
              <a:gd name="connsiteX26" fmla="*/ 6881567 w 7164371"/>
              <a:gd name="connsiteY26" fmla="*/ 38503 h 171549"/>
              <a:gd name="connsiteX27" fmla="*/ 6966409 w 7164371"/>
              <a:gd name="connsiteY27" fmla="*/ 29076 h 171549"/>
              <a:gd name="connsiteX28" fmla="*/ 7032396 w 7164371"/>
              <a:gd name="connsiteY28" fmla="*/ 10222 h 171549"/>
              <a:gd name="connsiteX29" fmla="*/ 7088957 w 7164371"/>
              <a:gd name="connsiteY29" fmla="*/ 796 h 171549"/>
              <a:gd name="connsiteX30" fmla="*/ 7164371 w 7164371"/>
              <a:gd name="connsiteY30" fmla="*/ 796 h 171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164371" h="171549">
                <a:moveTo>
                  <a:pt x="0" y="104491"/>
                </a:moveTo>
                <a:cubicBezTo>
                  <a:pt x="25138" y="107633"/>
                  <a:pt x="50169" y="111813"/>
                  <a:pt x="75415" y="113917"/>
                </a:cubicBezTo>
                <a:cubicBezTo>
                  <a:pt x="125615" y="118100"/>
                  <a:pt x="175989" y="119878"/>
                  <a:pt x="226244" y="123344"/>
                </a:cubicBezTo>
                <a:lnTo>
                  <a:pt x="348792" y="132771"/>
                </a:lnTo>
                <a:cubicBezTo>
                  <a:pt x="499621" y="126486"/>
                  <a:pt x="650632" y="123636"/>
                  <a:pt x="801279" y="113917"/>
                </a:cubicBezTo>
                <a:cubicBezTo>
                  <a:pt x="845625" y="111056"/>
                  <a:pt x="888902" y="97836"/>
                  <a:pt x="933254" y="95064"/>
                </a:cubicBezTo>
                <a:lnTo>
                  <a:pt x="1084083" y="85637"/>
                </a:lnTo>
                <a:cubicBezTo>
                  <a:pt x="1310326" y="95064"/>
                  <a:pt x="1537393" y="92448"/>
                  <a:pt x="1762813" y="113917"/>
                </a:cubicBezTo>
                <a:lnTo>
                  <a:pt x="1960776" y="132771"/>
                </a:lnTo>
                <a:lnTo>
                  <a:pt x="2780908" y="123344"/>
                </a:lnTo>
                <a:cubicBezTo>
                  <a:pt x="2800235" y="122919"/>
                  <a:pt x="2827814" y="109261"/>
                  <a:pt x="2846895" y="104491"/>
                </a:cubicBezTo>
                <a:cubicBezTo>
                  <a:pt x="2864813" y="100012"/>
                  <a:pt x="2912382" y="92895"/>
                  <a:pt x="2931736" y="85637"/>
                </a:cubicBezTo>
                <a:cubicBezTo>
                  <a:pt x="3118017" y="15781"/>
                  <a:pt x="2857344" y="104147"/>
                  <a:pt x="2997724" y="57357"/>
                </a:cubicBezTo>
                <a:cubicBezTo>
                  <a:pt x="3060569" y="60499"/>
                  <a:pt x="3123751" y="59571"/>
                  <a:pt x="3186260" y="66783"/>
                </a:cubicBezTo>
                <a:cubicBezTo>
                  <a:pt x="3206003" y="69061"/>
                  <a:pt x="3223541" y="80817"/>
                  <a:pt x="3242821" y="85637"/>
                </a:cubicBezTo>
                <a:cubicBezTo>
                  <a:pt x="3255390" y="88779"/>
                  <a:pt x="3268071" y="91505"/>
                  <a:pt x="3280528" y="95064"/>
                </a:cubicBezTo>
                <a:cubicBezTo>
                  <a:pt x="3290083" y="97794"/>
                  <a:pt x="3298893" y="103851"/>
                  <a:pt x="3308809" y="104491"/>
                </a:cubicBezTo>
                <a:cubicBezTo>
                  <a:pt x="3396666" y="110159"/>
                  <a:pt x="3484810" y="109919"/>
                  <a:pt x="3572759" y="113917"/>
                </a:cubicBezTo>
                <a:cubicBezTo>
                  <a:pt x="3623081" y="116204"/>
                  <a:pt x="3673312" y="120202"/>
                  <a:pt x="3723588" y="123344"/>
                </a:cubicBezTo>
                <a:cubicBezTo>
                  <a:pt x="4415899" y="222247"/>
                  <a:pt x="3825733" y="141221"/>
                  <a:pt x="5693790" y="123344"/>
                </a:cubicBezTo>
                <a:cubicBezTo>
                  <a:pt x="5716008" y="123131"/>
                  <a:pt x="5737917" y="117892"/>
                  <a:pt x="5759778" y="113917"/>
                </a:cubicBezTo>
                <a:cubicBezTo>
                  <a:pt x="5791128" y="108217"/>
                  <a:pt x="5824521" y="95479"/>
                  <a:pt x="5854046" y="85637"/>
                </a:cubicBezTo>
                <a:cubicBezTo>
                  <a:pt x="5863473" y="82495"/>
                  <a:pt x="5872525" y="77844"/>
                  <a:pt x="5882326" y="76210"/>
                </a:cubicBezTo>
                <a:cubicBezTo>
                  <a:pt x="5901180" y="73068"/>
                  <a:pt x="5920228" y="70929"/>
                  <a:pt x="5938887" y="66783"/>
                </a:cubicBezTo>
                <a:cubicBezTo>
                  <a:pt x="5948587" y="64628"/>
                  <a:pt x="5957527" y="59767"/>
                  <a:pt x="5967167" y="57357"/>
                </a:cubicBezTo>
                <a:cubicBezTo>
                  <a:pt x="5995273" y="50331"/>
                  <a:pt x="6023728" y="44788"/>
                  <a:pt x="6052009" y="38503"/>
                </a:cubicBezTo>
                <a:cubicBezTo>
                  <a:pt x="6463671" y="49336"/>
                  <a:pt x="6427160" y="53907"/>
                  <a:pt x="6881567" y="38503"/>
                </a:cubicBezTo>
                <a:cubicBezTo>
                  <a:pt x="6910005" y="37539"/>
                  <a:pt x="6938128" y="32218"/>
                  <a:pt x="6966409" y="29076"/>
                </a:cubicBezTo>
                <a:cubicBezTo>
                  <a:pt x="6993361" y="20092"/>
                  <a:pt x="7002806" y="16140"/>
                  <a:pt x="7032396" y="10222"/>
                </a:cubicBezTo>
                <a:cubicBezTo>
                  <a:pt x="7051139" y="6474"/>
                  <a:pt x="7069892" y="2158"/>
                  <a:pt x="7088957" y="796"/>
                </a:cubicBezTo>
                <a:cubicBezTo>
                  <a:pt x="7114031" y="-995"/>
                  <a:pt x="7139233" y="796"/>
                  <a:pt x="7164371" y="796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186C6F6-9356-4A12-8DAB-2092FD83E23D}"/>
              </a:ext>
            </a:extLst>
          </p:cNvPr>
          <p:cNvCxnSpPr/>
          <p:nvPr/>
        </p:nvCxnSpPr>
        <p:spPr>
          <a:xfrm>
            <a:off x="502932" y="4731828"/>
            <a:ext cx="5284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702A9841-E94A-414A-BD65-2D632FDE06C6}"/>
              </a:ext>
            </a:extLst>
          </p:cNvPr>
          <p:cNvSpPr txBox="1"/>
          <p:nvPr/>
        </p:nvSpPr>
        <p:spPr>
          <a:xfrm>
            <a:off x="5783767" y="4440837"/>
            <a:ext cx="42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</a:t>
            </a:r>
            <a:endParaRPr lang="zh-CN" altLang="en-US" sz="2400" dirty="0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4E95D34B-44D1-47F5-B652-3543AE04F830}"/>
              </a:ext>
            </a:extLst>
          </p:cNvPr>
          <p:cNvSpPr/>
          <p:nvPr/>
        </p:nvSpPr>
        <p:spPr>
          <a:xfrm>
            <a:off x="2738710" y="2065016"/>
            <a:ext cx="692760" cy="64073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3B1F4385-C9CD-46A4-8B85-6803F5FB4698}"/>
              </a:ext>
            </a:extLst>
          </p:cNvPr>
          <p:cNvSpPr/>
          <p:nvPr/>
        </p:nvSpPr>
        <p:spPr>
          <a:xfrm>
            <a:off x="2738710" y="3475782"/>
            <a:ext cx="692760" cy="64073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29C4B3D-ACFF-4D63-BD97-8744B21C7E98}"/>
              </a:ext>
            </a:extLst>
          </p:cNvPr>
          <p:cNvSpPr txBox="1"/>
          <p:nvPr/>
        </p:nvSpPr>
        <p:spPr>
          <a:xfrm>
            <a:off x="3549880" y="2187711"/>
            <a:ext cx="98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中值滤波结果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FD82823-1650-447E-85CF-96F04D9F3CE0}"/>
              </a:ext>
            </a:extLst>
          </p:cNvPr>
          <p:cNvSpPr txBox="1"/>
          <p:nvPr/>
        </p:nvSpPr>
        <p:spPr>
          <a:xfrm>
            <a:off x="3499292" y="3601069"/>
            <a:ext cx="1562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通过时域滤波进一步平滑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78FF8EC-3A04-44D6-AE64-077E1595F23E}"/>
              </a:ext>
            </a:extLst>
          </p:cNvPr>
          <p:cNvCxnSpPr/>
          <p:nvPr/>
        </p:nvCxnSpPr>
        <p:spPr>
          <a:xfrm>
            <a:off x="519137" y="4318392"/>
            <a:ext cx="507259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流程图: 或者 11">
            <a:extLst>
              <a:ext uri="{FF2B5EF4-FFF2-40B4-BE49-F238E27FC236}">
                <a16:creationId xmlns:a16="http://schemas.microsoft.com/office/drawing/2014/main" id="{67940425-5E15-4C66-9501-E30AA865A2B7}"/>
              </a:ext>
            </a:extLst>
          </p:cNvPr>
          <p:cNvSpPr/>
          <p:nvPr/>
        </p:nvSpPr>
        <p:spPr>
          <a:xfrm>
            <a:off x="9999384" y="1397470"/>
            <a:ext cx="704231" cy="704231"/>
          </a:xfrm>
          <a:prstGeom prst="flowChar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2C10ADD-414C-48B9-A0C9-C8ECF39D9396}"/>
              </a:ext>
            </a:extLst>
          </p:cNvPr>
          <p:cNvCxnSpPr>
            <a:cxnSpLocks/>
          </p:cNvCxnSpPr>
          <p:nvPr/>
        </p:nvCxnSpPr>
        <p:spPr>
          <a:xfrm>
            <a:off x="6267307" y="3174523"/>
            <a:ext cx="1506268" cy="117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60141AB9-EC4C-4D4F-AF7D-954AFB0E6F47}"/>
              </a:ext>
            </a:extLst>
          </p:cNvPr>
          <p:cNvSpPr txBox="1"/>
          <p:nvPr/>
        </p:nvSpPr>
        <p:spPr>
          <a:xfrm>
            <a:off x="7799218" y="4185829"/>
            <a:ext cx="42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</a:t>
            </a:r>
            <a:endParaRPr lang="zh-CN" altLang="en-US" sz="2400" dirty="0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6EBA65BE-A438-45B5-B0A4-A696F5FC43F7}"/>
              </a:ext>
            </a:extLst>
          </p:cNvPr>
          <p:cNvGrpSpPr/>
          <p:nvPr/>
        </p:nvGrpSpPr>
        <p:grpSpPr>
          <a:xfrm>
            <a:off x="6334724" y="2199296"/>
            <a:ext cx="1541392" cy="943726"/>
            <a:chOff x="6470970" y="1630362"/>
            <a:chExt cx="1541392" cy="943726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4371838-9D00-4E32-B6F5-4BE12A38B49C}"/>
                </a:ext>
              </a:extLst>
            </p:cNvPr>
            <p:cNvSpPr/>
            <p:nvPr/>
          </p:nvSpPr>
          <p:spPr>
            <a:xfrm>
              <a:off x="6470970" y="1630362"/>
              <a:ext cx="1541392" cy="94372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流程图: 或者 43">
              <a:extLst>
                <a:ext uri="{FF2B5EF4-FFF2-40B4-BE49-F238E27FC236}">
                  <a16:creationId xmlns:a16="http://schemas.microsoft.com/office/drawing/2014/main" id="{F407BC94-D565-4EAB-846D-3C20FB3C225E}"/>
                </a:ext>
              </a:extLst>
            </p:cNvPr>
            <p:cNvSpPr/>
            <p:nvPr/>
          </p:nvSpPr>
          <p:spPr>
            <a:xfrm>
              <a:off x="6632066" y="1740632"/>
              <a:ext cx="447711" cy="447711"/>
            </a:xfrm>
            <a:prstGeom prst="flowChartOr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1440D07-8BC3-4607-B29A-B38CE148CA86}"/>
              </a:ext>
            </a:extLst>
          </p:cNvPr>
          <p:cNvGrpSpPr/>
          <p:nvPr/>
        </p:nvGrpSpPr>
        <p:grpSpPr>
          <a:xfrm>
            <a:off x="6433838" y="2276040"/>
            <a:ext cx="1541392" cy="943726"/>
            <a:chOff x="6470970" y="1630362"/>
            <a:chExt cx="1541392" cy="943726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EFB2BEC-0A40-49CE-9E0F-2503CE707DD0}"/>
                </a:ext>
              </a:extLst>
            </p:cNvPr>
            <p:cNvSpPr/>
            <p:nvPr/>
          </p:nvSpPr>
          <p:spPr>
            <a:xfrm>
              <a:off x="6470970" y="1630362"/>
              <a:ext cx="1541392" cy="94372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流程图: 或者 59">
              <a:extLst>
                <a:ext uri="{FF2B5EF4-FFF2-40B4-BE49-F238E27FC236}">
                  <a16:creationId xmlns:a16="http://schemas.microsoft.com/office/drawing/2014/main" id="{AD4C6B07-136F-4471-B7CA-64F3A1070924}"/>
                </a:ext>
              </a:extLst>
            </p:cNvPr>
            <p:cNvSpPr/>
            <p:nvPr/>
          </p:nvSpPr>
          <p:spPr>
            <a:xfrm>
              <a:off x="6632066" y="1740632"/>
              <a:ext cx="447711" cy="447711"/>
            </a:xfrm>
            <a:prstGeom prst="flowChartOr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091B9C7-E68F-4686-8310-A822F223560F}"/>
              </a:ext>
            </a:extLst>
          </p:cNvPr>
          <p:cNvGrpSpPr/>
          <p:nvPr/>
        </p:nvGrpSpPr>
        <p:grpSpPr>
          <a:xfrm>
            <a:off x="6532952" y="2352784"/>
            <a:ext cx="1541392" cy="943726"/>
            <a:chOff x="6470970" y="1630362"/>
            <a:chExt cx="1541392" cy="943726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0F3AC59-02D8-4F9F-9CC4-AEAB0EBF594A}"/>
                </a:ext>
              </a:extLst>
            </p:cNvPr>
            <p:cNvSpPr/>
            <p:nvPr/>
          </p:nvSpPr>
          <p:spPr>
            <a:xfrm>
              <a:off x="6470970" y="1630362"/>
              <a:ext cx="1541392" cy="94372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流程图: 或者 62">
              <a:extLst>
                <a:ext uri="{FF2B5EF4-FFF2-40B4-BE49-F238E27FC236}">
                  <a16:creationId xmlns:a16="http://schemas.microsoft.com/office/drawing/2014/main" id="{0F7DF94C-F237-4ADB-8EF1-4AFD64DFB033}"/>
                </a:ext>
              </a:extLst>
            </p:cNvPr>
            <p:cNvSpPr/>
            <p:nvPr/>
          </p:nvSpPr>
          <p:spPr>
            <a:xfrm>
              <a:off x="6632066" y="1740632"/>
              <a:ext cx="447711" cy="447711"/>
            </a:xfrm>
            <a:prstGeom prst="flowChartOr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7B14C37B-9FB6-4126-8FD6-D19B5166B0B2}"/>
              </a:ext>
            </a:extLst>
          </p:cNvPr>
          <p:cNvGrpSpPr/>
          <p:nvPr/>
        </p:nvGrpSpPr>
        <p:grpSpPr>
          <a:xfrm>
            <a:off x="6632066" y="2429528"/>
            <a:ext cx="1541392" cy="943726"/>
            <a:chOff x="6470970" y="1630362"/>
            <a:chExt cx="1541392" cy="94372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02B74CF0-10CD-4B7F-A7FF-798C2922DB19}"/>
                </a:ext>
              </a:extLst>
            </p:cNvPr>
            <p:cNvSpPr/>
            <p:nvPr/>
          </p:nvSpPr>
          <p:spPr>
            <a:xfrm>
              <a:off x="6470970" y="1630362"/>
              <a:ext cx="1541392" cy="94372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流程图: 或者 65">
              <a:extLst>
                <a:ext uri="{FF2B5EF4-FFF2-40B4-BE49-F238E27FC236}">
                  <a16:creationId xmlns:a16="http://schemas.microsoft.com/office/drawing/2014/main" id="{2D17A062-E197-43AD-8030-B70BDB46F16C}"/>
                </a:ext>
              </a:extLst>
            </p:cNvPr>
            <p:cNvSpPr/>
            <p:nvPr/>
          </p:nvSpPr>
          <p:spPr>
            <a:xfrm>
              <a:off x="6632066" y="1740632"/>
              <a:ext cx="447711" cy="447711"/>
            </a:xfrm>
            <a:prstGeom prst="flowChartOr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8C7FFD9-8D4A-496F-87B2-36314D46F3F7}"/>
              </a:ext>
            </a:extLst>
          </p:cNvPr>
          <p:cNvGrpSpPr/>
          <p:nvPr/>
        </p:nvGrpSpPr>
        <p:grpSpPr>
          <a:xfrm>
            <a:off x="6731180" y="2506272"/>
            <a:ext cx="1541392" cy="943726"/>
            <a:chOff x="6470970" y="1630362"/>
            <a:chExt cx="1541392" cy="94372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34459F5-66C9-408F-BCFB-AA8AF04AE750}"/>
                </a:ext>
              </a:extLst>
            </p:cNvPr>
            <p:cNvSpPr/>
            <p:nvPr/>
          </p:nvSpPr>
          <p:spPr>
            <a:xfrm>
              <a:off x="6470970" y="1630362"/>
              <a:ext cx="1541392" cy="94372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流程图: 或者 68">
              <a:extLst>
                <a:ext uri="{FF2B5EF4-FFF2-40B4-BE49-F238E27FC236}">
                  <a16:creationId xmlns:a16="http://schemas.microsoft.com/office/drawing/2014/main" id="{24C2B1FE-816A-4B1D-9AA2-A68487844C49}"/>
                </a:ext>
              </a:extLst>
            </p:cNvPr>
            <p:cNvSpPr/>
            <p:nvPr/>
          </p:nvSpPr>
          <p:spPr>
            <a:xfrm>
              <a:off x="6632066" y="1740632"/>
              <a:ext cx="447711" cy="447711"/>
            </a:xfrm>
            <a:prstGeom prst="flowChartOr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EAA48D86-E5F4-4378-8DE9-5F1CECC397D5}"/>
              </a:ext>
            </a:extLst>
          </p:cNvPr>
          <p:cNvGrpSpPr/>
          <p:nvPr/>
        </p:nvGrpSpPr>
        <p:grpSpPr>
          <a:xfrm>
            <a:off x="6830294" y="2583016"/>
            <a:ext cx="1541392" cy="943726"/>
            <a:chOff x="6470970" y="1630362"/>
            <a:chExt cx="1541392" cy="94372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8001D70-DEFF-4B5A-8A62-4CC77BF573C6}"/>
                </a:ext>
              </a:extLst>
            </p:cNvPr>
            <p:cNvSpPr/>
            <p:nvPr/>
          </p:nvSpPr>
          <p:spPr>
            <a:xfrm>
              <a:off x="6470970" y="1630362"/>
              <a:ext cx="1541392" cy="94372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流程图: 或者 71">
              <a:extLst>
                <a:ext uri="{FF2B5EF4-FFF2-40B4-BE49-F238E27FC236}">
                  <a16:creationId xmlns:a16="http://schemas.microsoft.com/office/drawing/2014/main" id="{14BFD2FC-86F7-4F43-A330-DFC04AB4DDC2}"/>
                </a:ext>
              </a:extLst>
            </p:cNvPr>
            <p:cNvSpPr/>
            <p:nvPr/>
          </p:nvSpPr>
          <p:spPr>
            <a:xfrm>
              <a:off x="6632066" y="1740632"/>
              <a:ext cx="447711" cy="447711"/>
            </a:xfrm>
            <a:prstGeom prst="flowChartOr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80DC3DD-2A4F-49D4-A357-5B25DD3EB92A}"/>
              </a:ext>
            </a:extLst>
          </p:cNvPr>
          <p:cNvGrpSpPr/>
          <p:nvPr/>
        </p:nvGrpSpPr>
        <p:grpSpPr>
          <a:xfrm>
            <a:off x="6929408" y="2659760"/>
            <a:ext cx="1541392" cy="943726"/>
            <a:chOff x="6470970" y="1630362"/>
            <a:chExt cx="1541392" cy="94372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11DA9370-3A7A-4D9A-8B69-92A6A6F04D7C}"/>
                </a:ext>
              </a:extLst>
            </p:cNvPr>
            <p:cNvSpPr/>
            <p:nvPr/>
          </p:nvSpPr>
          <p:spPr>
            <a:xfrm>
              <a:off x="6470970" y="1630362"/>
              <a:ext cx="1541392" cy="94372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流程图: 或者 74">
              <a:extLst>
                <a:ext uri="{FF2B5EF4-FFF2-40B4-BE49-F238E27FC236}">
                  <a16:creationId xmlns:a16="http://schemas.microsoft.com/office/drawing/2014/main" id="{8B6DA214-14A9-4F45-ADB3-354E30D2BDF5}"/>
                </a:ext>
              </a:extLst>
            </p:cNvPr>
            <p:cNvSpPr/>
            <p:nvPr/>
          </p:nvSpPr>
          <p:spPr>
            <a:xfrm>
              <a:off x="6632066" y="1740632"/>
              <a:ext cx="447711" cy="447711"/>
            </a:xfrm>
            <a:prstGeom prst="flowChartOr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6269BAA4-BE0C-47E9-905E-B3F7AB02E663}"/>
              </a:ext>
            </a:extLst>
          </p:cNvPr>
          <p:cNvGrpSpPr/>
          <p:nvPr/>
        </p:nvGrpSpPr>
        <p:grpSpPr>
          <a:xfrm>
            <a:off x="7028522" y="2736504"/>
            <a:ext cx="1541392" cy="943726"/>
            <a:chOff x="6470970" y="1630362"/>
            <a:chExt cx="1541392" cy="94372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6EC80DE-8BC0-42FA-A62F-61077D3CAC7B}"/>
                </a:ext>
              </a:extLst>
            </p:cNvPr>
            <p:cNvSpPr/>
            <p:nvPr/>
          </p:nvSpPr>
          <p:spPr>
            <a:xfrm>
              <a:off x="6470970" y="1630362"/>
              <a:ext cx="1541392" cy="94372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流程图: 或者 77">
              <a:extLst>
                <a:ext uri="{FF2B5EF4-FFF2-40B4-BE49-F238E27FC236}">
                  <a16:creationId xmlns:a16="http://schemas.microsoft.com/office/drawing/2014/main" id="{0F360B0E-8B7F-4D39-B279-19FF8BF051CA}"/>
                </a:ext>
              </a:extLst>
            </p:cNvPr>
            <p:cNvSpPr/>
            <p:nvPr/>
          </p:nvSpPr>
          <p:spPr>
            <a:xfrm>
              <a:off x="6632066" y="1740632"/>
              <a:ext cx="447711" cy="447711"/>
            </a:xfrm>
            <a:prstGeom prst="flowChartOr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4D9EDF74-4DC6-481D-9651-8285180D11D3}"/>
              </a:ext>
            </a:extLst>
          </p:cNvPr>
          <p:cNvGrpSpPr/>
          <p:nvPr/>
        </p:nvGrpSpPr>
        <p:grpSpPr>
          <a:xfrm>
            <a:off x="7127636" y="2813248"/>
            <a:ext cx="1541392" cy="943726"/>
            <a:chOff x="6470970" y="1630362"/>
            <a:chExt cx="1541392" cy="943726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9E25D96-AC06-4C99-A650-AE59A3A7BBD8}"/>
                </a:ext>
              </a:extLst>
            </p:cNvPr>
            <p:cNvSpPr/>
            <p:nvPr/>
          </p:nvSpPr>
          <p:spPr>
            <a:xfrm>
              <a:off x="6470970" y="1630362"/>
              <a:ext cx="1541392" cy="94372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流程图: 或者 80">
              <a:extLst>
                <a:ext uri="{FF2B5EF4-FFF2-40B4-BE49-F238E27FC236}">
                  <a16:creationId xmlns:a16="http://schemas.microsoft.com/office/drawing/2014/main" id="{F0409176-DB2C-4775-B636-7FB2060FE805}"/>
                </a:ext>
              </a:extLst>
            </p:cNvPr>
            <p:cNvSpPr/>
            <p:nvPr/>
          </p:nvSpPr>
          <p:spPr>
            <a:xfrm>
              <a:off x="6632066" y="1740632"/>
              <a:ext cx="447711" cy="447711"/>
            </a:xfrm>
            <a:prstGeom prst="flowChartOr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E050DD0-CB48-4D89-A2DB-3AAC510999AF}"/>
              </a:ext>
            </a:extLst>
          </p:cNvPr>
          <p:cNvGrpSpPr/>
          <p:nvPr/>
        </p:nvGrpSpPr>
        <p:grpSpPr>
          <a:xfrm>
            <a:off x="7226750" y="2889992"/>
            <a:ext cx="1541392" cy="943726"/>
            <a:chOff x="6470970" y="1630362"/>
            <a:chExt cx="1541392" cy="943726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E15E2622-A513-44EE-9756-256FD8EEC6C7}"/>
                </a:ext>
              </a:extLst>
            </p:cNvPr>
            <p:cNvSpPr/>
            <p:nvPr/>
          </p:nvSpPr>
          <p:spPr>
            <a:xfrm>
              <a:off x="6470970" y="1630362"/>
              <a:ext cx="1541392" cy="94372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流程图: 或者 83">
              <a:extLst>
                <a:ext uri="{FF2B5EF4-FFF2-40B4-BE49-F238E27FC236}">
                  <a16:creationId xmlns:a16="http://schemas.microsoft.com/office/drawing/2014/main" id="{ADB254CD-02B3-49DE-9BEA-BE3067C7CFF2}"/>
                </a:ext>
              </a:extLst>
            </p:cNvPr>
            <p:cNvSpPr/>
            <p:nvPr/>
          </p:nvSpPr>
          <p:spPr>
            <a:xfrm>
              <a:off x="6632066" y="1740632"/>
              <a:ext cx="447711" cy="447711"/>
            </a:xfrm>
            <a:prstGeom prst="flowChartOr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CED4A60C-C356-4962-A50A-551F7F593C29}"/>
              </a:ext>
            </a:extLst>
          </p:cNvPr>
          <p:cNvGrpSpPr/>
          <p:nvPr/>
        </p:nvGrpSpPr>
        <p:grpSpPr>
          <a:xfrm>
            <a:off x="7325864" y="2966736"/>
            <a:ext cx="1541392" cy="943726"/>
            <a:chOff x="6470970" y="1630362"/>
            <a:chExt cx="1541392" cy="943726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03C2BED7-AFB8-4CAD-AF3C-21A7D9F3A670}"/>
                </a:ext>
              </a:extLst>
            </p:cNvPr>
            <p:cNvSpPr/>
            <p:nvPr/>
          </p:nvSpPr>
          <p:spPr>
            <a:xfrm>
              <a:off x="6470970" y="1630362"/>
              <a:ext cx="1541392" cy="94372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流程图: 或者 86">
              <a:extLst>
                <a:ext uri="{FF2B5EF4-FFF2-40B4-BE49-F238E27FC236}">
                  <a16:creationId xmlns:a16="http://schemas.microsoft.com/office/drawing/2014/main" id="{42ADD466-9B89-4240-8ED4-A8617786D445}"/>
                </a:ext>
              </a:extLst>
            </p:cNvPr>
            <p:cNvSpPr/>
            <p:nvPr/>
          </p:nvSpPr>
          <p:spPr>
            <a:xfrm>
              <a:off x="6632066" y="1740632"/>
              <a:ext cx="447711" cy="447711"/>
            </a:xfrm>
            <a:prstGeom prst="flowChartOr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87BA1A86-39A9-40BC-B219-E6EB1F364431}"/>
              </a:ext>
            </a:extLst>
          </p:cNvPr>
          <p:cNvGrpSpPr/>
          <p:nvPr/>
        </p:nvGrpSpPr>
        <p:grpSpPr>
          <a:xfrm>
            <a:off x="7424978" y="3043480"/>
            <a:ext cx="1541392" cy="943726"/>
            <a:chOff x="6470970" y="1630362"/>
            <a:chExt cx="1541392" cy="943726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8B7BE64-791F-4B92-BF8C-137D6DC81D2B}"/>
                </a:ext>
              </a:extLst>
            </p:cNvPr>
            <p:cNvSpPr/>
            <p:nvPr/>
          </p:nvSpPr>
          <p:spPr>
            <a:xfrm>
              <a:off x="6470970" y="1630362"/>
              <a:ext cx="1541392" cy="94372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流程图: 或者 89">
              <a:extLst>
                <a:ext uri="{FF2B5EF4-FFF2-40B4-BE49-F238E27FC236}">
                  <a16:creationId xmlns:a16="http://schemas.microsoft.com/office/drawing/2014/main" id="{9D2E4663-B758-4417-9419-553458543C3D}"/>
                </a:ext>
              </a:extLst>
            </p:cNvPr>
            <p:cNvSpPr/>
            <p:nvPr/>
          </p:nvSpPr>
          <p:spPr>
            <a:xfrm>
              <a:off x="6632066" y="1740632"/>
              <a:ext cx="447711" cy="447711"/>
            </a:xfrm>
            <a:prstGeom prst="flowChartOr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A352D7A2-9A27-4A4E-915B-E82749D3249C}"/>
              </a:ext>
            </a:extLst>
          </p:cNvPr>
          <p:cNvGrpSpPr/>
          <p:nvPr/>
        </p:nvGrpSpPr>
        <p:grpSpPr>
          <a:xfrm>
            <a:off x="7524092" y="3120224"/>
            <a:ext cx="1541392" cy="943726"/>
            <a:chOff x="6470970" y="1630362"/>
            <a:chExt cx="1541392" cy="943726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43966F6D-C60D-4ECC-AD91-80FB38E9E60A}"/>
                </a:ext>
              </a:extLst>
            </p:cNvPr>
            <p:cNvSpPr/>
            <p:nvPr/>
          </p:nvSpPr>
          <p:spPr>
            <a:xfrm>
              <a:off x="6470970" y="1630362"/>
              <a:ext cx="1541392" cy="94372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流程图: 或者 92">
              <a:extLst>
                <a:ext uri="{FF2B5EF4-FFF2-40B4-BE49-F238E27FC236}">
                  <a16:creationId xmlns:a16="http://schemas.microsoft.com/office/drawing/2014/main" id="{0E1B4D55-31A4-4F6F-926E-F15C9A9A2C57}"/>
                </a:ext>
              </a:extLst>
            </p:cNvPr>
            <p:cNvSpPr/>
            <p:nvPr/>
          </p:nvSpPr>
          <p:spPr>
            <a:xfrm>
              <a:off x="6632066" y="1740632"/>
              <a:ext cx="447711" cy="447711"/>
            </a:xfrm>
            <a:prstGeom prst="flowChartOr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43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17078-8086-F40F-6DB3-25C49708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E8FFF0-2462-96FF-3148-1222B9F1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08072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F2929F-63FC-DD4B-8377-881138D7B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191"/>
            <a:ext cx="10515600" cy="1049692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0432FF"/>
                </a:solidFill>
              </a:rPr>
              <a:t>作业</a:t>
            </a:r>
            <a:r>
              <a:rPr kumimoji="1" lang="en-US" altLang="zh-CN" dirty="0">
                <a:solidFill>
                  <a:srgbClr val="0432FF"/>
                </a:solidFill>
              </a:rPr>
              <a:t>1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33D7EBC-8B83-BE4A-8579-81D104F99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3312"/>
                <a:ext cx="10515600" cy="4823651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zh-CN" altLang="en-US" dirty="0"/>
                  <a:t>文件</a:t>
                </a:r>
                <a:r>
                  <a:rPr kumimoji="1" lang="en-US" altLang="zh-CN" dirty="0" err="1"/>
                  <a:t>pc_obj.csv</a:t>
                </a:r>
                <a:r>
                  <a:rPr kumimoji="1" lang="zh-CN" altLang="en-US" dirty="0"/>
                  <a:t>对应的点云包括了一个平面、一条直线，以及一些离群点噪声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希望计算输出平面和直线的模型参数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其中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直线的模型是：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𝐩</m:t>
                    </m:r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endParaRPr lang="en-US" altLang="zh-CN" b="1" dirty="0"/>
              </a:p>
              <a:p>
                <a:pPr lvl="1"/>
                <a:r>
                  <a:rPr lang="zh-CN" altLang="en-US" dirty="0"/>
                  <a:t>平面的模型是：</a:t>
                </a:r>
                <a:r>
                  <a:rPr kumimoji="1" lang="en-US" altLang="zh-CN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b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dirty="0"/>
                  <a:t> </a:t>
                </a:r>
                <a:endParaRPr lang="zh-CN" altLang="en-US" dirty="0"/>
              </a:p>
              <a:p>
                <a:r>
                  <a:rPr kumimoji="1" lang="zh-CN" altLang="en-US" dirty="0"/>
                  <a:t>输出数据为</a:t>
                </a:r>
                <a:r>
                  <a:rPr kumimoji="1" lang="en-US" altLang="zh-CN" dirty="0" err="1"/>
                  <a:t>param.csv</a:t>
                </a:r>
                <a:r>
                  <a:rPr kumimoji="1" lang="zh-CN" altLang="en-US" dirty="0"/>
                  <a:t>文件，</a:t>
                </a:r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内容有</a:t>
                </a:r>
                <a:r>
                  <a:rPr kumimoji="1" lang="en-US" altLang="zh-CN" dirty="0"/>
                  <a:t>4</a:t>
                </a:r>
                <a:r>
                  <a:rPr kumimoji="1" lang="zh-CN" altLang="en-US" dirty="0"/>
                  <a:t>行，分别是：</a:t>
                </a:r>
                <a:endParaRPr kumimoji="1" lang="en-US" altLang="zh-CN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en-US" altLang="zh-CN" b="0" dirty="0"/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dirty="0"/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33D7EBC-8B83-BE4A-8579-81D104F99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3312"/>
                <a:ext cx="10515600" cy="4823651"/>
              </a:xfrm>
              <a:blipFill>
                <a:blip r:embed="rId2"/>
                <a:stretch>
                  <a:fillRect l="-965" t="-2895" r="-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990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F2929F-63FC-DD4B-8377-881138D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0432FF"/>
                </a:solidFill>
              </a:rPr>
              <a:t>作业</a:t>
            </a:r>
            <a:r>
              <a:rPr kumimoji="1" lang="en-US" altLang="zh-CN" dirty="0">
                <a:solidFill>
                  <a:srgbClr val="0432FF"/>
                </a:solidFill>
              </a:rPr>
              <a:t>1——</a:t>
            </a:r>
            <a:r>
              <a:rPr kumimoji="1" lang="zh-CN" altLang="en-US" dirty="0">
                <a:solidFill>
                  <a:srgbClr val="0432FF"/>
                </a:solidFill>
              </a:rPr>
              <a:t>提示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12CA37-6771-EB41-B9DB-6FFD086B3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451" y="1568282"/>
            <a:ext cx="10515600" cy="1650233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之前</a:t>
            </a:r>
            <a:r>
              <a:rPr kumimoji="1" lang="en-US" altLang="zh-CN" dirty="0"/>
              <a:t>PPT</a:t>
            </a:r>
            <a:r>
              <a:rPr kumimoji="1" lang="zh-CN" altLang="en-US" dirty="0"/>
              <a:t>列出的</a:t>
            </a:r>
            <a:r>
              <a:rPr kumimoji="1" lang="en-US" altLang="zh-CN" dirty="0"/>
              <a:t>RANSAC</a:t>
            </a:r>
            <a:r>
              <a:rPr kumimoji="1" lang="zh-CN" altLang="en-US" dirty="0"/>
              <a:t>代码里面，但里面的参数需要手动调节（根据点云中不同物体的点的数量，飞散点数量等）</a:t>
            </a:r>
            <a:endParaRPr kumimoji="1" lang="en-US" altLang="zh-CN" dirty="0"/>
          </a:p>
          <a:p>
            <a:r>
              <a:rPr kumimoji="1" lang="zh-CN" altLang="en-US" dirty="0"/>
              <a:t>图中平面点云大约</a:t>
            </a:r>
            <a:r>
              <a:rPr kumimoji="1" lang="en-US" altLang="zh-CN" dirty="0"/>
              <a:t>2000</a:t>
            </a:r>
            <a:r>
              <a:rPr kumimoji="1" lang="zh-CN" altLang="en-US" dirty="0"/>
              <a:t>点，直线点云大约</a:t>
            </a:r>
            <a:r>
              <a:rPr kumimoji="1" lang="en-US" altLang="zh-CN" dirty="0"/>
              <a:t>330</a:t>
            </a:r>
            <a:r>
              <a:rPr kumimoji="1" lang="zh-CN" altLang="en-US" dirty="0"/>
              <a:t>点，噪声（离群点）点云大约</a:t>
            </a:r>
            <a:r>
              <a:rPr kumimoji="1" lang="en-US" altLang="zh-CN" dirty="0"/>
              <a:t>200</a:t>
            </a:r>
            <a:r>
              <a:rPr kumimoji="1" lang="zh-CN" altLang="en-US" dirty="0"/>
              <a:t>点</a:t>
            </a:r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AFA139-C4B8-5345-AEEF-06CC77953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69" y="3648009"/>
            <a:ext cx="2423160" cy="20922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BF47A4-A2C8-0B49-AD7C-AD54288ED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860" y="3648009"/>
            <a:ext cx="2423160" cy="20922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D731A4-3201-C04F-AC6B-6B4207858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251" y="3648009"/>
            <a:ext cx="2423159" cy="20922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968702-7F5C-784A-84BE-7F83F967C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641" y="3648009"/>
            <a:ext cx="2423159" cy="2092286"/>
          </a:xfrm>
          <a:prstGeom prst="rect">
            <a:avLst/>
          </a:prstGeom>
        </p:spPr>
      </p:pic>
      <p:sp>
        <p:nvSpPr>
          <p:cNvPr id="11" name="右箭头 10">
            <a:extLst>
              <a:ext uri="{FF2B5EF4-FFF2-40B4-BE49-F238E27FC236}">
                <a16:creationId xmlns:a16="http://schemas.microsoft.com/office/drawing/2014/main" id="{AC8D71CF-C8C3-E64B-84F2-16934A7B17AF}"/>
              </a:ext>
            </a:extLst>
          </p:cNvPr>
          <p:cNvSpPr/>
          <p:nvPr/>
        </p:nvSpPr>
        <p:spPr>
          <a:xfrm>
            <a:off x="3144629" y="4381732"/>
            <a:ext cx="289560" cy="624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DCA210EB-700F-D942-A3E4-F3EBC941124E}"/>
              </a:ext>
            </a:extLst>
          </p:cNvPr>
          <p:cNvSpPr/>
          <p:nvPr/>
        </p:nvSpPr>
        <p:spPr>
          <a:xfrm>
            <a:off x="5904691" y="4381732"/>
            <a:ext cx="289560" cy="624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9A247163-4035-6F44-9B43-F0DD7F715BB1}"/>
              </a:ext>
            </a:extLst>
          </p:cNvPr>
          <p:cNvSpPr/>
          <p:nvPr/>
        </p:nvSpPr>
        <p:spPr>
          <a:xfrm>
            <a:off x="8617410" y="4381732"/>
            <a:ext cx="289560" cy="624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F3AFF6E-F6A0-F147-BA6D-3493772CDCD1}"/>
              </a:ext>
            </a:extLst>
          </p:cNvPr>
          <p:cNvSpPr txBox="1"/>
          <p:nvPr/>
        </p:nvSpPr>
        <p:spPr>
          <a:xfrm>
            <a:off x="721469" y="5692987"/>
            <a:ext cx="2226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原始点云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包含了直线</a:t>
            </a:r>
            <a:r>
              <a:rPr kumimoji="1" lang="en-US" altLang="zh-CN" dirty="0"/>
              <a:t>/</a:t>
            </a:r>
            <a:r>
              <a:rPr kumimoji="1" lang="zh-CN" altLang="en-US" dirty="0"/>
              <a:t>平面和离群点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025FC0-791C-034B-9D9C-2C003A13E99D}"/>
              </a:ext>
            </a:extLst>
          </p:cNvPr>
          <p:cNvSpPr txBox="1"/>
          <p:nvPr/>
        </p:nvSpPr>
        <p:spPr>
          <a:xfrm>
            <a:off x="3556110" y="5740295"/>
            <a:ext cx="2226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RANSAC</a:t>
            </a:r>
            <a:r>
              <a:rPr kumimoji="1" lang="zh-CN" altLang="en-US" dirty="0"/>
              <a:t>检出平面点云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D72A65-AE89-1F47-8EE2-1ECBBAB235CA}"/>
              </a:ext>
            </a:extLst>
          </p:cNvPr>
          <p:cNvSpPr txBox="1"/>
          <p:nvPr/>
        </p:nvSpPr>
        <p:spPr>
          <a:xfrm>
            <a:off x="6521910" y="5740294"/>
            <a:ext cx="1767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扣除检出的平面点云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E06D2D3-BDA9-2E48-9F07-87A9A5142B97}"/>
              </a:ext>
            </a:extLst>
          </p:cNvPr>
          <p:cNvSpPr txBox="1"/>
          <p:nvPr/>
        </p:nvSpPr>
        <p:spPr>
          <a:xfrm>
            <a:off x="9258300" y="5740294"/>
            <a:ext cx="1767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RANSAC</a:t>
            </a:r>
            <a:r>
              <a:rPr kumimoji="1" lang="zh-CN" altLang="en-US" dirty="0"/>
              <a:t>检出直线点云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7F66FA-1573-114C-9689-04431443E341}"/>
              </a:ext>
            </a:extLst>
          </p:cNvPr>
          <p:cNvSpPr txBox="1"/>
          <p:nvPr/>
        </p:nvSpPr>
        <p:spPr>
          <a:xfrm>
            <a:off x="4504689" y="3244334"/>
            <a:ext cx="308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0432FF"/>
                </a:solidFill>
              </a:rPr>
              <a:t>算法顺序参考</a:t>
            </a:r>
          </a:p>
        </p:txBody>
      </p:sp>
    </p:spTree>
    <p:extLst>
      <p:ext uri="{BB962C8B-B14F-4D97-AF65-F5344CB8AC3E}">
        <p14:creationId xmlns:p14="http://schemas.microsoft.com/office/powerpoint/2010/main" val="369158947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D1F22-BAB0-95C0-7A50-A86F9FEBB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1EB3D7-9550-EE86-B5A1-37D494988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2419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E0B92-31EA-AC48-9E31-3416F41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011"/>
            <a:ext cx="9672145" cy="97270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直线点云的参数计算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非</a:t>
            </a:r>
            <a:r>
              <a:rPr kumimoji="1" lang="en-US" altLang="zh-CN" sz="3200" dirty="0">
                <a:solidFill>
                  <a:srgbClr val="0432FF"/>
                </a:solidFill>
              </a:rPr>
              <a:t>PCA</a:t>
            </a:r>
            <a:r>
              <a:rPr kumimoji="1" lang="zh-CN" altLang="en-US" sz="3200" dirty="0">
                <a:solidFill>
                  <a:srgbClr val="0432FF"/>
                </a:solidFill>
              </a:rPr>
              <a:t>的方法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/>
              <p:nvPr/>
            </p:nvSpPr>
            <p:spPr>
              <a:xfrm>
                <a:off x="1895899" y="1479500"/>
                <a:ext cx="4507131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800" dirty="0">
                    <a:solidFill>
                      <a:schemeClr val="tx1"/>
                    </a:solidFill>
                  </a:rPr>
                  <a:t>直线参数方程：</a:t>
                </a:r>
                <a14:m>
                  <m:oMath xmlns:m="http://schemas.openxmlformats.org/officeDocument/2006/math"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kumimoji="1"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endParaRPr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99" y="1479500"/>
                <a:ext cx="4507131" cy="523220"/>
              </a:xfrm>
              <a:prstGeom prst="rect">
                <a:avLst/>
              </a:prstGeom>
              <a:blipFill>
                <a:blip r:embed="rId4"/>
                <a:stretch>
                  <a:fillRect l="-2706"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46">
            <a:extLst>
              <a:ext uri="{FF2B5EF4-FFF2-40B4-BE49-F238E27FC236}">
                <a16:creationId xmlns:a16="http://schemas.microsoft.com/office/drawing/2014/main" id="{77A32AA2-BD66-5441-B901-046F6F4FDD85}"/>
              </a:ext>
            </a:extLst>
          </p:cNvPr>
          <p:cNvSpPr txBox="1"/>
          <p:nvPr/>
        </p:nvSpPr>
        <p:spPr>
          <a:xfrm>
            <a:off x="2486259" y="3132484"/>
            <a:ext cx="4507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rgbClr val="0432FF"/>
                </a:solidFill>
              </a:rPr>
              <a:t>可以不使用</a:t>
            </a:r>
            <a:r>
              <a:rPr kumimoji="1" lang="en-US" altLang="zh-CN" sz="2400" dirty="0">
                <a:solidFill>
                  <a:srgbClr val="0432FF"/>
                </a:solidFill>
              </a:rPr>
              <a:t>PCA</a:t>
            </a:r>
            <a:r>
              <a:rPr kumimoji="1" lang="zh-CN" altLang="en-US" sz="2400" dirty="0">
                <a:solidFill>
                  <a:srgbClr val="0432FF"/>
                </a:solidFill>
              </a:rPr>
              <a:t>分解计算吗？</a:t>
            </a:r>
            <a:endParaRPr kumimoji="1" lang="en-US" altLang="zh-CN" sz="2400" dirty="0">
              <a:solidFill>
                <a:srgbClr val="0432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rgbClr val="0432FF"/>
                </a:solidFill>
              </a:rPr>
              <a:t>可以用两点确定一直线？</a:t>
            </a:r>
            <a:endParaRPr kumimoji="1" lang="en-US" altLang="zh-CN" sz="2400" dirty="0">
              <a:solidFill>
                <a:srgbClr val="0432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9C302-DE35-BEE9-DABD-45F38D926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326" y="2224227"/>
            <a:ext cx="1551232" cy="288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71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E0B92-31EA-AC48-9E31-3416F41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011"/>
            <a:ext cx="9672145" cy="97270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直线点云的参数计算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非</a:t>
            </a:r>
            <a:r>
              <a:rPr kumimoji="1" lang="en-US" altLang="zh-CN" sz="3200" dirty="0">
                <a:solidFill>
                  <a:srgbClr val="0432FF"/>
                </a:solidFill>
              </a:rPr>
              <a:t>PCA</a:t>
            </a:r>
            <a:r>
              <a:rPr kumimoji="1" lang="zh-CN" altLang="en-US" sz="3200" dirty="0">
                <a:solidFill>
                  <a:srgbClr val="0432FF"/>
                </a:solidFill>
              </a:rPr>
              <a:t>的方法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/>
              <p:nvPr/>
            </p:nvSpPr>
            <p:spPr>
              <a:xfrm>
                <a:off x="1895899" y="1479500"/>
                <a:ext cx="4507131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800" dirty="0">
                    <a:solidFill>
                      <a:schemeClr val="tx1"/>
                    </a:solidFill>
                  </a:rPr>
                  <a:t>直线参数方程：</a:t>
                </a:r>
                <a14:m>
                  <m:oMath xmlns:m="http://schemas.openxmlformats.org/officeDocument/2006/math"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kumimoji="1"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endParaRPr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99" y="1479500"/>
                <a:ext cx="4507131" cy="523220"/>
              </a:xfrm>
              <a:prstGeom prst="rect">
                <a:avLst/>
              </a:prstGeom>
              <a:blipFill>
                <a:blip r:embed="rId2"/>
                <a:stretch>
                  <a:fillRect l="-2809" t="-1190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7A32AA2-BD66-5441-B901-046F6F4FDD85}"/>
                  </a:ext>
                </a:extLst>
              </p:cNvPr>
              <p:cNvSpPr txBox="1"/>
              <p:nvPr/>
            </p:nvSpPr>
            <p:spPr>
              <a:xfrm>
                <a:off x="646913" y="3143231"/>
                <a:ext cx="11244352" cy="3462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随机挑选一批点对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400" dirty="0"/>
                  <a:t>，计算坐标差，归一化得到方向向量：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2400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4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kumimoji="1" lang="en-US" altLang="zh-CN" sz="24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chemeClr val="bg2">
                        <a:lumMod val="90000"/>
                      </a:schemeClr>
                    </a:solidFill>
                  </a:rPr>
                  <a:t>方向一致化（直线有两个可能的指向）：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2400" b="0" i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sign</m:t>
                    </m:r>
                    <m:r>
                      <a:rPr kumimoji="1" lang="en-US" altLang="zh-CN" sz="24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kumimoji="1" lang="zh-CN" altLang="en-US" sz="2400" dirty="0">
                    <a:solidFill>
                      <a:schemeClr val="bg2">
                        <a:lumMod val="90000"/>
                      </a:schemeClr>
                    </a:solidFill>
                  </a:rPr>
                  <a:t>（</a:t>
                </a:r>
                <a:r>
                  <a:rPr kumimoji="1" lang="en-US" altLang="zh-CN" sz="2400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400" dirty="0">
                    <a:solidFill>
                      <a:schemeClr val="bg2">
                        <a:lumMod val="90000"/>
                      </a:schemeClr>
                    </a:solidFill>
                  </a:rPr>
                  <a:t>是之前计算出来的方向向量中的一个）</a:t>
                </a:r>
                <a:endParaRPr kumimoji="1" lang="en-US" altLang="zh-CN" sz="24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求平均：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zh-CN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1" i="0"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</m:acc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 </a:t>
                </a:r>
              </a:p>
              <a:p>
                <a:r>
                  <a:rPr kumimoji="1" lang="en-US" altLang="zh-CN" sz="2400" dirty="0"/>
                  <a:t>	</a:t>
                </a:r>
                <a:r>
                  <a:rPr kumimoji="1" lang="en-US" altLang="zh-CN" sz="20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zh-CN" altLang="en-US" sz="2000" dirty="0"/>
                  <a:t>是总的方向向量数目，可以改进成用点对距离加权平均</a:t>
                </a:r>
                <a:r>
                  <a:rPr kumimoji="1" lang="en-US" altLang="zh-CN" sz="2000" dirty="0"/>
                  <a:t>)</a:t>
                </a:r>
                <a:endParaRPr kumimoji="1" lang="en-US" altLang="zh-CN" sz="2400" b="1" i="0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b="1" i="0" dirty="0" smtClean="0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kumimoji="1" lang="zh-CN" altLang="en-US" sz="2400" dirty="0"/>
                  <a:t>用点云平均坐标取代</a:t>
                </a:r>
                <a:endParaRPr kumimoji="1"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7A32AA2-BD66-5441-B901-046F6F4FD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13" y="3143231"/>
                <a:ext cx="11244352" cy="3462423"/>
              </a:xfrm>
              <a:prstGeom prst="rect">
                <a:avLst/>
              </a:prstGeom>
              <a:blipFill>
                <a:blip r:embed="rId3"/>
                <a:stretch>
                  <a:fillRect l="-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2913DEF7-E970-4F0A-864F-2CB36FA59A1E}"/>
              </a:ext>
            </a:extLst>
          </p:cNvPr>
          <p:cNvGrpSpPr/>
          <p:nvPr/>
        </p:nvGrpSpPr>
        <p:grpSpPr>
          <a:xfrm rot="21259681">
            <a:off x="7415520" y="1244705"/>
            <a:ext cx="2502535" cy="2026435"/>
            <a:chOff x="9650717" y="2652150"/>
            <a:chExt cx="2502535" cy="2026435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2B252248-584F-4F98-AE2E-1BF501A02E86}"/>
                </a:ext>
              </a:extLst>
            </p:cNvPr>
            <p:cNvSpPr/>
            <p:nvPr/>
          </p:nvSpPr>
          <p:spPr>
            <a:xfrm>
              <a:off x="10936569" y="349787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3820EB9C-70A8-4239-9020-4891B0187E0E}"/>
                </a:ext>
              </a:extLst>
            </p:cNvPr>
            <p:cNvSpPr/>
            <p:nvPr/>
          </p:nvSpPr>
          <p:spPr>
            <a:xfrm>
              <a:off x="10651333" y="366932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2DD66FA0-2207-4511-9390-8C6C3B0C94AF}"/>
                </a:ext>
              </a:extLst>
            </p:cNvPr>
            <p:cNvSpPr/>
            <p:nvPr/>
          </p:nvSpPr>
          <p:spPr>
            <a:xfrm>
              <a:off x="11686774" y="274874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3C03FD5F-BA8D-425B-BCB7-05C4101AC4B2}"/>
                </a:ext>
              </a:extLst>
            </p:cNvPr>
            <p:cNvSpPr/>
            <p:nvPr/>
          </p:nvSpPr>
          <p:spPr>
            <a:xfrm>
              <a:off x="10316952" y="4029147"/>
              <a:ext cx="193183" cy="1931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49D9706B-D09D-49F1-8500-10505C1F85A5}"/>
                </a:ext>
              </a:extLst>
            </p:cNvPr>
            <p:cNvSpPr/>
            <p:nvPr/>
          </p:nvSpPr>
          <p:spPr>
            <a:xfrm>
              <a:off x="11248285" y="3218635"/>
              <a:ext cx="193183" cy="193183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F2CD9E8-738F-40B1-A767-DEEAE8CA55DE}"/>
                </a:ext>
              </a:extLst>
            </p:cNvPr>
            <p:cNvSpPr/>
            <p:nvPr/>
          </p:nvSpPr>
          <p:spPr>
            <a:xfrm>
              <a:off x="11182668" y="3401278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A31B86A-DE87-4D1F-9510-F62C60785087}"/>
                </a:ext>
              </a:extLst>
            </p:cNvPr>
            <p:cNvSpPr/>
            <p:nvPr/>
          </p:nvSpPr>
          <p:spPr>
            <a:xfrm>
              <a:off x="10879490" y="3287544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E64132A5-D996-4CDC-A36C-D014DA4CD1F9}"/>
                </a:ext>
              </a:extLst>
            </p:cNvPr>
            <p:cNvSpPr/>
            <p:nvPr/>
          </p:nvSpPr>
          <p:spPr>
            <a:xfrm>
              <a:off x="10549080" y="352714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6A4BA209-E1E5-406A-A727-EAD20DBE23C1}"/>
                </a:ext>
              </a:extLst>
            </p:cNvPr>
            <p:cNvSpPr/>
            <p:nvPr/>
          </p:nvSpPr>
          <p:spPr>
            <a:xfrm>
              <a:off x="10555678" y="386095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9AD19A4B-379E-4481-9CB3-169B9A9A8B32}"/>
                </a:ext>
              </a:extLst>
            </p:cNvPr>
            <p:cNvSpPr/>
            <p:nvPr/>
          </p:nvSpPr>
          <p:spPr>
            <a:xfrm>
              <a:off x="10821935" y="3648891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8E76CE9C-9830-42BA-B4EB-EBCC0C3E364F}"/>
                </a:ext>
              </a:extLst>
            </p:cNvPr>
            <p:cNvSpPr/>
            <p:nvPr/>
          </p:nvSpPr>
          <p:spPr>
            <a:xfrm>
              <a:off x="9977668" y="422779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E0399A6-2B93-435D-AED5-7421BA56CB51}"/>
                </a:ext>
              </a:extLst>
            </p:cNvPr>
            <p:cNvSpPr/>
            <p:nvPr/>
          </p:nvSpPr>
          <p:spPr>
            <a:xfrm>
              <a:off x="10385379" y="382353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0F82A96D-DFE4-4045-800D-D9ADA975C70C}"/>
                </a:ext>
              </a:extLst>
            </p:cNvPr>
            <p:cNvSpPr/>
            <p:nvPr/>
          </p:nvSpPr>
          <p:spPr>
            <a:xfrm>
              <a:off x="10221041" y="4211643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0B9CBB9A-E877-4433-9D74-51E6D49C3FCE}"/>
                </a:ext>
              </a:extLst>
            </p:cNvPr>
            <p:cNvSpPr/>
            <p:nvPr/>
          </p:nvSpPr>
          <p:spPr>
            <a:xfrm>
              <a:off x="10125386" y="4403273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1138B6DF-2B29-4A44-B054-B1745C5AA386}"/>
                </a:ext>
              </a:extLst>
            </p:cNvPr>
            <p:cNvSpPr/>
            <p:nvPr/>
          </p:nvSpPr>
          <p:spPr>
            <a:xfrm>
              <a:off x="11520488" y="312028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F218BC11-76BD-4AF4-993C-BDA5F07B9A85}"/>
                </a:ext>
              </a:extLst>
            </p:cNvPr>
            <p:cNvSpPr/>
            <p:nvPr/>
          </p:nvSpPr>
          <p:spPr>
            <a:xfrm>
              <a:off x="11592484" y="265215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7DF7B96-1931-4D93-883B-43DF1B735F16}"/>
                </a:ext>
              </a:extLst>
            </p:cNvPr>
            <p:cNvSpPr/>
            <p:nvPr/>
          </p:nvSpPr>
          <p:spPr>
            <a:xfrm>
              <a:off x="9766442" y="448540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7F23BD5D-AE94-4A87-A3C5-AEC86BA2F984}"/>
                </a:ext>
              </a:extLst>
            </p:cNvPr>
            <p:cNvSpPr/>
            <p:nvPr/>
          </p:nvSpPr>
          <p:spPr>
            <a:xfrm rot="2703621">
              <a:off x="10615568" y="2439785"/>
              <a:ext cx="572833" cy="250253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" name="直接箭头连接符 24">
            <a:extLst>
              <a:ext uri="{FF2B5EF4-FFF2-40B4-BE49-F238E27FC236}">
                <a16:creationId xmlns:a16="http://schemas.microsoft.com/office/drawing/2014/main" id="{8C8397C7-ABEA-F6DF-21F2-099FA0A999FB}"/>
              </a:ext>
            </a:extLst>
          </p:cNvPr>
          <p:cNvCxnSpPr>
            <a:cxnSpLocks/>
            <a:endCxn id="51" idx="3"/>
          </p:cNvCxnSpPr>
          <p:nvPr/>
        </p:nvCxnSpPr>
        <p:spPr>
          <a:xfrm flipV="1">
            <a:off x="8280448" y="1940440"/>
            <a:ext cx="731242" cy="7791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52B0920-5BA6-05D9-64D0-759F4D2640ED}"/>
                  </a:ext>
                </a:extLst>
              </p:cNvPr>
              <p:cNvSpPr txBox="1"/>
              <p:nvPr/>
            </p:nvSpPr>
            <p:spPr>
              <a:xfrm>
                <a:off x="8732207" y="1324038"/>
                <a:ext cx="4361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52B0920-5BA6-05D9-64D0-759F4D264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207" y="1324038"/>
                <a:ext cx="436186" cy="461665"/>
              </a:xfrm>
              <a:prstGeom prst="rect">
                <a:avLst/>
              </a:prstGeom>
              <a:blipFill>
                <a:blip r:embed="rId5"/>
                <a:stretch>
                  <a:fillRect l="-5714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4BD8CD-ADF8-8DFB-657A-70D23D89F54B}"/>
                  </a:ext>
                </a:extLst>
              </p:cNvPr>
              <p:cNvSpPr txBox="1"/>
              <p:nvPr/>
            </p:nvSpPr>
            <p:spPr>
              <a:xfrm>
                <a:off x="7645361" y="2237192"/>
                <a:ext cx="436186" cy="496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4BD8CD-ADF8-8DFB-657A-70D23D89F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361" y="2237192"/>
                <a:ext cx="436186" cy="496674"/>
              </a:xfrm>
              <a:prstGeom prst="rect">
                <a:avLst/>
              </a:prstGeom>
              <a:blipFill>
                <a:blip r:embed="rId6"/>
                <a:stretch>
                  <a:fillRect l="-2778" r="-11111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525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E0B92-31EA-AC48-9E31-3416F41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011"/>
            <a:ext cx="9672145" cy="97270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直线点云的参数计算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非</a:t>
            </a:r>
            <a:r>
              <a:rPr kumimoji="1" lang="en-US" altLang="zh-CN" sz="3200" dirty="0">
                <a:solidFill>
                  <a:srgbClr val="0432FF"/>
                </a:solidFill>
              </a:rPr>
              <a:t>PCA</a:t>
            </a:r>
            <a:r>
              <a:rPr kumimoji="1" lang="zh-CN" altLang="en-US" sz="3200" dirty="0">
                <a:solidFill>
                  <a:srgbClr val="0432FF"/>
                </a:solidFill>
              </a:rPr>
              <a:t>的方法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/>
              <p:nvPr/>
            </p:nvSpPr>
            <p:spPr>
              <a:xfrm>
                <a:off x="1895899" y="1479500"/>
                <a:ext cx="4507131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800" dirty="0">
                    <a:solidFill>
                      <a:schemeClr val="tx1"/>
                    </a:solidFill>
                  </a:rPr>
                  <a:t>直线参数方程：</a:t>
                </a:r>
                <a14:m>
                  <m:oMath xmlns:m="http://schemas.openxmlformats.org/officeDocument/2006/math"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kumimoji="1"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endParaRPr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99" y="1479500"/>
                <a:ext cx="4507131" cy="523220"/>
              </a:xfrm>
              <a:prstGeom prst="rect">
                <a:avLst/>
              </a:prstGeom>
              <a:blipFill>
                <a:blip r:embed="rId2"/>
                <a:stretch>
                  <a:fillRect l="-2809" t="-1190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7A32AA2-BD66-5441-B901-046F6F4FDD85}"/>
                  </a:ext>
                </a:extLst>
              </p:cNvPr>
              <p:cNvSpPr txBox="1"/>
              <p:nvPr/>
            </p:nvSpPr>
            <p:spPr>
              <a:xfrm>
                <a:off x="646913" y="3143231"/>
                <a:ext cx="11244352" cy="3462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随机挑选一批点对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400" dirty="0"/>
                  <a:t>，计算坐标差，归一化得到方向向量：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2400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4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kumimoji="1" lang="en-US" altLang="zh-CN" sz="24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chemeClr val="bg2">
                        <a:lumMod val="90000"/>
                      </a:schemeClr>
                    </a:solidFill>
                  </a:rPr>
                  <a:t>方向一致化（直线有两个可能的指向）：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2400" b="0" i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sign</m:t>
                    </m:r>
                    <m:r>
                      <a:rPr kumimoji="1" lang="en-US" altLang="zh-CN" sz="24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kumimoji="1" lang="zh-CN" altLang="en-US" sz="2400" dirty="0">
                    <a:solidFill>
                      <a:schemeClr val="bg2">
                        <a:lumMod val="90000"/>
                      </a:schemeClr>
                    </a:solidFill>
                  </a:rPr>
                  <a:t>（</a:t>
                </a:r>
                <a:r>
                  <a:rPr kumimoji="1" lang="en-US" altLang="zh-CN" sz="2400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400" dirty="0">
                    <a:solidFill>
                      <a:schemeClr val="bg2">
                        <a:lumMod val="90000"/>
                      </a:schemeClr>
                    </a:solidFill>
                  </a:rPr>
                  <a:t>是之前计算出来的方向向量中的一个）</a:t>
                </a:r>
                <a:endParaRPr kumimoji="1" lang="en-US" altLang="zh-CN" sz="24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求平均：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zh-CN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1" i="0"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</m:acc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 </a:t>
                </a:r>
              </a:p>
              <a:p>
                <a:r>
                  <a:rPr kumimoji="1" lang="en-US" altLang="zh-CN" sz="2400" dirty="0"/>
                  <a:t>	</a:t>
                </a:r>
                <a:r>
                  <a:rPr kumimoji="1" lang="en-US" altLang="zh-CN" sz="20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zh-CN" altLang="en-US" sz="2000" dirty="0"/>
                  <a:t>是总的方向向量数目，可以改进成用点对距离加权平均</a:t>
                </a:r>
                <a:r>
                  <a:rPr kumimoji="1" lang="en-US" altLang="zh-CN" sz="2000" dirty="0"/>
                  <a:t>)</a:t>
                </a:r>
                <a:endParaRPr kumimoji="1" lang="en-US" altLang="zh-CN" sz="2400" b="1" i="0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b="1" i="0" dirty="0" smtClean="0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kumimoji="1" lang="zh-CN" altLang="en-US" sz="2400" dirty="0"/>
                  <a:t>用点云平均坐标取代</a:t>
                </a:r>
                <a:endParaRPr kumimoji="1"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7A32AA2-BD66-5441-B901-046F6F4FD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13" y="3143231"/>
                <a:ext cx="11244352" cy="3462423"/>
              </a:xfrm>
              <a:prstGeom prst="rect">
                <a:avLst/>
              </a:prstGeom>
              <a:blipFill>
                <a:blip r:embed="rId3"/>
                <a:stretch>
                  <a:fillRect l="-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2913DEF7-E970-4F0A-864F-2CB36FA59A1E}"/>
              </a:ext>
            </a:extLst>
          </p:cNvPr>
          <p:cNvGrpSpPr/>
          <p:nvPr/>
        </p:nvGrpSpPr>
        <p:grpSpPr>
          <a:xfrm rot="21259681">
            <a:off x="7415520" y="1244705"/>
            <a:ext cx="2502535" cy="2026435"/>
            <a:chOff x="9650717" y="2652150"/>
            <a:chExt cx="2502535" cy="2026435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2B252248-584F-4F98-AE2E-1BF501A02E86}"/>
                </a:ext>
              </a:extLst>
            </p:cNvPr>
            <p:cNvSpPr/>
            <p:nvPr/>
          </p:nvSpPr>
          <p:spPr>
            <a:xfrm>
              <a:off x="10936569" y="349787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3820EB9C-70A8-4239-9020-4891B0187E0E}"/>
                </a:ext>
              </a:extLst>
            </p:cNvPr>
            <p:cNvSpPr/>
            <p:nvPr/>
          </p:nvSpPr>
          <p:spPr>
            <a:xfrm>
              <a:off x="10651333" y="366932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2DD66FA0-2207-4511-9390-8C6C3B0C94AF}"/>
                </a:ext>
              </a:extLst>
            </p:cNvPr>
            <p:cNvSpPr/>
            <p:nvPr/>
          </p:nvSpPr>
          <p:spPr>
            <a:xfrm>
              <a:off x="11686774" y="274874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3C03FD5F-BA8D-425B-BCB7-05C4101AC4B2}"/>
                </a:ext>
              </a:extLst>
            </p:cNvPr>
            <p:cNvSpPr/>
            <p:nvPr/>
          </p:nvSpPr>
          <p:spPr>
            <a:xfrm>
              <a:off x="10316952" y="4029147"/>
              <a:ext cx="193183" cy="1931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49D9706B-D09D-49F1-8500-10505C1F85A5}"/>
                </a:ext>
              </a:extLst>
            </p:cNvPr>
            <p:cNvSpPr/>
            <p:nvPr/>
          </p:nvSpPr>
          <p:spPr>
            <a:xfrm>
              <a:off x="11248285" y="3218635"/>
              <a:ext cx="193183" cy="193183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F2CD9E8-738F-40B1-A767-DEEAE8CA55DE}"/>
                </a:ext>
              </a:extLst>
            </p:cNvPr>
            <p:cNvSpPr/>
            <p:nvPr/>
          </p:nvSpPr>
          <p:spPr>
            <a:xfrm>
              <a:off x="11182668" y="3401278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A31B86A-DE87-4D1F-9510-F62C60785087}"/>
                </a:ext>
              </a:extLst>
            </p:cNvPr>
            <p:cNvSpPr/>
            <p:nvPr/>
          </p:nvSpPr>
          <p:spPr>
            <a:xfrm>
              <a:off x="10879490" y="3287544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E64132A5-D996-4CDC-A36C-D014DA4CD1F9}"/>
                </a:ext>
              </a:extLst>
            </p:cNvPr>
            <p:cNvSpPr/>
            <p:nvPr/>
          </p:nvSpPr>
          <p:spPr>
            <a:xfrm>
              <a:off x="10549080" y="352714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6A4BA209-E1E5-406A-A727-EAD20DBE23C1}"/>
                </a:ext>
              </a:extLst>
            </p:cNvPr>
            <p:cNvSpPr/>
            <p:nvPr/>
          </p:nvSpPr>
          <p:spPr>
            <a:xfrm>
              <a:off x="10555678" y="386095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9AD19A4B-379E-4481-9CB3-169B9A9A8B32}"/>
                </a:ext>
              </a:extLst>
            </p:cNvPr>
            <p:cNvSpPr/>
            <p:nvPr/>
          </p:nvSpPr>
          <p:spPr>
            <a:xfrm>
              <a:off x="10821935" y="3648891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8E76CE9C-9830-42BA-B4EB-EBCC0C3E364F}"/>
                </a:ext>
              </a:extLst>
            </p:cNvPr>
            <p:cNvSpPr/>
            <p:nvPr/>
          </p:nvSpPr>
          <p:spPr>
            <a:xfrm>
              <a:off x="9977668" y="422779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E0399A6-2B93-435D-AED5-7421BA56CB51}"/>
                </a:ext>
              </a:extLst>
            </p:cNvPr>
            <p:cNvSpPr/>
            <p:nvPr/>
          </p:nvSpPr>
          <p:spPr>
            <a:xfrm>
              <a:off x="10385379" y="382353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0F82A96D-DFE4-4045-800D-D9ADA975C70C}"/>
                </a:ext>
              </a:extLst>
            </p:cNvPr>
            <p:cNvSpPr/>
            <p:nvPr/>
          </p:nvSpPr>
          <p:spPr>
            <a:xfrm>
              <a:off x="10221041" y="4211643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0B9CBB9A-E877-4433-9D74-51E6D49C3FCE}"/>
                </a:ext>
              </a:extLst>
            </p:cNvPr>
            <p:cNvSpPr/>
            <p:nvPr/>
          </p:nvSpPr>
          <p:spPr>
            <a:xfrm>
              <a:off x="10125386" y="4403273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1138B6DF-2B29-4A44-B054-B1745C5AA386}"/>
                </a:ext>
              </a:extLst>
            </p:cNvPr>
            <p:cNvSpPr/>
            <p:nvPr/>
          </p:nvSpPr>
          <p:spPr>
            <a:xfrm>
              <a:off x="11520488" y="312028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F218BC11-76BD-4AF4-993C-BDA5F07B9A85}"/>
                </a:ext>
              </a:extLst>
            </p:cNvPr>
            <p:cNvSpPr/>
            <p:nvPr/>
          </p:nvSpPr>
          <p:spPr>
            <a:xfrm>
              <a:off x="11592484" y="265215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7DF7B96-1931-4D93-883B-43DF1B735F16}"/>
                </a:ext>
              </a:extLst>
            </p:cNvPr>
            <p:cNvSpPr/>
            <p:nvPr/>
          </p:nvSpPr>
          <p:spPr>
            <a:xfrm>
              <a:off x="9766442" y="448540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7F23BD5D-AE94-4A87-A3C5-AEC86BA2F984}"/>
                </a:ext>
              </a:extLst>
            </p:cNvPr>
            <p:cNvSpPr/>
            <p:nvPr/>
          </p:nvSpPr>
          <p:spPr>
            <a:xfrm rot="2703621">
              <a:off x="10615568" y="2439785"/>
              <a:ext cx="572833" cy="250253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4DC2789-B2D5-4A3F-AF2B-B8FC64FD80FA}"/>
              </a:ext>
            </a:extLst>
          </p:cNvPr>
          <p:cNvCxnSpPr>
            <a:cxnSpLocks/>
          </p:cNvCxnSpPr>
          <p:nvPr/>
        </p:nvCxnSpPr>
        <p:spPr>
          <a:xfrm flipV="1">
            <a:off x="8771699" y="4879517"/>
            <a:ext cx="411907" cy="503966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84A85BC-6F87-408A-AFF1-73BBC3757AD7}"/>
                  </a:ext>
                </a:extLst>
              </p:cNvPr>
              <p:cNvSpPr/>
              <p:nvPr/>
            </p:nvSpPr>
            <p:spPr>
              <a:xfrm>
                <a:off x="8771699" y="5297736"/>
                <a:ext cx="151154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0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r>
                  <a:rPr lang="zh-CN" altLang="en-US" dirty="0">
                    <a:solidFill>
                      <a:srgbClr val="0432FF"/>
                    </a:solidFill>
                  </a:rPr>
                  <a:t>有两个方向</a:t>
                </a: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84A85BC-6F87-408A-AFF1-73BBC3757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699" y="5297736"/>
                <a:ext cx="1511544" cy="369332"/>
              </a:xfrm>
              <a:prstGeom prst="rect">
                <a:avLst/>
              </a:prstGeom>
              <a:blipFill>
                <a:blip r:embed="rId4"/>
                <a:stretch>
                  <a:fillRect t="-6667" r="-8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8C5BA9A-AE31-4E81-AB19-3228A4974AE9}"/>
              </a:ext>
            </a:extLst>
          </p:cNvPr>
          <p:cNvCxnSpPr>
            <a:cxnSpLocks/>
          </p:cNvCxnSpPr>
          <p:nvPr/>
        </p:nvCxnSpPr>
        <p:spPr>
          <a:xfrm flipH="1">
            <a:off x="8281532" y="5435965"/>
            <a:ext cx="443312" cy="502845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4">
            <a:extLst>
              <a:ext uri="{FF2B5EF4-FFF2-40B4-BE49-F238E27FC236}">
                <a16:creationId xmlns:a16="http://schemas.microsoft.com/office/drawing/2014/main" id="{8C8397C7-ABEA-F6DF-21F2-099FA0A999FB}"/>
              </a:ext>
            </a:extLst>
          </p:cNvPr>
          <p:cNvCxnSpPr>
            <a:cxnSpLocks/>
            <a:endCxn id="51" idx="3"/>
          </p:cNvCxnSpPr>
          <p:nvPr/>
        </p:nvCxnSpPr>
        <p:spPr>
          <a:xfrm flipV="1">
            <a:off x="8280448" y="1940440"/>
            <a:ext cx="731242" cy="7791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52B0920-5BA6-05D9-64D0-759F4D2640ED}"/>
                  </a:ext>
                </a:extLst>
              </p:cNvPr>
              <p:cNvSpPr txBox="1"/>
              <p:nvPr/>
            </p:nvSpPr>
            <p:spPr>
              <a:xfrm>
                <a:off x="8732207" y="1324038"/>
                <a:ext cx="4361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52B0920-5BA6-05D9-64D0-759F4D264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207" y="1324038"/>
                <a:ext cx="436186" cy="461665"/>
              </a:xfrm>
              <a:prstGeom prst="rect">
                <a:avLst/>
              </a:prstGeom>
              <a:blipFill>
                <a:blip r:embed="rId5"/>
                <a:stretch>
                  <a:fillRect l="-5714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4BD8CD-ADF8-8DFB-657A-70D23D89F54B}"/>
                  </a:ext>
                </a:extLst>
              </p:cNvPr>
              <p:cNvSpPr txBox="1"/>
              <p:nvPr/>
            </p:nvSpPr>
            <p:spPr>
              <a:xfrm>
                <a:off x="7645361" y="2237192"/>
                <a:ext cx="436186" cy="496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4BD8CD-ADF8-8DFB-657A-70D23D89F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361" y="2237192"/>
                <a:ext cx="436186" cy="496674"/>
              </a:xfrm>
              <a:prstGeom prst="rect">
                <a:avLst/>
              </a:prstGeom>
              <a:blipFill>
                <a:blip r:embed="rId6"/>
                <a:stretch>
                  <a:fillRect l="-2778" r="-11111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BD9CFDA-15E9-CC17-3DA2-9212397ACE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3618" y="4475998"/>
            <a:ext cx="12192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57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E0B92-31EA-AC48-9E31-3416F41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011"/>
            <a:ext cx="9672145" cy="97270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直线点云的参数计算</a:t>
            </a:r>
            <a:r>
              <a:rPr kumimoji="1" lang="en-US" altLang="zh-CN" sz="3200" dirty="0"/>
              <a:t>——</a:t>
            </a:r>
            <a:r>
              <a:rPr kumimoji="1" lang="zh-CN" altLang="en-US" sz="3200" dirty="0"/>
              <a:t>非</a:t>
            </a:r>
            <a:r>
              <a:rPr kumimoji="1" lang="en-US" altLang="zh-CN" sz="3200" dirty="0"/>
              <a:t>PCA</a:t>
            </a:r>
            <a:r>
              <a:rPr kumimoji="1" lang="zh-CN" altLang="en-US" sz="3200" dirty="0"/>
              <a:t>的方法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/>
              <p:nvPr/>
            </p:nvSpPr>
            <p:spPr>
              <a:xfrm>
                <a:off x="1895899" y="1479500"/>
                <a:ext cx="4507131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800" dirty="0">
                    <a:solidFill>
                      <a:schemeClr val="tx1"/>
                    </a:solidFill>
                  </a:rPr>
                  <a:t>直线参数方程：</a:t>
                </a:r>
                <a14:m>
                  <m:oMath xmlns:m="http://schemas.openxmlformats.org/officeDocument/2006/math"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kumimoji="1"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endParaRPr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99" y="1479500"/>
                <a:ext cx="4507131" cy="523220"/>
              </a:xfrm>
              <a:prstGeom prst="rect">
                <a:avLst/>
              </a:prstGeom>
              <a:blipFill>
                <a:blip r:embed="rId2"/>
                <a:stretch>
                  <a:fillRect l="-2809" t="-1190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7A32AA2-BD66-5441-B901-046F6F4FDD85}"/>
                  </a:ext>
                </a:extLst>
              </p:cNvPr>
              <p:cNvSpPr txBox="1"/>
              <p:nvPr/>
            </p:nvSpPr>
            <p:spPr>
              <a:xfrm>
                <a:off x="646913" y="3143231"/>
                <a:ext cx="11244352" cy="3462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随机挑选一批点对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400" dirty="0"/>
                  <a:t>，计算坐标差，归一化得到方向向量：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2400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4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kumimoji="1" lang="en-US" altLang="zh-CN" sz="24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方向一致化（直线有两个可能的指向）：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2400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sign</m:t>
                    </m:r>
                    <m:r>
                      <a:rPr kumimoji="1"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kumimoji="1" lang="zh-CN" altLang="en-US" sz="2400" dirty="0">
                    <a:solidFill>
                      <a:srgbClr val="0432FF"/>
                    </a:solidFill>
                  </a:rPr>
                  <a:t>（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400" dirty="0">
                    <a:solidFill>
                      <a:srgbClr val="0432FF"/>
                    </a:solidFill>
                  </a:rPr>
                  <a:t>是之前计算出来的方向向量中的一个）</a:t>
                </a:r>
                <a:endParaRPr kumimoji="1" lang="en-US" altLang="zh-CN" sz="2400" dirty="0">
                  <a:solidFill>
                    <a:srgbClr val="0432FF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求平均：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zh-CN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1" i="0"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</m:acc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 </a:t>
                </a:r>
              </a:p>
              <a:p>
                <a:r>
                  <a:rPr kumimoji="1" lang="en-US" altLang="zh-CN" sz="2400" dirty="0"/>
                  <a:t>	</a:t>
                </a:r>
                <a:r>
                  <a:rPr kumimoji="1" lang="en-US" altLang="zh-CN" sz="20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zh-CN" altLang="en-US" sz="2000" dirty="0"/>
                  <a:t>是总的方向向量数目，可以改进成用点对距离加权平均</a:t>
                </a:r>
                <a:r>
                  <a:rPr kumimoji="1" lang="en-US" altLang="zh-CN" sz="2000" dirty="0"/>
                  <a:t>)</a:t>
                </a:r>
                <a:endParaRPr kumimoji="1" lang="en-US" altLang="zh-CN" sz="2400" b="1" i="0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b="1" i="0" dirty="0" smtClean="0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kumimoji="1" lang="zh-CN" altLang="en-US" sz="2400" dirty="0"/>
                  <a:t>用点云平均坐标取代</a:t>
                </a:r>
                <a:endParaRPr kumimoji="1"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7A32AA2-BD66-5441-B901-046F6F4FD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13" y="3143231"/>
                <a:ext cx="11244352" cy="3462423"/>
              </a:xfrm>
              <a:prstGeom prst="rect">
                <a:avLst/>
              </a:prstGeom>
              <a:blipFill>
                <a:blip r:embed="rId3"/>
                <a:stretch>
                  <a:fillRect l="-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2913DEF7-E970-4F0A-864F-2CB36FA59A1E}"/>
              </a:ext>
            </a:extLst>
          </p:cNvPr>
          <p:cNvGrpSpPr/>
          <p:nvPr/>
        </p:nvGrpSpPr>
        <p:grpSpPr>
          <a:xfrm rot="21259681">
            <a:off x="7415520" y="1244705"/>
            <a:ext cx="2502535" cy="2026435"/>
            <a:chOff x="9650717" y="2652150"/>
            <a:chExt cx="2502535" cy="2026435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2B252248-584F-4F98-AE2E-1BF501A02E86}"/>
                </a:ext>
              </a:extLst>
            </p:cNvPr>
            <p:cNvSpPr/>
            <p:nvPr/>
          </p:nvSpPr>
          <p:spPr>
            <a:xfrm>
              <a:off x="10936569" y="349787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3820EB9C-70A8-4239-9020-4891B0187E0E}"/>
                </a:ext>
              </a:extLst>
            </p:cNvPr>
            <p:cNvSpPr/>
            <p:nvPr/>
          </p:nvSpPr>
          <p:spPr>
            <a:xfrm>
              <a:off x="10651333" y="366932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2DD66FA0-2207-4511-9390-8C6C3B0C94AF}"/>
                </a:ext>
              </a:extLst>
            </p:cNvPr>
            <p:cNvSpPr/>
            <p:nvPr/>
          </p:nvSpPr>
          <p:spPr>
            <a:xfrm>
              <a:off x="11686774" y="274874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3C03FD5F-BA8D-425B-BCB7-05C4101AC4B2}"/>
                </a:ext>
              </a:extLst>
            </p:cNvPr>
            <p:cNvSpPr/>
            <p:nvPr/>
          </p:nvSpPr>
          <p:spPr>
            <a:xfrm>
              <a:off x="10316952" y="4029147"/>
              <a:ext cx="193183" cy="1931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49D9706B-D09D-49F1-8500-10505C1F85A5}"/>
                </a:ext>
              </a:extLst>
            </p:cNvPr>
            <p:cNvSpPr/>
            <p:nvPr/>
          </p:nvSpPr>
          <p:spPr>
            <a:xfrm>
              <a:off x="11248285" y="3218635"/>
              <a:ext cx="193183" cy="193183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F2CD9E8-738F-40B1-A767-DEEAE8CA55DE}"/>
                </a:ext>
              </a:extLst>
            </p:cNvPr>
            <p:cNvSpPr/>
            <p:nvPr/>
          </p:nvSpPr>
          <p:spPr>
            <a:xfrm>
              <a:off x="11182668" y="3401278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A31B86A-DE87-4D1F-9510-F62C60785087}"/>
                </a:ext>
              </a:extLst>
            </p:cNvPr>
            <p:cNvSpPr/>
            <p:nvPr/>
          </p:nvSpPr>
          <p:spPr>
            <a:xfrm>
              <a:off x="10879490" y="3287544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E64132A5-D996-4CDC-A36C-D014DA4CD1F9}"/>
                </a:ext>
              </a:extLst>
            </p:cNvPr>
            <p:cNvSpPr/>
            <p:nvPr/>
          </p:nvSpPr>
          <p:spPr>
            <a:xfrm>
              <a:off x="10549080" y="352714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6A4BA209-E1E5-406A-A727-EAD20DBE23C1}"/>
                </a:ext>
              </a:extLst>
            </p:cNvPr>
            <p:cNvSpPr/>
            <p:nvPr/>
          </p:nvSpPr>
          <p:spPr>
            <a:xfrm>
              <a:off x="10555678" y="386095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9AD19A4B-379E-4481-9CB3-169B9A9A8B32}"/>
                </a:ext>
              </a:extLst>
            </p:cNvPr>
            <p:cNvSpPr/>
            <p:nvPr/>
          </p:nvSpPr>
          <p:spPr>
            <a:xfrm>
              <a:off x="10821935" y="3648891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8E76CE9C-9830-42BA-B4EB-EBCC0C3E364F}"/>
                </a:ext>
              </a:extLst>
            </p:cNvPr>
            <p:cNvSpPr/>
            <p:nvPr/>
          </p:nvSpPr>
          <p:spPr>
            <a:xfrm>
              <a:off x="9977668" y="422779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E0399A6-2B93-435D-AED5-7421BA56CB51}"/>
                </a:ext>
              </a:extLst>
            </p:cNvPr>
            <p:cNvSpPr/>
            <p:nvPr/>
          </p:nvSpPr>
          <p:spPr>
            <a:xfrm>
              <a:off x="10385379" y="382353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0F82A96D-DFE4-4045-800D-D9ADA975C70C}"/>
                </a:ext>
              </a:extLst>
            </p:cNvPr>
            <p:cNvSpPr/>
            <p:nvPr/>
          </p:nvSpPr>
          <p:spPr>
            <a:xfrm>
              <a:off x="10221041" y="4211643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0B9CBB9A-E877-4433-9D74-51E6D49C3FCE}"/>
                </a:ext>
              </a:extLst>
            </p:cNvPr>
            <p:cNvSpPr/>
            <p:nvPr/>
          </p:nvSpPr>
          <p:spPr>
            <a:xfrm>
              <a:off x="10125386" y="4403273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1138B6DF-2B29-4A44-B054-B1745C5AA386}"/>
                </a:ext>
              </a:extLst>
            </p:cNvPr>
            <p:cNvSpPr/>
            <p:nvPr/>
          </p:nvSpPr>
          <p:spPr>
            <a:xfrm>
              <a:off x="11520488" y="312028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F218BC11-76BD-4AF4-993C-BDA5F07B9A85}"/>
                </a:ext>
              </a:extLst>
            </p:cNvPr>
            <p:cNvSpPr/>
            <p:nvPr/>
          </p:nvSpPr>
          <p:spPr>
            <a:xfrm>
              <a:off x="11592484" y="265215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7DF7B96-1931-4D93-883B-43DF1B735F16}"/>
                </a:ext>
              </a:extLst>
            </p:cNvPr>
            <p:cNvSpPr/>
            <p:nvPr/>
          </p:nvSpPr>
          <p:spPr>
            <a:xfrm>
              <a:off x="9766442" y="448540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7F23BD5D-AE94-4A87-A3C5-AEC86BA2F984}"/>
                </a:ext>
              </a:extLst>
            </p:cNvPr>
            <p:cNvSpPr/>
            <p:nvPr/>
          </p:nvSpPr>
          <p:spPr>
            <a:xfrm rot="2703621">
              <a:off x="10615568" y="2439785"/>
              <a:ext cx="572833" cy="250253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4DC2789-B2D5-4A3F-AF2B-B8FC64FD80FA}"/>
              </a:ext>
            </a:extLst>
          </p:cNvPr>
          <p:cNvCxnSpPr>
            <a:cxnSpLocks/>
          </p:cNvCxnSpPr>
          <p:nvPr/>
        </p:nvCxnSpPr>
        <p:spPr>
          <a:xfrm flipV="1">
            <a:off x="10510345" y="4634816"/>
            <a:ext cx="411907" cy="503966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84A85BC-6F87-408A-AFF1-73BBC3757AD7}"/>
                  </a:ext>
                </a:extLst>
              </p:cNvPr>
              <p:cNvSpPr/>
              <p:nvPr/>
            </p:nvSpPr>
            <p:spPr>
              <a:xfrm>
                <a:off x="10510345" y="5053035"/>
                <a:ext cx="151154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0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r>
                  <a:rPr lang="zh-CN" altLang="en-US" dirty="0">
                    <a:solidFill>
                      <a:srgbClr val="0432FF"/>
                    </a:solidFill>
                  </a:rPr>
                  <a:t>有两个方向</a:t>
                </a: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84A85BC-6F87-408A-AFF1-73BBC3757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345" y="5053035"/>
                <a:ext cx="1511544" cy="369332"/>
              </a:xfrm>
              <a:prstGeom prst="rect">
                <a:avLst/>
              </a:prstGeom>
              <a:blipFill>
                <a:blip r:embed="rId4"/>
                <a:stretch>
                  <a:fillRect t="-6667" r="-8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8C5BA9A-AE31-4E81-AB19-3228A4974AE9}"/>
              </a:ext>
            </a:extLst>
          </p:cNvPr>
          <p:cNvCxnSpPr>
            <a:cxnSpLocks/>
          </p:cNvCxnSpPr>
          <p:nvPr/>
        </p:nvCxnSpPr>
        <p:spPr>
          <a:xfrm flipH="1">
            <a:off x="10020178" y="5191264"/>
            <a:ext cx="443312" cy="502845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4">
            <a:extLst>
              <a:ext uri="{FF2B5EF4-FFF2-40B4-BE49-F238E27FC236}">
                <a16:creationId xmlns:a16="http://schemas.microsoft.com/office/drawing/2014/main" id="{8C8397C7-ABEA-F6DF-21F2-099FA0A999FB}"/>
              </a:ext>
            </a:extLst>
          </p:cNvPr>
          <p:cNvCxnSpPr>
            <a:cxnSpLocks/>
            <a:endCxn id="51" idx="3"/>
          </p:cNvCxnSpPr>
          <p:nvPr/>
        </p:nvCxnSpPr>
        <p:spPr>
          <a:xfrm flipV="1">
            <a:off x="8280448" y="1940440"/>
            <a:ext cx="731242" cy="7791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52B0920-5BA6-05D9-64D0-759F4D2640ED}"/>
                  </a:ext>
                </a:extLst>
              </p:cNvPr>
              <p:cNvSpPr txBox="1"/>
              <p:nvPr/>
            </p:nvSpPr>
            <p:spPr>
              <a:xfrm>
                <a:off x="8732207" y="1324038"/>
                <a:ext cx="4361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52B0920-5BA6-05D9-64D0-759F4D264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207" y="1324038"/>
                <a:ext cx="436186" cy="461665"/>
              </a:xfrm>
              <a:prstGeom prst="rect">
                <a:avLst/>
              </a:prstGeom>
              <a:blipFill>
                <a:blip r:embed="rId5"/>
                <a:stretch>
                  <a:fillRect l="-5714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4BD8CD-ADF8-8DFB-657A-70D23D89F54B}"/>
                  </a:ext>
                </a:extLst>
              </p:cNvPr>
              <p:cNvSpPr txBox="1"/>
              <p:nvPr/>
            </p:nvSpPr>
            <p:spPr>
              <a:xfrm>
                <a:off x="7645361" y="2237192"/>
                <a:ext cx="436186" cy="496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4BD8CD-ADF8-8DFB-657A-70D23D89F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361" y="2237192"/>
                <a:ext cx="436186" cy="496674"/>
              </a:xfrm>
              <a:prstGeom prst="rect">
                <a:avLst/>
              </a:prstGeom>
              <a:blipFill>
                <a:blip r:embed="rId6"/>
                <a:stretch>
                  <a:fillRect l="-2778" r="-11111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5538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2D02C-1FCB-4D49-A39F-B55C14C9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0000FF"/>
                </a:solidFill>
              </a:rPr>
              <a:t>参数测量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EF431-2E64-1B4D-B3EA-4D9A5E16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空间直线测量</a:t>
            </a:r>
            <a:endParaRPr lang="zh-CN" altLang="zh-CN" dirty="0"/>
          </a:p>
          <a:p>
            <a:r>
              <a:rPr lang="zh-CN" altLang="en-US" dirty="0"/>
              <a:t>点云形状参数计算</a:t>
            </a:r>
            <a:endParaRPr lang="en-US" altLang="zh-CN" dirty="0"/>
          </a:p>
          <a:p>
            <a:r>
              <a:rPr lang="zh-CN" altLang="en-US" dirty="0"/>
              <a:t>直线</a:t>
            </a:r>
            <a:endParaRPr lang="en-US" altLang="zh-CN" dirty="0"/>
          </a:p>
          <a:p>
            <a:r>
              <a:rPr lang="zh-CN" altLang="en-US" b="1" i="1" u="sng" dirty="0">
                <a:solidFill>
                  <a:srgbClr val="0000FF"/>
                </a:solidFill>
              </a:rPr>
              <a:t>平面</a:t>
            </a:r>
            <a:endParaRPr lang="en-US" altLang="zh-CN" b="1" i="1" u="sng" dirty="0">
              <a:solidFill>
                <a:srgbClr val="0000FF"/>
              </a:solidFill>
            </a:endParaRPr>
          </a:p>
          <a:p>
            <a:r>
              <a:rPr lang="zh-CN" altLang="en-US" dirty="0"/>
              <a:t>球面</a:t>
            </a:r>
            <a:endParaRPr lang="en-US" altLang="zh-CN" dirty="0"/>
          </a:p>
          <a:p>
            <a:r>
              <a:rPr lang="zh-CN" altLang="en-US" dirty="0"/>
              <a:t>圆环</a:t>
            </a:r>
            <a:endParaRPr lang="zh-CN" altLang="zh-CN" dirty="0"/>
          </a:p>
          <a:p>
            <a:r>
              <a:rPr lang="zh-CN" altLang="en-US" dirty="0"/>
              <a:t>圆柱体和圆锥体</a:t>
            </a:r>
            <a:endParaRPr lang="en-US" altLang="zh-CN" dirty="0"/>
          </a:p>
          <a:p>
            <a:r>
              <a:rPr lang="zh-CN" altLang="en-US" dirty="0"/>
              <a:t>二次曲面</a:t>
            </a:r>
            <a:endParaRPr lang="en-US" altLang="zh-CN" dirty="0"/>
          </a:p>
          <a:p>
            <a:r>
              <a:rPr lang="zh-CN" altLang="en-US" dirty="0"/>
              <a:t>点的投影计算</a:t>
            </a:r>
            <a:endParaRPr lang="en-US" altLang="zh-CN" dirty="0"/>
          </a:p>
          <a:p>
            <a:r>
              <a:rPr lang="zh-CN" altLang="en-US" dirty="0"/>
              <a:t>离群点处理</a:t>
            </a:r>
            <a:endParaRPr lang="en-US" altLang="zh-CN" dirty="0"/>
          </a:p>
          <a:p>
            <a:r>
              <a:rPr lang="zh-CN" altLang="en-US" dirty="0"/>
              <a:t>前背景分离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9622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2D02C-1FCB-4D49-A39F-B55C14C9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0000FF"/>
                </a:solidFill>
              </a:rPr>
              <a:t>参数测量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EF431-2E64-1B4D-B3EA-4D9A5E16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b="1" i="1" u="sng" dirty="0">
                <a:solidFill>
                  <a:srgbClr val="0000FF"/>
                </a:solidFill>
              </a:rPr>
              <a:t>点云形状参数计算</a:t>
            </a:r>
            <a:endParaRPr lang="en-US" altLang="zh-CN" b="1" i="1" u="sng" dirty="0">
              <a:solidFill>
                <a:srgbClr val="0000FF"/>
              </a:solidFill>
            </a:endParaRPr>
          </a:p>
          <a:p>
            <a:r>
              <a:rPr lang="zh-CN" altLang="en-US" dirty="0"/>
              <a:t>直线</a:t>
            </a:r>
            <a:endParaRPr lang="en-US" altLang="zh-CN" dirty="0"/>
          </a:p>
          <a:p>
            <a:r>
              <a:rPr lang="zh-CN" altLang="en-US" dirty="0"/>
              <a:t>平面</a:t>
            </a:r>
            <a:endParaRPr lang="en-US" altLang="zh-CN" dirty="0"/>
          </a:p>
          <a:p>
            <a:r>
              <a:rPr lang="zh-CN" altLang="en-US" dirty="0"/>
              <a:t>球面</a:t>
            </a:r>
            <a:endParaRPr lang="en-US" altLang="zh-CN" dirty="0"/>
          </a:p>
          <a:p>
            <a:r>
              <a:rPr lang="zh-CN" altLang="en-US" dirty="0"/>
              <a:t>圆环</a:t>
            </a:r>
            <a:endParaRPr lang="zh-CN" altLang="zh-CN" dirty="0"/>
          </a:p>
          <a:p>
            <a:r>
              <a:rPr lang="zh-CN" altLang="en-US" dirty="0"/>
              <a:t>圆柱体和圆锥体</a:t>
            </a:r>
            <a:endParaRPr lang="en-US" altLang="zh-CN" dirty="0"/>
          </a:p>
          <a:p>
            <a:r>
              <a:rPr lang="zh-CN" altLang="en-US" dirty="0"/>
              <a:t>二次曲面</a:t>
            </a:r>
            <a:endParaRPr lang="en-US" altLang="zh-CN" dirty="0"/>
          </a:p>
          <a:p>
            <a:r>
              <a:rPr lang="zh-CN" altLang="en-US" dirty="0"/>
              <a:t>点的投影计算</a:t>
            </a:r>
            <a:endParaRPr lang="en-US" altLang="zh-CN" dirty="0"/>
          </a:p>
          <a:p>
            <a:r>
              <a:rPr lang="zh-CN" altLang="en-US" dirty="0"/>
              <a:t>离群点处理</a:t>
            </a:r>
            <a:endParaRPr lang="en-US" altLang="zh-CN" dirty="0"/>
          </a:p>
          <a:p>
            <a:r>
              <a:rPr lang="zh-CN" altLang="en-US" dirty="0"/>
              <a:t>前背景分离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1036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8F6F8B47-7180-8049-A0FD-439E38D665C4}"/>
              </a:ext>
            </a:extLst>
          </p:cNvPr>
          <p:cNvCxnSpPr>
            <a:cxnSpLocks/>
          </p:cNvCxnSpPr>
          <p:nvPr/>
        </p:nvCxnSpPr>
        <p:spPr>
          <a:xfrm flipV="1">
            <a:off x="2784360" y="4854995"/>
            <a:ext cx="1109644" cy="794512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72EE0B92-31EA-AC48-9E31-3416F41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014"/>
            <a:ext cx="10515600" cy="730239"/>
          </a:xfrm>
        </p:spPr>
        <p:txBody>
          <a:bodyPr/>
          <a:lstStyle/>
          <a:p>
            <a:r>
              <a:rPr kumimoji="1" lang="zh-CN" altLang="en-US" dirty="0"/>
              <a:t>平面点云的参数计算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平面参数模型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DCA7782-7D09-B549-8F2D-722F71759920}"/>
                  </a:ext>
                </a:extLst>
              </p:cNvPr>
              <p:cNvSpPr/>
              <p:nvPr/>
            </p:nvSpPr>
            <p:spPr>
              <a:xfrm>
                <a:off x="3520965" y="1789518"/>
                <a:ext cx="2775571" cy="10680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mr>
                      </m:m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DCA7782-7D09-B549-8F2D-722F71759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965" y="1789518"/>
                <a:ext cx="2775571" cy="10680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/>
              <p:nvPr/>
            </p:nvSpPr>
            <p:spPr>
              <a:xfrm>
                <a:off x="596845" y="1296566"/>
                <a:ext cx="5345181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800" dirty="0"/>
                  <a:t>平面上的点</a:t>
                </a:r>
                <a14:m>
                  <m:oMath xmlns:m="http://schemas.openxmlformats.org/officeDocument/2006/math">
                    <m:r>
                      <a:rPr kumimoji="1" lang="en-US" altLang="zh-CN" sz="2800" b="1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kumimoji="1" lang="zh-CN" altLang="en-US" sz="2800" dirty="0"/>
                  <a:t>满足方程：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sz="28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kumimoji="1" lang="en-US" altLang="zh-CN" sz="28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" y="1296566"/>
                <a:ext cx="5345181" cy="523220"/>
              </a:xfrm>
              <a:prstGeom prst="rect">
                <a:avLst/>
              </a:prstGeom>
              <a:blipFill>
                <a:blip r:embed="rId5"/>
                <a:stretch>
                  <a:fillRect l="-2395"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25BC9B63-A6A0-6C4B-80DE-0201429656F2}"/>
              </a:ext>
            </a:extLst>
          </p:cNvPr>
          <p:cNvCxnSpPr>
            <a:cxnSpLocks/>
          </p:cNvCxnSpPr>
          <p:nvPr/>
        </p:nvCxnSpPr>
        <p:spPr>
          <a:xfrm>
            <a:off x="5297214" y="2872612"/>
            <a:ext cx="525517" cy="115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506E6434-D974-B941-9228-A40F3172C08B}"/>
              </a:ext>
            </a:extLst>
          </p:cNvPr>
          <p:cNvCxnSpPr>
            <a:cxnSpLocks/>
          </p:cNvCxnSpPr>
          <p:nvPr/>
        </p:nvCxnSpPr>
        <p:spPr>
          <a:xfrm>
            <a:off x="6180923" y="2348004"/>
            <a:ext cx="6718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90D1C07-080D-3F41-AA41-74357BA1C18E}"/>
              </a:ext>
            </a:extLst>
          </p:cNvPr>
          <p:cNvCxnSpPr/>
          <p:nvPr/>
        </p:nvCxnSpPr>
        <p:spPr>
          <a:xfrm>
            <a:off x="2363992" y="5649506"/>
            <a:ext cx="27886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A720A567-2607-1D41-8901-416812CA08F0}"/>
              </a:ext>
            </a:extLst>
          </p:cNvPr>
          <p:cNvCxnSpPr/>
          <p:nvPr/>
        </p:nvCxnSpPr>
        <p:spPr>
          <a:xfrm flipV="1">
            <a:off x="2748063" y="3586352"/>
            <a:ext cx="0" cy="25372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846E89C1-986C-644E-A7B9-DF5B78C0316B}"/>
              </a:ext>
            </a:extLst>
          </p:cNvPr>
          <p:cNvCxnSpPr>
            <a:cxnSpLocks/>
          </p:cNvCxnSpPr>
          <p:nvPr/>
        </p:nvCxnSpPr>
        <p:spPr>
          <a:xfrm flipH="1">
            <a:off x="1945030" y="5429421"/>
            <a:ext cx="1040100" cy="10400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平行四边形 38">
            <a:extLst>
              <a:ext uri="{FF2B5EF4-FFF2-40B4-BE49-F238E27FC236}">
                <a16:creationId xmlns:a16="http://schemas.microsoft.com/office/drawing/2014/main" id="{89A754C5-FBAB-2C44-85B9-E67FDD3763FC}"/>
              </a:ext>
            </a:extLst>
          </p:cNvPr>
          <p:cNvSpPr/>
          <p:nvPr/>
        </p:nvSpPr>
        <p:spPr>
          <a:xfrm rot="1232624">
            <a:off x="2049561" y="4260867"/>
            <a:ext cx="2336943" cy="926990"/>
          </a:xfrm>
          <a:prstGeom prst="parallelogram">
            <a:avLst>
              <a:gd name="adj" fmla="val 59994"/>
            </a:avLst>
          </a:prstGeom>
          <a:solidFill>
            <a:schemeClr val="accent6">
              <a:lumMod val="40000"/>
              <a:lumOff val="60000"/>
              <a:alpha val="76078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A8341C1B-2801-7F4E-B522-0D19DB624730}"/>
              </a:ext>
            </a:extLst>
          </p:cNvPr>
          <p:cNvSpPr/>
          <p:nvPr/>
        </p:nvSpPr>
        <p:spPr>
          <a:xfrm>
            <a:off x="3137444" y="4577403"/>
            <a:ext cx="204716" cy="2047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CEF625F7-F135-224A-B78C-4638C1888DB1}"/>
              </a:ext>
            </a:extLst>
          </p:cNvPr>
          <p:cNvCxnSpPr>
            <a:cxnSpLocks/>
          </p:cNvCxnSpPr>
          <p:nvPr/>
        </p:nvCxnSpPr>
        <p:spPr>
          <a:xfrm flipV="1">
            <a:off x="2726858" y="4036677"/>
            <a:ext cx="827934" cy="1628352"/>
          </a:xfrm>
          <a:prstGeom prst="line">
            <a:avLst/>
          </a:prstGeom>
          <a:ln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FA5EB7BA-1011-B34C-AD28-DB5F870F3C8D}"/>
              </a:ext>
            </a:extLst>
          </p:cNvPr>
          <p:cNvSpPr/>
          <p:nvPr/>
        </p:nvSpPr>
        <p:spPr>
          <a:xfrm>
            <a:off x="3816994" y="4733255"/>
            <a:ext cx="204716" cy="2047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528D42FC-A590-0E43-BE5B-2DD2A0727AC2}"/>
                  </a:ext>
                </a:extLst>
              </p:cNvPr>
              <p:cNvSpPr txBox="1"/>
              <p:nvPr/>
            </p:nvSpPr>
            <p:spPr>
              <a:xfrm>
                <a:off x="2857333" y="5676150"/>
                <a:ext cx="40731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平面上任意一点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kumimoji="1" lang="zh-CN" altLang="en-US" dirty="0"/>
                  <a:t>对应的向量在平面法向量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kumimoji="1" lang="zh-CN" altLang="en-US" dirty="0"/>
                  <a:t>上的投影长度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𝐧</m:t>
                    </m:r>
                    <m:r>
                      <a:rPr kumimoji="1" lang="zh-CN" altLang="en-US" b="1" i="1">
                        <a:latin typeface="Cambria Math" panose="02040503050406030204" pitchFamily="18" charset="0"/>
                      </a:rPr>
                      <m:t>固定为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zh-CN" altLang="en-US" dirty="0"/>
                  <a:t>是平面到原点的距离</a:t>
                </a: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528D42FC-A590-0E43-BE5B-2DD2A0727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333" y="5676150"/>
                <a:ext cx="4073121" cy="923330"/>
              </a:xfrm>
              <a:prstGeom prst="rect">
                <a:avLst/>
              </a:prstGeom>
              <a:blipFill>
                <a:blip r:embed="rId6"/>
                <a:stretch>
                  <a:fillRect l="-1048" t="-3289" r="-74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本框 53">
            <a:extLst>
              <a:ext uri="{FF2B5EF4-FFF2-40B4-BE49-F238E27FC236}">
                <a16:creationId xmlns:a16="http://schemas.microsoft.com/office/drawing/2014/main" id="{EDA42994-6B2C-3D43-8BEF-A779BA9EB429}"/>
              </a:ext>
            </a:extLst>
          </p:cNvPr>
          <p:cNvSpPr txBox="1"/>
          <p:nvPr/>
        </p:nvSpPr>
        <p:spPr>
          <a:xfrm>
            <a:off x="6852745" y="2150846"/>
            <a:ext cx="2923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平面到原点距离（沿法向量方向，可以是负数）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5EBA282-64CE-D94C-B541-8A96A33CA26D}"/>
              </a:ext>
            </a:extLst>
          </p:cNvPr>
          <p:cNvSpPr txBox="1"/>
          <p:nvPr/>
        </p:nvSpPr>
        <p:spPr>
          <a:xfrm>
            <a:off x="5762458" y="2677336"/>
            <a:ext cx="450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法向量</a:t>
            </a: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170A247-9AEE-B14E-B332-EAFE4F2AAB76}"/>
                  </a:ext>
                </a:extLst>
              </p:cNvPr>
              <p:cNvSpPr/>
              <p:nvPr/>
            </p:nvSpPr>
            <p:spPr>
              <a:xfrm>
                <a:off x="4015650" y="4630657"/>
                <a:ext cx="4571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170A247-9AEE-B14E-B332-EAFE4F2AA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650" y="4630657"/>
                <a:ext cx="457176" cy="461665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17499E-5FDF-9A42-BE88-2F149D7D8564}"/>
                  </a:ext>
                </a:extLst>
              </p:cNvPr>
              <p:cNvSpPr/>
              <p:nvPr/>
            </p:nvSpPr>
            <p:spPr>
              <a:xfrm>
                <a:off x="3586803" y="3370876"/>
                <a:ext cx="4603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17499E-5FDF-9A42-BE88-2F149D7D8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803" y="3370876"/>
                <a:ext cx="46038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50BE3B91-D07A-644C-B2DF-C342DBE669DD}"/>
              </a:ext>
            </a:extLst>
          </p:cNvPr>
          <p:cNvCxnSpPr/>
          <p:nvPr/>
        </p:nvCxnSpPr>
        <p:spPr>
          <a:xfrm flipV="1">
            <a:off x="3205123" y="3732766"/>
            <a:ext cx="474133" cy="9697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407B0AF-21E5-6B4D-ACDF-C9E70A628EBA}"/>
                  </a:ext>
                </a:extLst>
              </p:cNvPr>
              <p:cNvSpPr/>
              <p:nvPr/>
            </p:nvSpPr>
            <p:spPr>
              <a:xfrm>
                <a:off x="2608208" y="5082170"/>
                <a:ext cx="4918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407B0AF-21E5-6B4D-ACDF-C9E70A628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208" y="5082170"/>
                <a:ext cx="49186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5B0B7FF5-F34A-4B0C-8D11-A10BE7B2D4C4}"/>
              </a:ext>
            </a:extLst>
          </p:cNvPr>
          <p:cNvSpPr/>
          <p:nvPr/>
        </p:nvSpPr>
        <p:spPr>
          <a:xfrm>
            <a:off x="670047" y="357093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/>
              <a:t>几何意义</a:t>
            </a:r>
          </a:p>
        </p:txBody>
      </p:sp>
    </p:spTree>
    <p:extLst>
      <p:ext uri="{BB962C8B-B14F-4D97-AF65-F5344CB8AC3E}">
        <p14:creationId xmlns:p14="http://schemas.microsoft.com/office/powerpoint/2010/main" val="587667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8F6F8B47-7180-8049-A0FD-439E38D665C4}"/>
              </a:ext>
            </a:extLst>
          </p:cNvPr>
          <p:cNvCxnSpPr>
            <a:cxnSpLocks/>
          </p:cNvCxnSpPr>
          <p:nvPr/>
        </p:nvCxnSpPr>
        <p:spPr>
          <a:xfrm flipV="1">
            <a:off x="2784360" y="4854995"/>
            <a:ext cx="1109644" cy="794512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72EE0B92-31EA-AC48-9E31-3416F41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014"/>
            <a:ext cx="10515600" cy="730239"/>
          </a:xfrm>
        </p:spPr>
        <p:txBody>
          <a:bodyPr/>
          <a:lstStyle/>
          <a:p>
            <a:r>
              <a:rPr kumimoji="1" lang="zh-CN" altLang="en-US" dirty="0"/>
              <a:t>平面点云的参数计算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平面参数模型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DCA7782-7D09-B549-8F2D-722F71759920}"/>
                  </a:ext>
                </a:extLst>
              </p:cNvPr>
              <p:cNvSpPr/>
              <p:nvPr/>
            </p:nvSpPr>
            <p:spPr>
              <a:xfrm>
                <a:off x="3520965" y="1789518"/>
                <a:ext cx="2775571" cy="10680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mr>
                      </m:m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DCA7782-7D09-B549-8F2D-722F71759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965" y="1789518"/>
                <a:ext cx="2775571" cy="1068049"/>
              </a:xfrm>
              <a:prstGeom prst="rect">
                <a:avLst/>
              </a:prstGeom>
              <a:blipFill>
                <a:blip r:embed="rId2"/>
                <a:stretch>
                  <a:fillRect l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/>
              <p:nvPr/>
            </p:nvSpPr>
            <p:spPr>
              <a:xfrm>
                <a:off x="596845" y="1296566"/>
                <a:ext cx="5345181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800" dirty="0"/>
                  <a:t>平面上的点</a:t>
                </a:r>
                <a14:m>
                  <m:oMath xmlns:m="http://schemas.openxmlformats.org/officeDocument/2006/math">
                    <m:r>
                      <a:rPr kumimoji="1" lang="en-US" altLang="zh-CN" sz="2800" b="1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kumimoji="1" lang="zh-CN" altLang="en-US" sz="2800" dirty="0"/>
                  <a:t>满足方程：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sz="28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kumimoji="1" lang="en-US" altLang="zh-CN" sz="28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" y="1296566"/>
                <a:ext cx="5345181" cy="523220"/>
              </a:xfrm>
              <a:prstGeom prst="rect">
                <a:avLst/>
              </a:prstGeom>
              <a:blipFill>
                <a:blip r:embed="rId3"/>
                <a:stretch>
                  <a:fillRect l="-2607" t="-14286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25BC9B63-A6A0-6C4B-80DE-0201429656F2}"/>
              </a:ext>
            </a:extLst>
          </p:cNvPr>
          <p:cNvCxnSpPr>
            <a:cxnSpLocks/>
          </p:cNvCxnSpPr>
          <p:nvPr/>
        </p:nvCxnSpPr>
        <p:spPr>
          <a:xfrm>
            <a:off x="5297214" y="2872612"/>
            <a:ext cx="525517" cy="115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506E6434-D974-B941-9228-A40F3172C08B}"/>
              </a:ext>
            </a:extLst>
          </p:cNvPr>
          <p:cNvCxnSpPr>
            <a:cxnSpLocks/>
          </p:cNvCxnSpPr>
          <p:nvPr/>
        </p:nvCxnSpPr>
        <p:spPr>
          <a:xfrm>
            <a:off x="6180923" y="2348004"/>
            <a:ext cx="6718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90D1C07-080D-3F41-AA41-74357BA1C18E}"/>
              </a:ext>
            </a:extLst>
          </p:cNvPr>
          <p:cNvCxnSpPr/>
          <p:nvPr/>
        </p:nvCxnSpPr>
        <p:spPr>
          <a:xfrm>
            <a:off x="2363992" y="5649506"/>
            <a:ext cx="27886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A720A567-2607-1D41-8901-416812CA08F0}"/>
              </a:ext>
            </a:extLst>
          </p:cNvPr>
          <p:cNvCxnSpPr/>
          <p:nvPr/>
        </p:nvCxnSpPr>
        <p:spPr>
          <a:xfrm flipV="1">
            <a:off x="2748063" y="3586352"/>
            <a:ext cx="0" cy="25372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846E89C1-986C-644E-A7B9-DF5B78C0316B}"/>
              </a:ext>
            </a:extLst>
          </p:cNvPr>
          <p:cNvCxnSpPr>
            <a:cxnSpLocks/>
          </p:cNvCxnSpPr>
          <p:nvPr/>
        </p:nvCxnSpPr>
        <p:spPr>
          <a:xfrm flipH="1">
            <a:off x="1945030" y="5429421"/>
            <a:ext cx="1040100" cy="10400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平行四边形 38">
            <a:extLst>
              <a:ext uri="{FF2B5EF4-FFF2-40B4-BE49-F238E27FC236}">
                <a16:creationId xmlns:a16="http://schemas.microsoft.com/office/drawing/2014/main" id="{89A754C5-FBAB-2C44-85B9-E67FDD3763FC}"/>
              </a:ext>
            </a:extLst>
          </p:cNvPr>
          <p:cNvSpPr/>
          <p:nvPr/>
        </p:nvSpPr>
        <p:spPr>
          <a:xfrm rot="1232624">
            <a:off x="2049561" y="4260867"/>
            <a:ext cx="2336943" cy="926990"/>
          </a:xfrm>
          <a:prstGeom prst="parallelogram">
            <a:avLst>
              <a:gd name="adj" fmla="val 59994"/>
            </a:avLst>
          </a:prstGeom>
          <a:solidFill>
            <a:schemeClr val="accent6">
              <a:lumMod val="40000"/>
              <a:lumOff val="60000"/>
              <a:alpha val="76078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A8341C1B-2801-7F4E-B522-0D19DB624730}"/>
              </a:ext>
            </a:extLst>
          </p:cNvPr>
          <p:cNvSpPr/>
          <p:nvPr/>
        </p:nvSpPr>
        <p:spPr>
          <a:xfrm>
            <a:off x="3137444" y="4577403"/>
            <a:ext cx="204716" cy="2047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CEF625F7-F135-224A-B78C-4638C1888DB1}"/>
              </a:ext>
            </a:extLst>
          </p:cNvPr>
          <p:cNvCxnSpPr>
            <a:cxnSpLocks/>
          </p:cNvCxnSpPr>
          <p:nvPr/>
        </p:nvCxnSpPr>
        <p:spPr>
          <a:xfrm flipV="1">
            <a:off x="2726858" y="4036677"/>
            <a:ext cx="827934" cy="1628352"/>
          </a:xfrm>
          <a:prstGeom prst="line">
            <a:avLst/>
          </a:prstGeom>
          <a:ln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FA5EB7BA-1011-B34C-AD28-DB5F870F3C8D}"/>
              </a:ext>
            </a:extLst>
          </p:cNvPr>
          <p:cNvSpPr/>
          <p:nvPr/>
        </p:nvSpPr>
        <p:spPr>
          <a:xfrm>
            <a:off x="3816994" y="4733255"/>
            <a:ext cx="204716" cy="2047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528D42FC-A590-0E43-BE5B-2DD2A0727AC2}"/>
                  </a:ext>
                </a:extLst>
              </p:cNvPr>
              <p:cNvSpPr txBox="1"/>
              <p:nvPr/>
            </p:nvSpPr>
            <p:spPr>
              <a:xfrm>
                <a:off x="2857333" y="5676150"/>
                <a:ext cx="40731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平面上任意一点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kumimoji="1" lang="zh-CN" altLang="en-US" dirty="0"/>
                  <a:t>对应的向量在平面法向量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kumimoji="1" lang="zh-CN" altLang="en-US" dirty="0"/>
                  <a:t>上的投影长度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𝐧</m:t>
                    </m:r>
                    <m:r>
                      <a:rPr kumimoji="1" lang="zh-CN" altLang="en-US" b="1" i="1">
                        <a:latin typeface="Cambria Math" panose="02040503050406030204" pitchFamily="18" charset="0"/>
                      </a:rPr>
                      <m:t>固定为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zh-CN" altLang="en-US" dirty="0"/>
                  <a:t>是平面到原点的距离</a:t>
                </a: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528D42FC-A590-0E43-BE5B-2DD2A0727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333" y="5676150"/>
                <a:ext cx="4073121" cy="923330"/>
              </a:xfrm>
              <a:prstGeom prst="rect">
                <a:avLst/>
              </a:prstGeom>
              <a:blipFill>
                <a:blip r:embed="rId4"/>
                <a:stretch>
                  <a:fillRect l="-1246" t="-2703" r="-312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本框 53">
            <a:extLst>
              <a:ext uri="{FF2B5EF4-FFF2-40B4-BE49-F238E27FC236}">
                <a16:creationId xmlns:a16="http://schemas.microsoft.com/office/drawing/2014/main" id="{EDA42994-6B2C-3D43-8BEF-A779BA9EB429}"/>
              </a:ext>
            </a:extLst>
          </p:cNvPr>
          <p:cNvSpPr txBox="1"/>
          <p:nvPr/>
        </p:nvSpPr>
        <p:spPr>
          <a:xfrm>
            <a:off x="6852745" y="2150846"/>
            <a:ext cx="2923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平面到原点距离（沿法向量方向，可以是负数）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5EBA282-64CE-D94C-B541-8A96A33CA26D}"/>
              </a:ext>
            </a:extLst>
          </p:cNvPr>
          <p:cNvSpPr txBox="1"/>
          <p:nvPr/>
        </p:nvSpPr>
        <p:spPr>
          <a:xfrm>
            <a:off x="5749579" y="2612941"/>
            <a:ext cx="450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法向量</a:t>
            </a: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170A247-9AEE-B14E-B332-EAFE4F2AAB76}"/>
                  </a:ext>
                </a:extLst>
              </p:cNvPr>
              <p:cNvSpPr/>
              <p:nvPr/>
            </p:nvSpPr>
            <p:spPr>
              <a:xfrm>
                <a:off x="4015650" y="4630657"/>
                <a:ext cx="4571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170A247-9AEE-B14E-B332-EAFE4F2AA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650" y="4630657"/>
                <a:ext cx="457176" cy="461665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17499E-5FDF-9A42-BE88-2F149D7D8564}"/>
                  </a:ext>
                </a:extLst>
              </p:cNvPr>
              <p:cNvSpPr/>
              <p:nvPr/>
            </p:nvSpPr>
            <p:spPr>
              <a:xfrm>
                <a:off x="3586803" y="3370876"/>
                <a:ext cx="4603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17499E-5FDF-9A42-BE88-2F149D7D8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803" y="3370876"/>
                <a:ext cx="46038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50BE3B91-D07A-644C-B2DF-C342DBE669DD}"/>
              </a:ext>
            </a:extLst>
          </p:cNvPr>
          <p:cNvCxnSpPr/>
          <p:nvPr/>
        </p:nvCxnSpPr>
        <p:spPr>
          <a:xfrm flipV="1">
            <a:off x="3205123" y="3732766"/>
            <a:ext cx="474133" cy="9697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407B0AF-21E5-6B4D-ACDF-C9E70A628EBA}"/>
                  </a:ext>
                </a:extLst>
              </p:cNvPr>
              <p:cNvSpPr/>
              <p:nvPr/>
            </p:nvSpPr>
            <p:spPr>
              <a:xfrm>
                <a:off x="2608208" y="5082170"/>
                <a:ext cx="4918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407B0AF-21E5-6B4D-ACDF-C9E70A628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208" y="5082170"/>
                <a:ext cx="49186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5B0B7FF5-F34A-4B0C-8D11-A10BE7B2D4C4}"/>
              </a:ext>
            </a:extLst>
          </p:cNvPr>
          <p:cNvSpPr/>
          <p:nvPr/>
        </p:nvSpPr>
        <p:spPr>
          <a:xfrm>
            <a:off x="670047" y="357093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/>
              <a:t>几何意义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3462C87-3752-45E4-7B10-352510713E72}"/>
                  </a:ext>
                </a:extLst>
              </p:cNvPr>
              <p:cNvSpPr/>
              <p:nvPr/>
            </p:nvSpPr>
            <p:spPr>
              <a:xfrm>
                <a:off x="7056705" y="4156541"/>
                <a:ext cx="3449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800" dirty="0">
                    <a:solidFill>
                      <a:srgbClr val="0432FF"/>
                    </a:solidFill>
                  </a:rPr>
                  <a:t>参数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8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1" i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kumimoji="1" lang="en-US" altLang="zh-CN" sz="28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8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kumimoji="1" lang="zh-CN" altLang="en-US" sz="2800" dirty="0">
                    <a:solidFill>
                      <a:srgbClr val="0432FF"/>
                    </a:solidFill>
                  </a:rPr>
                  <a:t>唯一吗？</a:t>
                </a:r>
                <a:endParaRPr kumimoji="1" lang="en-US" altLang="zh-CN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3462C87-3752-45E4-7B10-352510713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705" y="4156541"/>
                <a:ext cx="3449057" cy="523220"/>
              </a:xfrm>
              <a:prstGeom prst="rect">
                <a:avLst/>
              </a:prstGeom>
              <a:blipFill>
                <a:blip r:embed="rId8"/>
                <a:stretch>
                  <a:fillRect l="-3663" t="-1190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F03E8BF-A3EB-0FF8-67B4-3DB87F9F7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4574" y="3340485"/>
            <a:ext cx="1551232" cy="288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97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8F6F8B47-7180-8049-A0FD-439E38D665C4}"/>
              </a:ext>
            </a:extLst>
          </p:cNvPr>
          <p:cNvCxnSpPr>
            <a:cxnSpLocks/>
          </p:cNvCxnSpPr>
          <p:nvPr/>
        </p:nvCxnSpPr>
        <p:spPr>
          <a:xfrm flipV="1">
            <a:off x="2784360" y="4854995"/>
            <a:ext cx="1109644" cy="794512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72EE0B92-31EA-AC48-9E31-3416F41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014"/>
            <a:ext cx="10515600" cy="730239"/>
          </a:xfrm>
        </p:spPr>
        <p:txBody>
          <a:bodyPr/>
          <a:lstStyle/>
          <a:p>
            <a:r>
              <a:rPr kumimoji="1" lang="zh-CN" altLang="en-US" dirty="0"/>
              <a:t>平面点云的参数计算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平面参数模型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DCA7782-7D09-B549-8F2D-722F71759920}"/>
                  </a:ext>
                </a:extLst>
              </p:cNvPr>
              <p:cNvSpPr/>
              <p:nvPr/>
            </p:nvSpPr>
            <p:spPr>
              <a:xfrm>
                <a:off x="3520965" y="1789518"/>
                <a:ext cx="2775571" cy="10680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mr>
                      </m:m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DCA7782-7D09-B549-8F2D-722F71759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965" y="1789518"/>
                <a:ext cx="2775571" cy="1068049"/>
              </a:xfrm>
              <a:prstGeom prst="rect">
                <a:avLst/>
              </a:prstGeom>
              <a:blipFill>
                <a:blip r:embed="rId2"/>
                <a:stretch>
                  <a:fillRect l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/>
              <p:nvPr/>
            </p:nvSpPr>
            <p:spPr>
              <a:xfrm>
                <a:off x="596845" y="1296566"/>
                <a:ext cx="5345181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800" dirty="0"/>
                  <a:t>平面上的点</a:t>
                </a:r>
                <a14:m>
                  <m:oMath xmlns:m="http://schemas.openxmlformats.org/officeDocument/2006/math">
                    <m:r>
                      <a:rPr kumimoji="1" lang="en-US" altLang="zh-CN" sz="2800" b="1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kumimoji="1" lang="zh-CN" altLang="en-US" sz="2800" dirty="0"/>
                  <a:t>满足方程：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sz="28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kumimoji="1" lang="en-US" altLang="zh-CN" sz="28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" y="1296566"/>
                <a:ext cx="5345181" cy="523220"/>
              </a:xfrm>
              <a:prstGeom prst="rect">
                <a:avLst/>
              </a:prstGeom>
              <a:blipFill>
                <a:blip r:embed="rId3"/>
                <a:stretch>
                  <a:fillRect l="-2607" t="-14286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25BC9B63-A6A0-6C4B-80DE-0201429656F2}"/>
              </a:ext>
            </a:extLst>
          </p:cNvPr>
          <p:cNvCxnSpPr>
            <a:cxnSpLocks/>
          </p:cNvCxnSpPr>
          <p:nvPr/>
        </p:nvCxnSpPr>
        <p:spPr>
          <a:xfrm>
            <a:off x="5297214" y="2872612"/>
            <a:ext cx="525517" cy="115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506E6434-D974-B941-9228-A40F3172C08B}"/>
              </a:ext>
            </a:extLst>
          </p:cNvPr>
          <p:cNvCxnSpPr>
            <a:cxnSpLocks/>
          </p:cNvCxnSpPr>
          <p:nvPr/>
        </p:nvCxnSpPr>
        <p:spPr>
          <a:xfrm>
            <a:off x="6180923" y="2348004"/>
            <a:ext cx="6718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90D1C07-080D-3F41-AA41-74357BA1C18E}"/>
              </a:ext>
            </a:extLst>
          </p:cNvPr>
          <p:cNvCxnSpPr/>
          <p:nvPr/>
        </p:nvCxnSpPr>
        <p:spPr>
          <a:xfrm>
            <a:off x="2363992" y="5649506"/>
            <a:ext cx="27886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A720A567-2607-1D41-8901-416812CA08F0}"/>
              </a:ext>
            </a:extLst>
          </p:cNvPr>
          <p:cNvCxnSpPr/>
          <p:nvPr/>
        </p:nvCxnSpPr>
        <p:spPr>
          <a:xfrm flipV="1">
            <a:off x="2748063" y="3586352"/>
            <a:ext cx="0" cy="25372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846E89C1-986C-644E-A7B9-DF5B78C0316B}"/>
              </a:ext>
            </a:extLst>
          </p:cNvPr>
          <p:cNvCxnSpPr>
            <a:cxnSpLocks/>
          </p:cNvCxnSpPr>
          <p:nvPr/>
        </p:nvCxnSpPr>
        <p:spPr>
          <a:xfrm flipH="1">
            <a:off x="1945030" y="5429421"/>
            <a:ext cx="1040100" cy="10400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平行四边形 38">
            <a:extLst>
              <a:ext uri="{FF2B5EF4-FFF2-40B4-BE49-F238E27FC236}">
                <a16:creationId xmlns:a16="http://schemas.microsoft.com/office/drawing/2014/main" id="{89A754C5-FBAB-2C44-85B9-E67FDD3763FC}"/>
              </a:ext>
            </a:extLst>
          </p:cNvPr>
          <p:cNvSpPr/>
          <p:nvPr/>
        </p:nvSpPr>
        <p:spPr>
          <a:xfrm rot="1232624">
            <a:off x="2049561" y="4260867"/>
            <a:ext cx="2336943" cy="926990"/>
          </a:xfrm>
          <a:prstGeom prst="parallelogram">
            <a:avLst>
              <a:gd name="adj" fmla="val 59994"/>
            </a:avLst>
          </a:prstGeom>
          <a:solidFill>
            <a:schemeClr val="accent6">
              <a:lumMod val="40000"/>
              <a:lumOff val="60000"/>
              <a:alpha val="76078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A8341C1B-2801-7F4E-B522-0D19DB624730}"/>
              </a:ext>
            </a:extLst>
          </p:cNvPr>
          <p:cNvSpPr/>
          <p:nvPr/>
        </p:nvSpPr>
        <p:spPr>
          <a:xfrm>
            <a:off x="3137444" y="4577403"/>
            <a:ext cx="204716" cy="2047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CEF625F7-F135-224A-B78C-4638C1888DB1}"/>
              </a:ext>
            </a:extLst>
          </p:cNvPr>
          <p:cNvCxnSpPr>
            <a:cxnSpLocks/>
          </p:cNvCxnSpPr>
          <p:nvPr/>
        </p:nvCxnSpPr>
        <p:spPr>
          <a:xfrm flipV="1">
            <a:off x="2726858" y="4036677"/>
            <a:ext cx="827934" cy="1628352"/>
          </a:xfrm>
          <a:prstGeom prst="line">
            <a:avLst/>
          </a:prstGeom>
          <a:ln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FA5EB7BA-1011-B34C-AD28-DB5F870F3C8D}"/>
              </a:ext>
            </a:extLst>
          </p:cNvPr>
          <p:cNvSpPr/>
          <p:nvPr/>
        </p:nvSpPr>
        <p:spPr>
          <a:xfrm>
            <a:off x="3816994" y="4733255"/>
            <a:ext cx="204716" cy="2047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528D42FC-A590-0E43-BE5B-2DD2A0727AC2}"/>
                  </a:ext>
                </a:extLst>
              </p:cNvPr>
              <p:cNvSpPr txBox="1"/>
              <p:nvPr/>
            </p:nvSpPr>
            <p:spPr>
              <a:xfrm>
                <a:off x="2857333" y="5676150"/>
                <a:ext cx="40731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平面上任意一点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kumimoji="1" lang="zh-CN" altLang="en-US" dirty="0"/>
                  <a:t>对应的向量在平面法向量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kumimoji="1" lang="zh-CN" altLang="en-US" dirty="0"/>
                  <a:t>上的投影长度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𝐧</m:t>
                    </m:r>
                    <m:r>
                      <a:rPr kumimoji="1" lang="zh-CN" altLang="en-US" b="1" i="1">
                        <a:latin typeface="Cambria Math" panose="02040503050406030204" pitchFamily="18" charset="0"/>
                      </a:rPr>
                      <m:t>固定为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zh-CN" altLang="en-US" dirty="0"/>
                  <a:t>是平面到原点的距离</a:t>
                </a: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528D42FC-A590-0E43-BE5B-2DD2A0727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333" y="5676150"/>
                <a:ext cx="4073121" cy="923330"/>
              </a:xfrm>
              <a:prstGeom prst="rect">
                <a:avLst/>
              </a:prstGeom>
              <a:blipFill>
                <a:blip r:embed="rId4"/>
                <a:stretch>
                  <a:fillRect l="-1246" t="-2703" r="-312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本框 53">
            <a:extLst>
              <a:ext uri="{FF2B5EF4-FFF2-40B4-BE49-F238E27FC236}">
                <a16:creationId xmlns:a16="http://schemas.microsoft.com/office/drawing/2014/main" id="{EDA42994-6B2C-3D43-8BEF-A779BA9EB429}"/>
              </a:ext>
            </a:extLst>
          </p:cNvPr>
          <p:cNvSpPr txBox="1"/>
          <p:nvPr/>
        </p:nvSpPr>
        <p:spPr>
          <a:xfrm>
            <a:off x="6852745" y="2150846"/>
            <a:ext cx="2923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平面到原点距离（沿法向量方向，可以是负数）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5EBA282-64CE-D94C-B541-8A96A33CA26D}"/>
              </a:ext>
            </a:extLst>
          </p:cNvPr>
          <p:cNvSpPr txBox="1"/>
          <p:nvPr/>
        </p:nvSpPr>
        <p:spPr>
          <a:xfrm>
            <a:off x="5749579" y="2612941"/>
            <a:ext cx="450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法向量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我们通常将他长度（归一化）为</a:t>
            </a:r>
            <a:r>
              <a:rPr kumimoji="1" lang="en-US" altLang="zh-CN" dirty="0"/>
              <a:t>1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170A247-9AEE-B14E-B332-EAFE4F2AAB76}"/>
                  </a:ext>
                </a:extLst>
              </p:cNvPr>
              <p:cNvSpPr/>
              <p:nvPr/>
            </p:nvSpPr>
            <p:spPr>
              <a:xfrm>
                <a:off x="4015650" y="4630657"/>
                <a:ext cx="4571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170A247-9AEE-B14E-B332-EAFE4F2AA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650" y="4630657"/>
                <a:ext cx="457176" cy="461665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17499E-5FDF-9A42-BE88-2F149D7D8564}"/>
                  </a:ext>
                </a:extLst>
              </p:cNvPr>
              <p:cNvSpPr/>
              <p:nvPr/>
            </p:nvSpPr>
            <p:spPr>
              <a:xfrm>
                <a:off x="3586803" y="3370876"/>
                <a:ext cx="4603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17499E-5FDF-9A42-BE88-2F149D7D8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803" y="3370876"/>
                <a:ext cx="46038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50BE3B91-D07A-644C-B2DF-C342DBE669DD}"/>
              </a:ext>
            </a:extLst>
          </p:cNvPr>
          <p:cNvCxnSpPr/>
          <p:nvPr/>
        </p:nvCxnSpPr>
        <p:spPr>
          <a:xfrm flipV="1">
            <a:off x="3205123" y="3732766"/>
            <a:ext cx="474133" cy="9697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407B0AF-21E5-6B4D-ACDF-C9E70A628EBA}"/>
                  </a:ext>
                </a:extLst>
              </p:cNvPr>
              <p:cNvSpPr/>
              <p:nvPr/>
            </p:nvSpPr>
            <p:spPr>
              <a:xfrm>
                <a:off x="2608208" y="5082170"/>
                <a:ext cx="4918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407B0AF-21E5-6B4D-ACDF-C9E70A628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208" y="5082170"/>
                <a:ext cx="49186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5B0B7FF5-F34A-4B0C-8D11-A10BE7B2D4C4}"/>
              </a:ext>
            </a:extLst>
          </p:cNvPr>
          <p:cNvSpPr/>
          <p:nvPr/>
        </p:nvSpPr>
        <p:spPr>
          <a:xfrm>
            <a:off x="670047" y="357093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/>
              <a:t>几何意义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01CB915-0B7A-4E26-8B64-BA2B0227E250}"/>
                  </a:ext>
                </a:extLst>
              </p:cNvPr>
              <p:cNvSpPr/>
              <p:nvPr/>
            </p:nvSpPr>
            <p:spPr>
              <a:xfrm>
                <a:off x="7199586" y="3646182"/>
                <a:ext cx="3979276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800" dirty="0">
                    <a:solidFill>
                      <a:srgbClr val="0432FF"/>
                    </a:solidFill>
                  </a:rPr>
                  <a:t>参数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8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1" i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kumimoji="1" lang="en-US" altLang="zh-CN" sz="28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8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kumimoji="1" lang="zh-CN" altLang="en-US" sz="2800" dirty="0">
                    <a:solidFill>
                      <a:srgbClr val="0432FF"/>
                    </a:solidFill>
                  </a:rPr>
                  <a:t>唯一吗？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不唯一</a:t>
                </a:r>
                <a:endParaRPr kumimoji="1"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如果固定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zh-CN" altLang="en-US" sz="2400" dirty="0"/>
                  <a:t>且强制使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kumimoji="1" lang="zh-CN" altLang="en-US" sz="2400" dirty="0"/>
                  <a:t>，就唯一了</a:t>
                </a:r>
                <a:endParaRPr kumimoji="1" lang="zh-CN" altLang="en-US" sz="28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01CB915-0B7A-4E26-8B64-BA2B0227E2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586" y="3646182"/>
                <a:ext cx="3979276" cy="1631216"/>
              </a:xfrm>
              <a:prstGeom prst="rect">
                <a:avLst/>
              </a:prstGeom>
              <a:blipFill>
                <a:blip r:embed="rId8"/>
                <a:stretch>
                  <a:fillRect l="-3175" t="-4651" b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1596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E0B92-31EA-AC48-9E31-3416F41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014"/>
            <a:ext cx="10515600" cy="730239"/>
          </a:xfrm>
        </p:spPr>
        <p:txBody>
          <a:bodyPr/>
          <a:lstStyle/>
          <a:p>
            <a:r>
              <a:rPr kumimoji="1" lang="zh-CN" altLang="en-US" dirty="0"/>
              <a:t>平面点云的参数计算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——PCA</a:t>
            </a:r>
            <a:r>
              <a:rPr kumimoji="1" lang="zh-CN" altLang="en-US" sz="3200" dirty="0">
                <a:solidFill>
                  <a:srgbClr val="0432FF"/>
                </a:solidFill>
              </a:rPr>
              <a:t>参数拟合算法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/>
              <p:nvPr/>
            </p:nvSpPr>
            <p:spPr>
              <a:xfrm>
                <a:off x="1057091" y="1348336"/>
                <a:ext cx="5345181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800" dirty="0"/>
                  <a:t>平面上的点</a:t>
                </a:r>
                <a14:m>
                  <m:oMath xmlns:m="http://schemas.openxmlformats.org/officeDocument/2006/math">
                    <m:r>
                      <a:rPr kumimoji="1" lang="en-US" altLang="zh-CN" sz="2800" b="1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kumimoji="1" lang="zh-CN" altLang="en-US" sz="2800" dirty="0"/>
                  <a:t>满足方程：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sz="2800" b="1" i="0" smtClean="0">
                        <a:latin typeface="Cambria Math" panose="02040503050406030204" pitchFamily="18" charset="0"/>
                      </a:rPr>
                      <m:t>𝐧</m:t>
                    </m:r>
                    <m:r>
                      <a:rPr kumimoji="1" lang="en-US" altLang="zh-CN" sz="28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91" y="1348336"/>
                <a:ext cx="5345181" cy="523220"/>
              </a:xfrm>
              <a:prstGeom prst="rect">
                <a:avLst/>
              </a:prstGeom>
              <a:blipFill>
                <a:blip r:embed="rId4"/>
                <a:stretch>
                  <a:fillRect l="-2281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内容占位符 2">
                <a:extLst>
                  <a:ext uri="{FF2B5EF4-FFF2-40B4-BE49-F238E27FC236}">
                    <a16:creationId xmlns:a16="http://schemas.microsoft.com/office/drawing/2014/main" id="{339765E7-076F-734C-BD9C-2D76023F96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579" y="2116604"/>
                <a:ext cx="10515600" cy="2624792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计算点云坐标均值：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b="1" i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acc>
                    <m:r>
                      <a:rPr kumimoji="1" lang="en-US" altLang="zh-CN" b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b="1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kumimoji="1" lang="en-US" altLang="zh-CN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计算矩阵</a:t>
                </a:r>
                <a:r>
                  <a:rPr kumimoji="1" lang="en-US" altLang="zh-CN" b="1" dirty="0"/>
                  <a:t> </a:t>
                </a:r>
                <a:r>
                  <a:rPr kumimoji="1" lang="zh-CN" altLang="en-US" dirty="0"/>
                  <a:t>：</a:t>
                </a:r>
                <a14:m>
                  <m:oMath xmlns:m="http://schemas.openxmlformats.org/officeDocument/2006/math">
                    <m:r>
                      <a:rPr kumimoji="1" lang="en-US" altLang="zh-CN" b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r>
                      <a:rPr kumimoji="1" lang="en-US" altLang="zh-CN" b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kumimoji="1" lang="en-US" altLang="zh-CN" b="1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1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kumimoji="1" lang="en-US" altLang="zh-CN" b="1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kumimoji="1" lang="en-US" altLang="zh-CN" b="1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b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kumimoji="1" lang="en-US" altLang="zh-CN" b="1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b="1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1" i="1" dirty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dirty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 kumimoji="1" lang="en-US" altLang="zh-CN" i="1" dirty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kumimoji="1" lang="en-US" altLang="zh-CN" b="1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1" lang="en-US" altLang="zh-CN" b="1" i="1" dirty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b="1" dirty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kumimoji="1" lang="en-US" altLang="zh-CN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求出矩阵</a:t>
                </a:r>
                <a14:m>
                  <m:oMath xmlns:m="http://schemas.openxmlformats.org/officeDocument/2006/math">
                    <m:r>
                      <a:rPr kumimoji="1" lang="en-US" altLang="zh-CN" b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kumimoji="1" lang="zh-CN" altLang="en-US" dirty="0"/>
                  <a:t>的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最小</a:t>
                </a:r>
                <a:r>
                  <a:rPr kumimoji="1" lang="zh-CN" altLang="en-US" dirty="0"/>
                  <a:t>特征值对应的特征向量</a:t>
                </a:r>
                <a14:m>
                  <m:oMath xmlns:m="http://schemas.openxmlformats.org/officeDocument/2006/math">
                    <m:r>
                      <a:rPr kumimoji="1" lang="en-US" altLang="zh-CN" b="1" i="0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kumimoji="1" lang="en-US" altLang="zh-CN" b="1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，该向量经过归一化后就是：</a:t>
                </a:r>
                <a14:m>
                  <m:oMath xmlns:m="http://schemas.openxmlformats.org/officeDocument/2006/math">
                    <m:r>
                      <a:rPr kumimoji="1" lang="en-US" altLang="zh-CN" b="1" i="0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kumimoji="1" lang="en-US" altLang="zh-CN" b="1" i="0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0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kumimoji="1" lang="en-US" altLang="zh-CN" b="1" i="0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‖"/>
                        <m:endChr m:val="‖"/>
                        <m:ctrlPr>
                          <a:rPr kumimoji="1" lang="en-US" altLang="zh-CN" b="1" i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0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r>
                  <a:rPr kumimoji="1" lang="en-US" altLang="zh-CN" dirty="0">
                    <a:solidFill>
                      <a:srgbClr val="0432FF"/>
                    </a:solidFill>
                  </a:rPr>
                  <a:t> </a:t>
                </a: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计算：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b="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1" i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1" lang="en-US" altLang="zh-CN" b="1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acc>
                      </m:e>
                      <m:sup>
                        <m:r>
                          <a:rPr kumimoji="1" lang="en-US" altLang="zh-CN" b="0" i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b="1" i="0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endParaRPr kumimoji="1" lang="en-US" altLang="zh-CN" dirty="0">
                  <a:solidFill>
                    <a:srgbClr val="0432FF"/>
                  </a:solidFill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56" name="内容占位符 2">
                <a:extLst>
                  <a:ext uri="{FF2B5EF4-FFF2-40B4-BE49-F238E27FC236}">
                    <a16:creationId xmlns:a16="http://schemas.microsoft.com/office/drawing/2014/main" id="{339765E7-076F-734C-BD9C-2D76023F96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579" y="2116604"/>
                <a:ext cx="10515600" cy="2624792"/>
              </a:xfrm>
              <a:blipFill>
                <a:blip r:embed="rId5"/>
                <a:stretch>
                  <a:fillRect l="-928" t="-2320" b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6D9067E4-5777-48AA-A5CB-D8A0FDAA2ED3}"/>
              </a:ext>
            </a:extLst>
          </p:cNvPr>
          <p:cNvGrpSpPr/>
          <p:nvPr/>
        </p:nvGrpSpPr>
        <p:grpSpPr>
          <a:xfrm>
            <a:off x="6874715" y="4134030"/>
            <a:ext cx="3009430" cy="2335956"/>
            <a:chOff x="9248025" y="1269962"/>
            <a:chExt cx="3546404" cy="2752763"/>
          </a:xfrm>
        </p:grpSpPr>
        <p:cxnSp>
          <p:nvCxnSpPr>
            <p:cNvPr id="50" name="直线箭头连接符 49">
              <a:extLst>
                <a:ext uri="{FF2B5EF4-FFF2-40B4-BE49-F238E27FC236}">
                  <a16:creationId xmlns:a16="http://schemas.microsoft.com/office/drawing/2014/main" id="{8F6F8B47-7180-8049-A0FD-439E38D66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8894" y="2754081"/>
              <a:ext cx="1178865" cy="7800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890D1C07-080D-3F41-AA41-74357BA1C18E}"/>
                </a:ext>
              </a:extLst>
            </p:cNvPr>
            <p:cNvCxnSpPr>
              <a:cxnSpLocks/>
            </p:cNvCxnSpPr>
            <p:nvPr/>
          </p:nvCxnSpPr>
          <p:spPr>
            <a:xfrm>
              <a:off x="9547747" y="3548592"/>
              <a:ext cx="22658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A720A567-2607-1D41-8901-416812CA08F0}"/>
                </a:ext>
              </a:extLst>
            </p:cNvPr>
            <p:cNvCxnSpPr/>
            <p:nvPr/>
          </p:nvCxnSpPr>
          <p:spPr>
            <a:xfrm flipV="1">
              <a:off x="9931818" y="1485438"/>
              <a:ext cx="0" cy="25372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846E89C1-986C-644E-A7B9-DF5B78C03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37245" y="3328507"/>
              <a:ext cx="831640" cy="6942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平行四边形 38">
              <a:extLst>
                <a:ext uri="{FF2B5EF4-FFF2-40B4-BE49-F238E27FC236}">
                  <a16:creationId xmlns:a16="http://schemas.microsoft.com/office/drawing/2014/main" id="{89A754C5-FBAB-2C44-85B9-E67FDD3763FC}"/>
                </a:ext>
              </a:extLst>
            </p:cNvPr>
            <p:cNvSpPr/>
            <p:nvPr/>
          </p:nvSpPr>
          <p:spPr>
            <a:xfrm rot="1232624">
              <a:off x="9248025" y="2078793"/>
              <a:ext cx="3546404" cy="1229999"/>
            </a:xfrm>
            <a:prstGeom prst="parallelogram">
              <a:avLst>
                <a:gd name="adj" fmla="val 59994"/>
              </a:avLst>
            </a:prstGeom>
            <a:solidFill>
              <a:schemeClr val="accent6">
                <a:lumMod val="40000"/>
                <a:lumOff val="60000"/>
                <a:alpha val="76078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A8341C1B-2801-7F4E-B522-0D19DB624730}"/>
                </a:ext>
              </a:extLst>
            </p:cNvPr>
            <p:cNvSpPr/>
            <p:nvPr/>
          </p:nvSpPr>
          <p:spPr>
            <a:xfrm>
              <a:off x="10321199" y="2476489"/>
              <a:ext cx="204716" cy="2047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CEF625F7-F135-224A-B78C-4638C1888D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0613" y="1935763"/>
              <a:ext cx="827934" cy="1628352"/>
            </a:xfrm>
            <a:prstGeom prst="line">
              <a:avLst/>
            </a:prstGeom>
            <a:ln>
              <a:solidFill>
                <a:srgbClr val="0432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A5EB7BA-1011-B34C-AD28-DB5F870F3C8D}"/>
                </a:ext>
              </a:extLst>
            </p:cNvPr>
            <p:cNvSpPr/>
            <p:nvPr/>
          </p:nvSpPr>
          <p:spPr>
            <a:xfrm>
              <a:off x="11000749" y="2632341"/>
              <a:ext cx="204716" cy="2047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8170A247-9AEE-B14E-B332-EAFE4F2AAB76}"/>
                    </a:ext>
                  </a:extLst>
                </p:cNvPr>
                <p:cNvSpPr/>
                <p:nvPr/>
              </p:nvSpPr>
              <p:spPr>
                <a:xfrm>
                  <a:off x="11199405" y="2529742"/>
                  <a:ext cx="542528" cy="544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b="1" i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8170A247-9AEE-B14E-B332-EAFE4F2AAB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9405" y="2529742"/>
                  <a:ext cx="542528" cy="544040"/>
                </a:xfrm>
                <a:prstGeom prst="rect">
                  <a:avLst/>
                </a:prstGeom>
                <a:blipFill>
                  <a:blip r:embed="rId6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8917499E-5FDF-9A42-BE88-2F149D7D8564}"/>
                    </a:ext>
                  </a:extLst>
                </p:cNvPr>
                <p:cNvSpPr/>
                <p:nvPr/>
              </p:nvSpPr>
              <p:spPr>
                <a:xfrm>
                  <a:off x="10770558" y="1269962"/>
                  <a:ext cx="46038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8917499E-5FDF-9A42-BE88-2F149D7D85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0558" y="1269962"/>
                  <a:ext cx="460382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50BE3B91-D07A-644C-B2DF-C342DBE669DD}"/>
                </a:ext>
              </a:extLst>
            </p:cNvPr>
            <p:cNvCxnSpPr/>
            <p:nvPr/>
          </p:nvCxnSpPr>
          <p:spPr>
            <a:xfrm flipV="1">
              <a:off x="10388878" y="1631852"/>
              <a:ext cx="474133" cy="96975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7407B0AF-21E5-6B4D-ACDF-C9E70A628EBA}"/>
                    </a:ext>
                  </a:extLst>
                </p:cNvPr>
                <p:cNvSpPr/>
                <p:nvPr/>
              </p:nvSpPr>
              <p:spPr>
                <a:xfrm>
                  <a:off x="9791963" y="2981256"/>
                  <a:ext cx="4918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7407B0AF-21E5-6B4D-ACDF-C9E70A628E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1963" y="2981256"/>
                  <a:ext cx="491866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1449" b="-107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1BE1CD4-3B21-EF40-81F0-E1B171DA19ED}"/>
                  </a:ext>
                </a:extLst>
              </p:cNvPr>
              <p:cNvSpPr txBox="1"/>
              <p:nvPr/>
            </p:nvSpPr>
            <p:spPr>
              <a:xfrm>
                <a:off x="6791074" y="2257739"/>
                <a:ext cx="2336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acc>
                  </m:oMath>
                </a14:m>
                <a:r>
                  <a:rPr kumimoji="1" lang="zh-CN" altLang="en-US" dirty="0">
                    <a:solidFill>
                      <a:srgbClr val="C00000"/>
                    </a:solidFill>
                  </a:rPr>
                  <a:t>是平面上一点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1BE1CD4-3B21-EF40-81F0-E1B171DA1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074" y="2257739"/>
                <a:ext cx="2336081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6E4A00C-0EBB-8D4C-9711-4B8D4491699D}"/>
                  </a:ext>
                </a:extLst>
              </p:cNvPr>
              <p:cNvSpPr/>
              <p:nvPr/>
            </p:nvSpPr>
            <p:spPr>
              <a:xfrm>
                <a:off x="4336503" y="3756759"/>
                <a:ext cx="34488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kumimoji="1"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指</a:t>
                </a:r>
                <a14:m>
                  <m:oMath xmlns:m="http://schemas.openxmlformats.org/officeDocument/2006/math">
                    <m:r>
                      <a:rPr kumimoji="1" lang="en-US" altLang="zh-CN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的元素平方和开根号结果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6E4A00C-0EBB-8D4C-9711-4B8D449169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503" y="3756759"/>
                <a:ext cx="3448893" cy="369332"/>
              </a:xfrm>
              <a:prstGeom prst="rect">
                <a:avLst/>
              </a:prstGeom>
              <a:blipFill>
                <a:blip r:embed="rId10"/>
                <a:stretch>
                  <a:fillRect t="-8197" r="-1060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570110E-5015-4D45-A731-F66AED6F3968}"/>
                  </a:ext>
                </a:extLst>
              </p:cNvPr>
              <p:cNvSpPr/>
              <p:nvPr/>
            </p:nvSpPr>
            <p:spPr>
              <a:xfrm>
                <a:off x="2794351" y="4580302"/>
                <a:ext cx="39308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（单位长度向量）方向上的投影</a:t>
                </a: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570110E-5015-4D45-A731-F66AED6F3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351" y="4580302"/>
                <a:ext cx="3930884" cy="369332"/>
              </a:xfrm>
              <a:prstGeom prst="rect">
                <a:avLst/>
              </a:prstGeom>
              <a:blipFill>
                <a:blip r:embed="rId11"/>
                <a:stretch>
                  <a:fillRect t="-8197" r="-77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824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E0B92-31EA-AC48-9E31-3416F41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61" y="249210"/>
            <a:ext cx="10515600" cy="972703"/>
          </a:xfrm>
        </p:spPr>
        <p:txBody>
          <a:bodyPr/>
          <a:lstStyle/>
          <a:p>
            <a:r>
              <a:rPr kumimoji="1" lang="zh-CN" altLang="en-US" dirty="0"/>
              <a:t>点云形状拟合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平面拟合（</a:t>
            </a:r>
            <a:r>
              <a:rPr kumimoji="1" lang="en-US" altLang="zh-CN" sz="3200" dirty="0">
                <a:solidFill>
                  <a:srgbClr val="0432FF"/>
                </a:solidFill>
              </a:rPr>
              <a:t>PCA</a:t>
            </a:r>
            <a:r>
              <a:rPr kumimoji="1" lang="zh-CN" altLang="en-US" sz="3200" dirty="0">
                <a:solidFill>
                  <a:srgbClr val="0432FF"/>
                </a:solidFill>
              </a:rPr>
              <a:t>）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/>
              <p:nvPr/>
            </p:nvSpPr>
            <p:spPr>
              <a:xfrm>
                <a:off x="2490572" y="1875734"/>
                <a:ext cx="3340530" cy="5232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800" dirty="0"/>
                  <a:t>平面方程：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sz="2800" b="1" i="0" smtClean="0">
                        <a:latin typeface="Cambria Math" panose="02040503050406030204" pitchFamily="18" charset="0"/>
                      </a:rPr>
                      <m:t>𝐧</m:t>
                    </m:r>
                    <m:r>
                      <a:rPr kumimoji="1" lang="en-US" altLang="zh-CN" sz="28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0C9579A-4981-1149-BBBF-96D62563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572" y="1875734"/>
                <a:ext cx="3340530" cy="523220"/>
              </a:xfrm>
              <a:prstGeom prst="rect">
                <a:avLst/>
              </a:prstGeom>
              <a:blipFill>
                <a:blip r:embed="rId2"/>
                <a:stretch>
                  <a:fillRect l="-3409" t="-11905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AFFC869-F900-5E4A-A5AC-042596560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925" y="2256736"/>
            <a:ext cx="4007277" cy="34322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968FA88-E5A3-9746-9F4B-7761B3051D8B}"/>
              </a:ext>
            </a:extLst>
          </p:cNvPr>
          <p:cNvSpPr txBox="1"/>
          <p:nvPr/>
        </p:nvSpPr>
        <p:spPr>
          <a:xfrm>
            <a:off x="3101143" y="1213851"/>
            <a:ext cx="2729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solidFill>
                  <a:srgbClr val="0432FF"/>
                </a:solidFill>
              </a:rPr>
              <a:t>软件实现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3AAF2E-7B58-F64D-B2EC-CFB62CFE6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86" y="2624541"/>
            <a:ext cx="7358151" cy="30548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4983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EBD4F-155C-8640-8889-A20068659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284"/>
          </a:xfrm>
        </p:spPr>
        <p:txBody>
          <a:bodyPr/>
          <a:lstStyle/>
          <a:p>
            <a:r>
              <a:rPr kumimoji="1" lang="zh-CN" altLang="en-US" dirty="0"/>
              <a:t>平面参数计算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F6FB86-95F2-0249-ABED-09FDF0D03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493" y="2561539"/>
            <a:ext cx="6684710" cy="502937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0432FF"/>
                </a:solidFill>
              </a:rPr>
              <a:t>任意不共线的</a:t>
            </a:r>
            <a:r>
              <a:rPr kumimoji="1" lang="en-US" altLang="zh-CN" dirty="0">
                <a:solidFill>
                  <a:srgbClr val="0432FF"/>
                </a:solidFill>
              </a:rPr>
              <a:t>3</a:t>
            </a:r>
            <a:r>
              <a:rPr kumimoji="1" lang="zh-CN" altLang="en-US" dirty="0">
                <a:solidFill>
                  <a:srgbClr val="0432FF"/>
                </a:solidFill>
              </a:rPr>
              <a:t>点不就确定平面了？</a:t>
            </a:r>
            <a:endParaRPr kumimoji="1" lang="en-US" altLang="zh-CN" dirty="0">
              <a:solidFill>
                <a:srgbClr val="0432F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1B2350-EBAE-9AC6-4803-0524F71B6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3064476"/>
            <a:ext cx="16510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55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C7FE1189-FF5D-164A-8498-55BBE3B0AA3B}"/>
              </a:ext>
            </a:extLst>
          </p:cNvPr>
          <p:cNvCxnSpPr/>
          <p:nvPr/>
        </p:nvCxnSpPr>
        <p:spPr>
          <a:xfrm flipH="1">
            <a:off x="2366372" y="4716610"/>
            <a:ext cx="1049101" cy="77957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平行四边形 71">
            <a:extLst>
              <a:ext uri="{FF2B5EF4-FFF2-40B4-BE49-F238E27FC236}">
                <a16:creationId xmlns:a16="http://schemas.microsoft.com/office/drawing/2014/main" id="{5B98C800-0D2D-D442-AB7D-2636134D9825}"/>
              </a:ext>
            </a:extLst>
          </p:cNvPr>
          <p:cNvSpPr/>
          <p:nvPr/>
        </p:nvSpPr>
        <p:spPr>
          <a:xfrm rot="1232624">
            <a:off x="1838511" y="4096726"/>
            <a:ext cx="4142572" cy="1643225"/>
          </a:xfrm>
          <a:prstGeom prst="parallelogram">
            <a:avLst>
              <a:gd name="adj" fmla="val 59994"/>
            </a:avLst>
          </a:prstGeom>
          <a:solidFill>
            <a:srgbClr val="FFE699">
              <a:alpha val="7607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63EBD4F-155C-8640-8889-A20068659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284"/>
          </a:xfrm>
        </p:spPr>
        <p:txBody>
          <a:bodyPr/>
          <a:lstStyle/>
          <a:p>
            <a:r>
              <a:rPr kumimoji="1" lang="zh-CN" altLang="en-US" dirty="0"/>
              <a:t>平面参数计算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矢量叉乘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F6FB86-95F2-0249-ABED-09FDF0D03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963" y="1313507"/>
            <a:ext cx="6684710" cy="13828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不共线的</a:t>
            </a:r>
            <a:r>
              <a:rPr kumimoji="1" lang="en-US" altLang="zh-CN" dirty="0"/>
              <a:t>3</a:t>
            </a:r>
            <a:r>
              <a:rPr kumimoji="1" lang="zh-CN" altLang="en-US" dirty="0"/>
              <a:t>点确定一平面</a:t>
            </a:r>
            <a:endParaRPr kumimoji="1" lang="en-US" altLang="zh-CN" dirty="0"/>
          </a:p>
          <a:p>
            <a:r>
              <a:rPr kumimoji="1" lang="zh-CN" altLang="en-US" dirty="0"/>
              <a:t>通过</a:t>
            </a:r>
            <a:r>
              <a:rPr kumimoji="1" lang="en-US" altLang="zh-CN" dirty="0"/>
              <a:t>3</a:t>
            </a:r>
            <a:r>
              <a:rPr kumimoji="1" lang="zh-CN" altLang="en-US" dirty="0"/>
              <a:t>点计算平面法向量的方法：使用矢量叉乘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DF0F3FE-D4B6-3842-856D-B9B1B519AB17}"/>
                  </a:ext>
                </a:extLst>
              </p:cNvPr>
              <p:cNvSpPr txBox="1"/>
              <p:nvPr/>
            </p:nvSpPr>
            <p:spPr>
              <a:xfrm>
                <a:off x="4285928" y="5413429"/>
                <a:ext cx="619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𝐚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DF0F3FE-D4B6-3842-856D-B9B1B519A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28" y="5413429"/>
                <a:ext cx="61993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CC8C2E8-A325-274C-84BB-ACDB97E5F322}"/>
                  </a:ext>
                </a:extLst>
              </p:cNvPr>
              <p:cNvSpPr txBox="1"/>
              <p:nvPr/>
            </p:nvSpPr>
            <p:spPr>
              <a:xfrm>
                <a:off x="4671145" y="4420162"/>
                <a:ext cx="6969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CC8C2E8-A325-274C-84BB-ACDB97E5F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145" y="4420162"/>
                <a:ext cx="69692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2923040-1EF3-6443-85D5-C6C44693118E}"/>
                  </a:ext>
                </a:extLst>
              </p:cNvPr>
              <p:cNvSpPr txBox="1"/>
              <p:nvPr/>
            </p:nvSpPr>
            <p:spPr>
              <a:xfrm>
                <a:off x="2956948" y="4756459"/>
                <a:ext cx="619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2923040-1EF3-6443-85D5-C6C446931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948" y="4756459"/>
                <a:ext cx="61993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组合 64">
            <a:extLst>
              <a:ext uri="{FF2B5EF4-FFF2-40B4-BE49-F238E27FC236}">
                <a16:creationId xmlns:a16="http://schemas.microsoft.com/office/drawing/2014/main" id="{F354A159-1483-B348-9FFE-CA0EADAD7B9C}"/>
              </a:ext>
            </a:extLst>
          </p:cNvPr>
          <p:cNvGrpSpPr/>
          <p:nvPr/>
        </p:nvGrpSpPr>
        <p:grpSpPr>
          <a:xfrm rot="1054139">
            <a:off x="3314505" y="3905375"/>
            <a:ext cx="1502600" cy="1722293"/>
            <a:chOff x="2197319" y="4042617"/>
            <a:chExt cx="1502600" cy="1722293"/>
          </a:xfrm>
        </p:grpSpPr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431EAB66-8A9B-424B-9F89-731615970589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2376932" y="4675039"/>
              <a:ext cx="1090513" cy="305200"/>
            </a:xfrm>
            <a:prstGeom prst="straightConnector1">
              <a:avLst/>
            </a:prstGeom>
            <a:ln w="5715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8C91CAC-E4B7-784A-AC97-BBAE6DB07115}"/>
                </a:ext>
              </a:extLst>
            </p:cNvPr>
            <p:cNvSpPr/>
            <p:nvPr/>
          </p:nvSpPr>
          <p:spPr>
            <a:xfrm>
              <a:off x="3351208" y="5532436"/>
              <a:ext cx="232474" cy="2324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89659FA-13D8-5D41-BBFE-74ADA8ABD979}"/>
                </a:ext>
              </a:extLst>
            </p:cNvPr>
            <p:cNvSpPr/>
            <p:nvPr/>
          </p:nvSpPr>
          <p:spPr>
            <a:xfrm>
              <a:off x="3467445" y="4558802"/>
              <a:ext cx="232474" cy="2324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0636D8CD-2C8E-7149-980B-594A0601C8BF}"/>
                </a:ext>
              </a:extLst>
            </p:cNvPr>
            <p:cNvSpPr/>
            <p:nvPr/>
          </p:nvSpPr>
          <p:spPr>
            <a:xfrm>
              <a:off x="2197319" y="4936248"/>
              <a:ext cx="232474" cy="2324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B254FFAF-E625-8441-AE79-ECC72E5700ED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2429793" y="5116149"/>
              <a:ext cx="921415" cy="532524"/>
            </a:xfrm>
            <a:prstGeom prst="straightConnector1">
              <a:avLst/>
            </a:prstGeom>
            <a:ln w="5715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AB153B5E-FE79-C743-B3FA-5C38F6E19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3607" y="4042617"/>
              <a:ext cx="0" cy="102760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76F70EE-314D-024C-BCCF-BC49C9B88374}"/>
                  </a:ext>
                </a:extLst>
              </p:cNvPr>
              <p:cNvSpPr txBox="1"/>
              <p:nvPr/>
            </p:nvSpPr>
            <p:spPr>
              <a:xfrm>
                <a:off x="3638014" y="3488574"/>
                <a:ext cx="619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76F70EE-314D-024C-BCCF-BC49C9B88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014" y="3488574"/>
                <a:ext cx="61993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图片 35">
            <a:extLst>
              <a:ext uri="{FF2B5EF4-FFF2-40B4-BE49-F238E27FC236}">
                <a16:creationId xmlns:a16="http://schemas.microsoft.com/office/drawing/2014/main" id="{1CCD953C-499E-BA46-9309-1A3A1AA1597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246151">
            <a:off x="1664812" y="3061158"/>
            <a:ext cx="1285466" cy="1162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76F425A-4122-8540-AB1B-883B06B109BB}"/>
                  </a:ext>
                </a:extLst>
              </p:cNvPr>
              <p:cNvSpPr txBox="1"/>
              <p:nvPr/>
            </p:nvSpPr>
            <p:spPr>
              <a:xfrm>
                <a:off x="6292190" y="1032519"/>
                <a:ext cx="4029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𝐚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76F425A-4122-8540-AB1B-883B06B10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190" y="1032519"/>
                <a:ext cx="402956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BF945BB-8CC0-7941-AE5D-9D6356DB0622}"/>
                  </a:ext>
                </a:extLst>
              </p:cNvPr>
              <p:cNvSpPr txBox="1"/>
              <p:nvPr/>
            </p:nvSpPr>
            <p:spPr>
              <a:xfrm>
                <a:off x="7620719" y="1704181"/>
                <a:ext cx="14103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BF945BB-8CC0-7941-AE5D-9D6356DB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19" y="1704181"/>
                <a:ext cx="141034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D5F3C8B-D952-B34B-A8E8-7FDB53B8D2B9}"/>
                  </a:ext>
                </a:extLst>
              </p:cNvPr>
              <p:cNvSpPr txBox="1"/>
              <p:nvPr/>
            </p:nvSpPr>
            <p:spPr>
              <a:xfrm>
                <a:off x="8361124" y="2099753"/>
                <a:ext cx="14103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D5F3C8B-D952-B34B-A8E8-7FDB53B8D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124" y="2099753"/>
                <a:ext cx="1410345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FA194B14-6B4B-7843-827C-873EFCB9FBEA}"/>
              </a:ext>
            </a:extLst>
          </p:cNvPr>
          <p:cNvCxnSpPr>
            <a:cxnSpLocks/>
          </p:cNvCxnSpPr>
          <p:nvPr/>
        </p:nvCxnSpPr>
        <p:spPr>
          <a:xfrm>
            <a:off x="8131698" y="1369208"/>
            <a:ext cx="0" cy="369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75E5261-55CA-854B-B9A8-9679F84001FF}"/>
                  </a:ext>
                </a:extLst>
              </p:cNvPr>
              <p:cNvSpPr txBox="1"/>
              <p:nvPr/>
            </p:nvSpPr>
            <p:spPr>
              <a:xfrm>
                <a:off x="6788744" y="2975921"/>
                <a:ext cx="2685908" cy="824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75E5261-55CA-854B-B9A8-9679F8400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744" y="2975921"/>
                <a:ext cx="2685908" cy="824136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D32CE47A-CFCF-8649-AEFC-2381D438583F}"/>
              </a:ext>
            </a:extLst>
          </p:cNvPr>
          <p:cNvCxnSpPr>
            <a:cxnSpLocks/>
          </p:cNvCxnSpPr>
          <p:nvPr/>
        </p:nvCxnSpPr>
        <p:spPr>
          <a:xfrm>
            <a:off x="8981521" y="1369208"/>
            <a:ext cx="0" cy="730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91AD0108-8C20-9D46-8765-380904B3D6E6}"/>
              </a:ext>
            </a:extLst>
          </p:cNvPr>
          <p:cNvCxnSpPr>
            <a:cxnSpLocks/>
          </p:cNvCxnSpPr>
          <p:nvPr/>
        </p:nvCxnSpPr>
        <p:spPr>
          <a:xfrm>
            <a:off x="7431226" y="2586553"/>
            <a:ext cx="458525" cy="305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4C99963B-6B1C-444B-9F95-EC20626CD216}"/>
              </a:ext>
            </a:extLst>
          </p:cNvPr>
          <p:cNvCxnSpPr/>
          <p:nvPr/>
        </p:nvCxnSpPr>
        <p:spPr>
          <a:xfrm>
            <a:off x="7431226" y="1340681"/>
            <a:ext cx="0" cy="1246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7EEF3F14-0E7F-7042-904A-54B14BF2C954}"/>
              </a:ext>
            </a:extLst>
          </p:cNvPr>
          <p:cNvCxnSpPr>
            <a:cxnSpLocks/>
          </p:cNvCxnSpPr>
          <p:nvPr/>
        </p:nvCxnSpPr>
        <p:spPr>
          <a:xfrm>
            <a:off x="8131698" y="2127057"/>
            <a:ext cx="0" cy="76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3EF28BD-1047-9B44-AE7D-AB1C19A75B3E}"/>
              </a:ext>
            </a:extLst>
          </p:cNvPr>
          <p:cNvCxnSpPr>
            <a:cxnSpLocks/>
          </p:cNvCxnSpPr>
          <p:nvPr/>
        </p:nvCxnSpPr>
        <p:spPr>
          <a:xfrm flipH="1">
            <a:off x="8444247" y="2586553"/>
            <a:ext cx="537275" cy="318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35E70CC8-CE29-A245-839C-60A685E811A7}"/>
              </a:ext>
            </a:extLst>
          </p:cNvPr>
          <p:cNvCxnSpPr/>
          <p:nvPr/>
        </p:nvCxnSpPr>
        <p:spPr>
          <a:xfrm flipV="1">
            <a:off x="2366372" y="4644917"/>
            <a:ext cx="0" cy="1135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BFF808A0-C9C2-8F4C-BC1F-8D4B54F795C8}"/>
              </a:ext>
            </a:extLst>
          </p:cNvPr>
          <p:cNvCxnSpPr>
            <a:cxnSpLocks/>
          </p:cNvCxnSpPr>
          <p:nvPr/>
        </p:nvCxnSpPr>
        <p:spPr>
          <a:xfrm>
            <a:off x="2251590" y="5258999"/>
            <a:ext cx="526616" cy="990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6FEC099C-D019-8C40-BD37-9584BF8D9C5C}"/>
              </a:ext>
            </a:extLst>
          </p:cNvPr>
          <p:cNvCxnSpPr>
            <a:cxnSpLocks/>
          </p:cNvCxnSpPr>
          <p:nvPr/>
        </p:nvCxnSpPr>
        <p:spPr>
          <a:xfrm flipH="1" flipV="1">
            <a:off x="998140" y="5496188"/>
            <a:ext cx="2144762" cy="36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C4AEC1AA-DC9E-4A41-8117-C6441605D71C}"/>
              </a:ext>
            </a:extLst>
          </p:cNvPr>
          <p:cNvSpPr txBox="1"/>
          <p:nvPr/>
        </p:nvSpPr>
        <p:spPr>
          <a:xfrm>
            <a:off x="993253" y="5074333"/>
            <a:ext cx="27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x</a:t>
            </a:r>
            <a:endParaRPr kumimoji="1" lang="zh-CN" altLang="en-US" b="1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2E7E086-407B-594C-9603-F0E99409CAF6}"/>
              </a:ext>
            </a:extLst>
          </p:cNvPr>
          <p:cNvSpPr txBox="1"/>
          <p:nvPr/>
        </p:nvSpPr>
        <p:spPr>
          <a:xfrm>
            <a:off x="2458741" y="6084936"/>
            <a:ext cx="27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y</a:t>
            </a:r>
            <a:endParaRPr kumimoji="1" lang="zh-CN" altLang="en-US" b="1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F53C486-C795-B144-AF57-F9EF5BCA774A}"/>
              </a:ext>
            </a:extLst>
          </p:cNvPr>
          <p:cNvSpPr txBox="1"/>
          <p:nvPr/>
        </p:nvSpPr>
        <p:spPr>
          <a:xfrm>
            <a:off x="2405927" y="4516605"/>
            <a:ext cx="27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z</a:t>
            </a:r>
            <a:endParaRPr kumimoji="1" lang="zh-CN" altLang="en-US" b="1" dirty="0"/>
          </a:p>
        </p:txBody>
      </p:sp>
      <p:sp>
        <p:nvSpPr>
          <p:cNvPr id="75" name="下箭头 74">
            <a:extLst>
              <a:ext uri="{FF2B5EF4-FFF2-40B4-BE49-F238E27FC236}">
                <a16:creationId xmlns:a16="http://schemas.microsoft.com/office/drawing/2014/main" id="{4A29412F-45A8-3C4C-8484-5C180BDC8862}"/>
              </a:ext>
            </a:extLst>
          </p:cNvPr>
          <p:cNvSpPr/>
          <p:nvPr/>
        </p:nvSpPr>
        <p:spPr>
          <a:xfrm>
            <a:off x="6973576" y="3974550"/>
            <a:ext cx="558006" cy="429416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4B234BF-75BA-A04C-B768-B9A7AE50711C}"/>
              </a:ext>
            </a:extLst>
          </p:cNvPr>
          <p:cNvSpPr txBox="1"/>
          <p:nvPr/>
        </p:nvSpPr>
        <p:spPr>
          <a:xfrm>
            <a:off x="7531582" y="3947592"/>
            <a:ext cx="268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长度归一化得到法向量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0FA9482F-358B-964E-A5D0-3F512D8422BD}"/>
                  </a:ext>
                </a:extLst>
              </p:cNvPr>
              <p:cNvSpPr/>
              <p:nvPr/>
            </p:nvSpPr>
            <p:spPr>
              <a:xfrm>
                <a:off x="6714910" y="4434359"/>
                <a:ext cx="1067152" cy="604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0FA9482F-358B-964E-A5D0-3F512D842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910" y="4434359"/>
                <a:ext cx="1067152" cy="6043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E1DCBD0E-8BA8-D745-BEC7-4499B193A286}"/>
                  </a:ext>
                </a:extLst>
              </p:cNvPr>
              <p:cNvSpPr txBox="1"/>
              <p:nvPr/>
            </p:nvSpPr>
            <p:spPr>
              <a:xfrm>
                <a:off x="8020881" y="4669360"/>
                <a:ext cx="3532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r>
                  <a:rPr kumimoji="1" lang="zh-CN" altLang="en-US" dirty="0"/>
                  <a:t>是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kumimoji="1" lang="zh-CN" altLang="en-US" dirty="0"/>
                  <a:t>的三元素平方和的开平方</a:t>
                </a:r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E1DCBD0E-8BA8-D745-BEC7-4499B193A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881" y="4669360"/>
                <a:ext cx="3532139" cy="369332"/>
              </a:xfrm>
              <a:prstGeom prst="rect">
                <a:avLst/>
              </a:prstGeom>
              <a:blipFill>
                <a:blip r:embed="rId12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文本框 78">
            <a:extLst>
              <a:ext uri="{FF2B5EF4-FFF2-40B4-BE49-F238E27FC236}">
                <a16:creationId xmlns:a16="http://schemas.microsoft.com/office/drawing/2014/main" id="{3E242F1D-28FE-F44F-82F9-5046F59F14B9}"/>
              </a:ext>
            </a:extLst>
          </p:cNvPr>
          <p:cNvSpPr txBox="1"/>
          <p:nvPr/>
        </p:nvSpPr>
        <p:spPr>
          <a:xfrm>
            <a:off x="6212057" y="5467116"/>
            <a:ext cx="4464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原点沿法向量方向到平面的距离计算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39474A9B-A7AD-F240-89B4-3DAD8A7A610C}"/>
                  </a:ext>
                </a:extLst>
              </p:cNvPr>
              <p:cNvSpPr/>
              <p:nvPr/>
            </p:nvSpPr>
            <p:spPr>
              <a:xfrm>
                <a:off x="7431226" y="5819552"/>
                <a:ext cx="14673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=&lt;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39474A9B-A7AD-F240-89B4-3DAD8A7A6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226" y="5819552"/>
                <a:ext cx="146738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下箭头 81">
            <a:extLst>
              <a:ext uri="{FF2B5EF4-FFF2-40B4-BE49-F238E27FC236}">
                <a16:creationId xmlns:a16="http://schemas.microsoft.com/office/drawing/2014/main" id="{2A21417F-8CFD-BF49-9E76-B5A9C8417493}"/>
              </a:ext>
            </a:extLst>
          </p:cNvPr>
          <p:cNvSpPr/>
          <p:nvPr/>
        </p:nvSpPr>
        <p:spPr>
          <a:xfrm>
            <a:off x="6965616" y="5044291"/>
            <a:ext cx="558006" cy="429416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B15C1D18-0FD0-C84F-A9A3-B24FFBC9BC68}"/>
                  </a:ext>
                </a:extLst>
              </p:cNvPr>
              <p:cNvSpPr/>
              <p:nvPr/>
            </p:nvSpPr>
            <p:spPr>
              <a:xfrm>
                <a:off x="3865793" y="6161074"/>
                <a:ext cx="33405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800" dirty="0"/>
                  <a:t>平面方程：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sz="2800" b="1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kumimoji="1" lang="en-US" altLang="zh-CN" sz="28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B15C1D18-0FD0-C84F-A9A3-B24FFBC9B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793" y="6161074"/>
                <a:ext cx="3340530" cy="523220"/>
              </a:xfrm>
              <a:prstGeom prst="rect">
                <a:avLst/>
              </a:prstGeom>
              <a:blipFill>
                <a:blip r:embed="rId14"/>
                <a:stretch>
                  <a:fillRect l="-3409" t="-9524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8132C894-967C-4846-A2C5-379CB16BC725}"/>
              </a:ext>
            </a:extLst>
          </p:cNvPr>
          <p:cNvCxnSpPr>
            <a:stCxn id="77" idx="1"/>
          </p:cNvCxnSpPr>
          <p:nvPr/>
        </p:nvCxnSpPr>
        <p:spPr>
          <a:xfrm flipH="1">
            <a:off x="6212057" y="4736526"/>
            <a:ext cx="502853" cy="153307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49B57700-179F-D745-A3D4-A89103736056}"/>
              </a:ext>
            </a:extLst>
          </p:cNvPr>
          <p:cNvCxnSpPr>
            <a:cxnSpLocks/>
            <a:stCxn id="81" idx="1"/>
          </p:cNvCxnSpPr>
          <p:nvPr/>
        </p:nvCxnSpPr>
        <p:spPr>
          <a:xfrm flipH="1">
            <a:off x="7031097" y="6004218"/>
            <a:ext cx="400129" cy="22941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009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E0B92-31EA-AC48-9E31-3416F41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61" y="249210"/>
            <a:ext cx="10515600" cy="97270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平面点云的参数计算</a:t>
            </a:r>
            <a:r>
              <a:rPr kumimoji="1" lang="en-US" altLang="zh-CN" sz="3100" dirty="0">
                <a:solidFill>
                  <a:srgbClr val="0432FF"/>
                </a:solidFill>
              </a:rPr>
              <a:t>——</a:t>
            </a:r>
            <a:r>
              <a:rPr kumimoji="1" lang="zh-CN" altLang="en-US" sz="2800" dirty="0">
                <a:solidFill>
                  <a:srgbClr val="0432FF"/>
                </a:solidFill>
              </a:rPr>
              <a:t>矢量叉乘的平面法向量计算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D1730E3-5239-4EDA-96AE-943BE00B3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9803" y="1342908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对于大量点云构成的平面计算方法</a:t>
                </a:r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/>
                  <a:t>随机选取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点：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/>
                  <a:t>通过叉乘计算法向量：</a:t>
                </a:r>
                <a14:m>
                  <m:oMath xmlns:m="http://schemas.openxmlformats.org/officeDocument/2006/math"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𝐧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×(</m:t>
                    </m:r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/>
                  <a:t>重复上述过程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次，保存计算得到的法向量：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>
                    <a:solidFill>
                      <a:schemeClr val="bg2">
                        <a:lumMod val="90000"/>
                      </a:schemeClr>
                    </a:solidFill>
                  </a:rPr>
                  <a:t>方向一致化修正</a:t>
                </a:r>
                <a:r>
                  <a:rPr lang="en-US" altLang="zh-CN" dirty="0">
                    <a:solidFill>
                      <a:schemeClr val="bg2">
                        <a:lumMod val="90000"/>
                      </a:schemeClr>
                    </a:solidFill>
                  </a:rPr>
                  <a:t>:</a:t>
                </a:r>
              </a:p>
              <a:p>
                <a:pPr marL="457200" lvl="1" indent="0">
                  <a:buNone/>
                </a:pPr>
                <a:r>
                  <a:rPr lang="zh-CN" altLang="en-US" dirty="0">
                    <a:solidFill>
                      <a:schemeClr val="bg2">
                        <a:lumMod val="90000"/>
                      </a:schemeClr>
                    </a:solidFill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>
                        <a:lumMod val="90000"/>
                      </a:schemeClr>
                    </a:solidFill>
                  </a:rPr>
                  <a:t>为参考，更新：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sign</m:t>
                    </m:r>
                    <m:r>
                      <a:rPr lang="en-US" altLang="zh-CN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altLang="zh-CN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>
                    <a:solidFill>
                      <a:schemeClr val="bg2">
                        <a:lumMod val="90000"/>
                      </a:schemeClr>
                    </a:solidFill>
                  </a:rPr>
                  <a:t>长度归一化，更新：</a:t>
                </a:r>
                <a:r>
                  <a:rPr lang="en-US" altLang="zh-CN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/>
                  <a:t>计算平均方向作为法向量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1" dirty="0"/>
                  <a:t>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D1730E3-5239-4EDA-96AE-943BE00B3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9803" y="1342908"/>
                <a:ext cx="10515600" cy="4351338"/>
              </a:xfrm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4D5D310A-4CCA-4793-8FEB-74DB5F8325F2}"/>
              </a:ext>
            </a:extLst>
          </p:cNvPr>
          <p:cNvSpPr txBox="1"/>
          <p:nvPr/>
        </p:nvSpPr>
        <p:spPr>
          <a:xfrm>
            <a:off x="797591" y="5541414"/>
            <a:ext cx="7560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可能的改进：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运算的第</a:t>
            </a:r>
            <a:r>
              <a:rPr lang="en-US" altLang="zh-CN" dirty="0"/>
              <a:t>2</a:t>
            </a:r>
            <a:r>
              <a:rPr lang="zh-CN" altLang="en-US" dirty="0"/>
              <a:t>步检验三点共线情况，并保证</a:t>
            </a:r>
            <a:r>
              <a:rPr lang="en-US" altLang="zh-CN" dirty="0"/>
              <a:t>3</a:t>
            </a:r>
            <a:r>
              <a:rPr lang="zh-CN" altLang="en-US" dirty="0"/>
              <a:t>点构成的三角形面积尽量大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运算的第</a:t>
            </a:r>
            <a:r>
              <a:rPr lang="en-US" altLang="zh-CN" dirty="0"/>
              <a:t>4/6</a:t>
            </a:r>
            <a:r>
              <a:rPr lang="zh-CN" altLang="en-US" dirty="0"/>
              <a:t>步通过聚类或者</a:t>
            </a:r>
            <a:r>
              <a:rPr lang="en-US" altLang="zh-CN" dirty="0"/>
              <a:t>RANSAC</a:t>
            </a:r>
            <a:r>
              <a:rPr lang="zh-CN" altLang="en-US" dirty="0"/>
              <a:t>去除错误方向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多重迭代，逐步修正残差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25CDB7-0F36-09DD-6F3F-8AE1C9155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230" y="3429000"/>
            <a:ext cx="1466403" cy="22937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91BAD1-47EC-C649-DEBB-04BC75DF786A}"/>
              </a:ext>
            </a:extLst>
          </p:cNvPr>
          <p:cNvSpPr txBox="1"/>
          <p:nvPr/>
        </p:nvSpPr>
        <p:spPr>
          <a:xfrm>
            <a:off x="9603702" y="5762964"/>
            <a:ext cx="1648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rgbClr val="0432FF"/>
                </a:solidFill>
              </a:rPr>
              <a:t>有问题吗？</a:t>
            </a:r>
          </a:p>
        </p:txBody>
      </p:sp>
    </p:spTree>
    <p:extLst>
      <p:ext uri="{BB962C8B-B14F-4D97-AF65-F5344CB8AC3E}">
        <p14:creationId xmlns:p14="http://schemas.microsoft.com/office/powerpoint/2010/main" val="2125157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E0B92-31EA-AC48-9E31-3416F41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61" y="249210"/>
            <a:ext cx="10515600" cy="97270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平面点云的参数计算</a:t>
            </a:r>
            <a:r>
              <a:rPr kumimoji="1" lang="en-US" altLang="zh-CN" sz="3100" dirty="0">
                <a:solidFill>
                  <a:srgbClr val="0432FF"/>
                </a:solidFill>
              </a:rPr>
              <a:t>——</a:t>
            </a:r>
            <a:r>
              <a:rPr kumimoji="1" lang="zh-CN" altLang="en-US" sz="2800" dirty="0">
                <a:solidFill>
                  <a:srgbClr val="0432FF"/>
                </a:solidFill>
              </a:rPr>
              <a:t>矢量叉乘的平面法向量计算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D1730E3-5239-4EDA-96AE-943BE00B3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9803" y="1342908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对于大量点云构成的平面计算方法</a:t>
                </a:r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/>
                  <a:t>随机选取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点：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/>
                  <a:t>通过叉乘计算法向量：</a:t>
                </a:r>
                <a14:m>
                  <m:oMath xmlns:m="http://schemas.openxmlformats.org/officeDocument/2006/math"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𝐧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×(</m:t>
                    </m:r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/>
                  <a:t>重复上述过程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次，保存计算得到的法向量：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>
                    <a:solidFill>
                      <a:schemeClr val="bg2">
                        <a:lumMod val="90000"/>
                      </a:schemeClr>
                    </a:solidFill>
                  </a:rPr>
                  <a:t>方向一致化修正</a:t>
                </a:r>
                <a:r>
                  <a:rPr lang="en-US" altLang="zh-CN" dirty="0">
                    <a:solidFill>
                      <a:schemeClr val="bg2">
                        <a:lumMod val="90000"/>
                      </a:schemeClr>
                    </a:solidFill>
                  </a:rPr>
                  <a:t>:</a:t>
                </a:r>
              </a:p>
              <a:p>
                <a:pPr marL="457200" lvl="1" indent="0">
                  <a:buNone/>
                </a:pPr>
                <a:r>
                  <a:rPr lang="zh-CN" altLang="en-US" dirty="0">
                    <a:solidFill>
                      <a:schemeClr val="bg2">
                        <a:lumMod val="90000"/>
                      </a:schemeClr>
                    </a:solidFill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>
                        <a:lumMod val="90000"/>
                      </a:schemeClr>
                    </a:solidFill>
                  </a:rPr>
                  <a:t>为参考，更新：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sign</m:t>
                    </m:r>
                    <m:r>
                      <a:rPr lang="en-US" altLang="zh-CN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altLang="zh-CN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>
                    <a:solidFill>
                      <a:schemeClr val="bg2">
                        <a:lumMod val="90000"/>
                      </a:schemeClr>
                    </a:solidFill>
                  </a:rPr>
                  <a:t>长度归一化，更新：</a:t>
                </a:r>
                <a:r>
                  <a:rPr lang="en-US" altLang="zh-CN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/>
                  <a:t>计算平均方向作为法向量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1" dirty="0"/>
                  <a:t>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D1730E3-5239-4EDA-96AE-943BE00B3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9803" y="1342908"/>
                <a:ext cx="10515600" cy="4351338"/>
              </a:xfrm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0D6C5201-A522-4751-B51A-1EF47D42C3C9}"/>
              </a:ext>
            </a:extLst>
          </p:cNvPr>
          <p:cNvGrpSpPr/>
          <p:nvPr/>
        </p:nvGrpSpPr>
        <p:grpSpPr>
          <a:xfrm>
            <a:off x="7733646" y="3922197"/>
            <a:ext cx="4189778" cy="1639035"/>
            <a:chOff x="7838987" y="4040685"/>
            <a:chExt cx="4189778" cy="16390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3B8A2F92-A1D4-466C-B319-E9F1B85E8C2F}"/>
                    </a:ext>
                  </a:extLst>
                </p:cNvPr>
                <p:cNvSpPr/>
                <p:nvPr/>
              </p:nvSpPr>
              <p:spPr>
                <a:xfrm>
                  <a:off x="9999007" y="5277984"/>
                  <a:ext cx="3962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3B8A2F92-A1D4-466C-B319-E9F1B85E8C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9007" y="5277984"/>
                  <a:ext cx="39626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272362B6-7615-480A-A4D4-7ACC4B55D8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33876" y="4981903"/>
              <a:ext cx="172546" cy="57193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流程图: 数据 88">
              <a:extLst>
                <a:ext uri="{FF2B5EF4-FFF2-40B4-BE49-F238E27FC236}">
                  <a16:creationId xmlns:a16="http://schemas.microsoft.com/office/drawing/2014/main" id="{3F8A397A-74BF-4EC7-913D-00F7FF89E622}"/>
                </a:ext>
              </a:extLst>
            </p:cNvPr>
            <p:cNvSpPr/>
            <p:nvPr/>
          </p:nvSpPr>
          <p:spPr>
            <a:xfrm rot="867251">
              <a:off x="7838987" y="4192177"/>
              <a:ext cx="4189778" cy="1487543"/>
            </a:xfrm>
            <a:prstGeom prst="flowChartInputOutput">
              <a:avLst/>
            </a:prstGeom>
            <a:solidFill>
              <a:srgbClr val="FFF2CC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C6151BFC-C40E-4A50-ACCE-AF73BFAFA307}"/>
                </a:ext>
              </a:extLst>
            </p:cNvPr>
            <p:cNvCxnSpPr/>
            <p:nvPr/>
          </p:nvCxnSpPr>
          <p:spPr>
            <a:xfrm flipV="1">
              <a:off x="8198069" y="4571999"/>
              <a:ext cx="872359" cy="40990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4F546641-D219-4B6C-826F-474DCD81C478}"/>
                </a:ext>
              </a:extLst>
            </p:cNvPr>
            <p:cNvCxnSpPr>
              <a:cxnSpLocks/>
            </p:cNvCxnSpPr>
            <p:nvPr/>
          </p:nvCxnSpPr>
          <p:spPr>
            <a:xfrm>
              <a:off x="8198069" y="4987285"/>
              <a:ext cx="945931" cy="28785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CE6F6F0C-AF27-4B09-8D4A-F79B07EC474F}"/>
                </a:ext>
              </a:extLst>
            </p:cNvPr>
            <p:cNvCxnSpPr/>
            <p:nvPr/>
          </p:nvCxnSpPr>
          <p:spPr>
            <a:xfrm flipV="1">
              <a:off x="10104824" y="4571999"/>
              <a:ext cx="872359" cy="40990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F0F14645-1678-4ACB-92C7-73D85EF9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04824" y="4987285"/>
              <a:ext cx="945931" cy="28785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B63D8F83-0EC9-4B04-89C8-9DB62C2A77D5}"/>
                    </a:ext>
                  </a:extLst>
                </p:cNvPr>
                <p:cNvSpPr/>
                <p:nvPr/>
              </p:nvSpPr>
              <p:spPr>
                <a:xfrm>
                  <a:off x="9037367" y="4326836"/>
                  <a:ext cx="4902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B63D8F83-0EC9-4B04-89C8-9DB62C2A77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7367" y="4326836"/>
                  <a:ext cx="49026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D71F63CD-2EAE-48BF-8EA1-936FB7B79C71}"/>
                    </a:ext>
                  </a:extLst>
                </p:cNvPr>
                <p:cNvSpPr/>
                <p:nvPr/>
              </p:nvSpPr>
              <p:spPr>
                <a:xfrm>
                  <a:off x="10965025" y="5026802"/>
                  <a:ext cx="4902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D71F63CD-2EAE-48BF-8EA1-936FB7B79C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5025" y="5026802"/>
                  <a:ext cx="49026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67F620DE-C96A-4A7C-BF3C-76D8F27A3A1B}"/>
                    </a:ext>
                  </a:extLst>
                </p:cNvPr>
                <p:cNvSpPr/>
                <p:nvPr/>
              </p:nvSpPr>
              <p:spPr>
                <a:xfrm>
                  <a:off x="10906570" y="4362168"/>
                  <a:ext cx="4955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67F620DE-C96A-4A7C-BF3C-76D8F27A3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6570" y="4362168"/>
                  <a:ext cx="49558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C83E4B5F-D801-42D2-8E7C-05A8769C3DB5}"/>
                    </a:ext>
                  </a:extLst>
                </p:cNvPr>
                <p:cNvSpPr/>
                <p:nvPr/>
              </p:nvSpPr>
              <p:spPr>
                <a:xfrm>
                  <a:off x="9070428" y="5067789"/>
                  <a:ext cx="4955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C83E4B5F-D801-42D2-8E7C-05A8769C3D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0428" y="5067789"/>
                  <a:ext cx="49558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A363DACC-8306-4B45-BBB6-C9F9AC9CD767}"/>
                    </a:ext>
                  </a:extLst>
                </p:cNvPr>
                <p:cNvSpPr/>
                <p:nvPr/>
              </p:nvSpPr>
              <p:spPr>
                <a:xfrm>
                  <a:off x="7972097" y="4959219"/>
                  <a:ext cx="4955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A363DACC-8306-4B45-BBB6-C9F9AC9CD7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2097" y="4959219"/>
                  <a:ext cx="49558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3B3F9567-50A8-4C31-AB10-BBFFB2AEB714}"/>
                    </a:ext>
                  </a:extLst>
                </p:cNvPr>
                <p:cNvSpPr/>
                <p:nvPr/>
              </p:nvSpPr>
              <p:spPr>
                <a:xfrm>
                  <a:off x="9783460" y="4566617"/>
                  <a:ext cx="4955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3B3F9567-50A8-4C31-AB10-BBFFB2AEB7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3460" y="4566617"/>
                  <a:ext cx="49558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F4F73CB9-9769-4787-885B-705E94A3F8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8069" y="4362169"/>
              <a:ext cx="135508" cy="61973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0D0A8DB2-BAD5-48FF-91B8-606DD4FD45E7}"/>
                    </a:ext>
                  </a:extLst>
                </p:cNvPr>
                <p:cNvSpPr/>
                <p:nvPr/>
              </p:nvSpPr>
              <p:spPr>
                <a:xfrm>
                  <a:off x="8248526" y="4040685"/>
                  <a:ext cx="3962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0D0A8DB2-BAD5-48FF-91B8-606DD4FD45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526" y="4040685"/>
                  <a:ext cx="39626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4D5D310A-4CCA-4793-8FEB-74DB5F8325F2}"/>
              </a:ext>
            </a:extLst>
          </p:cNvPr>
          <p:cNvSpPr txBox="1"/>
          <p:nvPr/>
        </p:nvSpPr>
        <p:spPr>
          <a:xfrm>
            <a:off x="797591" y="5541414"/>
            <a:ext cx="7560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可能的改进：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运算的第</a:t>
            </a:r>
            <a:r>
              <a:rPr lang="en-US" altLang="zh-CN" dirty="0"/>
              <a:t>2</a:t>
            </a:r>
            <a:r>
              <a:rPr lang="zh-CN" altLang="en-US" dirty="0"/>
              <a:t>步检验三点共线情况，并保证</a:t>
            </a:r>
            <a:r>
              <a:rPr lang="en-US" altLang="zh-CN" dirty="0"/>
              <a:t>3</a:t>
            </a:r>
            <a:r>
              <a:rPr lang="zh-CN" altLang="en-US" dirty="0"/>
              <a:t>点构成的三角形面积尽量大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运算的第</a:t>
            </a:r>
            <a:r>
              <a:rPr lang="en-US" altLang="zh-CN" dirty="0"/>
              <a:t>4/6</a:t>
            </a:r>
            <a:r>
              <a:rPr lang="zh-CN" altLang="en-US" dirty="0"/>
              <a:t>步通过聚类或者</a:t>
            </a:r>
            <a:r>
              <a:rPr lang="en-US" altLang="zh-CN" dirty="0"/>
              <a:t>RANSAC</a:t>
            </a:r>
            <a:r>
              <a:rPr lang="zh-CN" altLang="en-US" dirty="0"/>
              <a:t>去除错误方向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多重迭代，逐步修正残差</a:t>
            </a:r>
          </a:p>
        </p:txBody>
      </p:sp>
    </p:spTree>
    <p:extLst>
      <p:ext uri="{BB962C8B-B14F-4D97-AF65-F5344CB8AC3E}">
        <p14:creationId xmlns:p14="http://schemas.microsoft.com/office/powerpoint/2010/main" val="2353875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E0B92-31EA-AC48-9E31-3416F41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61" y="249210"/>
            <a:ext cx="10515600" cy="97270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平面点云的参数计算</a:t>
            </a:r>
            <a:r>
              <a:rPr kumimoji="1" lang="en-US" altLang="zh-CN" sz="3100" dirty="0">
                <a:solidFill>
                  <a:srgbClr val="0432FF"/>
                </a:solidFill>
              </a:rPr>
              <a:t>——</a:t>
            </a:r>
            <a:r>
              <a:rPr kumimoji="1" lang="zh-CN" altLang="en-US" sz="2800" dirty="0">
                <a:solidFill>
                  <a:srgbClr val="0432FF"/>
                </a:solidFill>
              </a:rPr>
              <a:t>矢量叉乘的平面法向量计算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D1730E3-5239-4EDA-96AE-943BE00B3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9803" y="1342908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对于大量点云构成的平面计算方法</a:t>
                </a:r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/>
                  <a:t>随机选取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点：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/>
                  <a:t>通过叉乘计算法向量：</a:t>
                </a:r>
                <a14:m>
                  <m:oMath xmlns:m="http://schemas.openxmlformats.org/officeDocument/2006/math"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𝐧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×(</m:t>
                    </m:r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/>
                  <a:t>重复上述过程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次，保存计算得到的法向量：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>
                    <a:solidFill>
                      <a:srgbClr val="0432FF"/>
                    </a:solidFill>
                  </a:rPr>
                  <a:t>方向一致化修正</a:t>
                </a:r>
                <a:r>
                  <a:rPr lang="en-US" altLang="zh-CN" dirty="0">
                    <a:solidFill>
                      <a:srgbClr val="0432FF"/>
                    </a:solidFill>
                  </a:rPr>
                  <a:t>:</a:t>
                </a:r>
              </a:p>
              <a:p>
                <a:pPr marL="457200" lvl="1" indent="0">
                  <a:buNone/>
                </a:pPr>
                <a:r>
                  <a:rPr lang="zh-CN" altLang="en-US" dirty="0">
                    <a:solidFill>
                      <a:srgbClr val="0432FF"/>
                    </a:solidFill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432FF"/>
                    </a:solidFill>
                  </a:rPr>
                  <a:t>为参考，更新：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sign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altLang="zh-CN" b="1" dirty="0">
                  <a:solidFill>
                    <a:srgbClr val="0432FF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>
                    <a:solidFill>
                      <a:srgbClr val="0432FF"/>
                    </a:solidFill>
                  </a:rPr>
                  <a:t>长度归一化，更新：</a:t>
                </a:r>
                <a:r>
                  <a:rPr lang="en-US" altLang="zh-CN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/>
                  <a:t>计算平均方向作为法向量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1" dirty="0"/>
                  <a:t>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D1730E3-5239-4EDA-96AE-943BE00B3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9803" y="1342908"/>
                <a:ext cx="10515600" cy="4351338"/>
              </a:xfrm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0D6C5201-A522-4751-B51A-1EF47D42C3C9}"/>
              </a:ext>
            </a:extLst>
          </p:cNvPr>
          <p:cNvGrpSpPr/>
          <p:nvPr/>
        </p:nvGrpSpPr>
        <p:grpSpPr>
          <a:xfrm>
            <a:off x="7733646" y="3922197"/>
            <a:ext cx="4189778" cy="1639035"/>
            <a:chOff x="7838987" y="4040685"/>
            <a:chExt cx="4189778" cy="16390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3B8A2F92-A1D4-466C-B319-E9F1B85E8C2F}"/>
                    </a:ext>
                  </a:extLst>
                </p:cNvPr>
                <p:cNvSpPr/>
                <p:nvPr/>
              </p:nvSpPr>
              <p:spPr>
                <a:xfrm>
                  <a:off x="9999007" y="5277984"/>
                  <a:ext cx="3962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3B8A2F92-A1D4-466C-B319-E9F1B85E8C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9007" y="5277984"/>
                  <a:ext cx="39626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272362B6-7615-480A-A4D4-7ACC4B55D8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33876" y="4981903"/>
              <a:ext cx="172546" cy="57193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流程图: 数据 88">
              <a:extLst>
                <a:ext uri="{FF2B5EF4-FFF2-40B4-BE49-F238E27FC236}">
                  <a16:creationId xmlns:a16="http://schemas.microsoft.com/office/drawing/2014/main" id="{3F8A397A-74BF-4EC7-913D-00F7FF89E622}"/>
                </a:ext>
              </a:extLst>
            </p:cNvPr>
            <p:cNvSpPr/>
            <p:nvPr/>
          </p:nvSpPr>
          <p:spPr>
            <a:xfrm rot="867251">
              <a:off x="7838987" y="4192177"/>
              <a:ext cx="4189778" cy="1487543"/>
            </a:xfrm>
            <a:prstGeom prst="flowChartInputOutput">
              <a:avLst/>
            </a:prstGeom>
            <a:solidFill>
              <a:srgbClr val="FFF2CC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C6151BFC-C40E-4A50-ACCE-AF73BFAFA307}"/>
                </a:ext>
              </a:extLst>
            </p:cNvPr>
            <p:cNvCxnSpPr/>
            <p:nvPr/>
          </p:nvCxnSpPr>
          <p:spPr>
            <a:xfrm flipV="1">
              <a:off x="8198069" y="4571999"/>
              <a:ext cx="872359" cy="40990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4F546641-D219-4B6C-826F-474DCD81C478}"/>
                </a:ext>
              </a:extLst>
            </p:cNvPr>
            <p:cNvCxnSpPr>
              <a:cxnSpLocks/>
            </p:cNvCxnSpPr>
            <p:nvPr/>
          </p:nvCxnSpPr>
          <p:spPr>
            <a:xfrm>
              <a:off x="8198069" y="4987285"/>
              <a:ext cx="945931" cy="28785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CE6F6F0C-AF27-4B09-8D4A-F79B07EC474F}"/>
                </a:ext>
              </a:extLst>
            </p:cNvPr>
            <p:cNvCxnSpPr/>
            <p:nvPr/>
          </p:nvCxnSpPr>
          <p:spPr>
            <a:xfrm flipV="1">
              <a:off x="10104824" y="4571999"/>
              <a:ext cx="872359" cy="40990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F0F14645-1678-4ACB-92C7-73D85EF9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04824" y="4987285"/>
              <a:ext cx="945931" cy="28785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B63D8F83-0EC9-4B04-89C8-9DB62C2A77D5}"/>
                    </a:ext>
                  </a:extLst>
                </p:cNvPr>
                <p:cNvSpPr/>
                <p:nvPr/>
              </p:nvSpPr>
              <p:spPr>
                <a:xfrm>
                  <a:off x="9037367" y="4326836"/>
                  <a:ext cx="4902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B63D8F83-0EC9-4B04-89C8-9DB62C2A77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7367" y="4326836"/>
                  <a:ext cx="49026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D71F63CD-2EAE-48BF-8EA1-936FB7B79C71}"/>
                    </a:ext>
                  </a:extLst>
                </p:cNvPr>
                <p:cNvSpPr/>
                <p:nvPr/>
              </p:nvSpPr>
              <p:spPr>
                <a:xfrm>
                  <a:off x="10965025" y="5026802"/>
                  <a:ext cx="4902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D71F63CD-2EAE-48BF-8EA1-936FB7B79C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5025" y="5026802"/>
                  <a:ext cx="490262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67F620DE-C96A-4A7C-BF3C-76D8F27A3A1B}"/>
                    </a:ext>
                  </a:extLst>
                </p:cNvPr>
                <p:cNvSpPr/>
                <p:nvPr/>
              </p:nvSpPr>
              <p:spPr>
                <a:xfrm>
                  <a:off x="10906570" y="4362168"/>
                  <a:ext cx="4955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67F620DE-C96A-4A7C-BF3C-76D8F27A3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6570" y="4362168"/>
                  <a:ext cx="49558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C83E4B5F-D801-42D2-8E7C-05A8769C3DB5}"/>
                    </a:ext>
                  </a:extLst>
                </p:cNvPr>
                <p:cNvSpPr/>
                <p:nvPr/>
              </p:nvSpPr>
              <p:spPr>
                <a:xfrm>
                  <a:off x="9070428" y="5067789"/>
                  <a:ext cx="4955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C83E4B5F-D801-42D2-8E7C-05A8769C3D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0428" y="5067789"/>
                  <a:ext cx="49558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A363DACC-8306-4B45-BBB6-C9F9AC9CD767}"/>
                    </a:ext>
                  </a:extLst>
                </p:cNvPr>
                <p:cNvSpPr/>
                <p:nvPr/>
              </p:nvSpPr>
              <p:spPr>
                <a:xfrm>
                  <a:off x="7972097" y="4959219"/>
                  <a:ext cx="4955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A363DACC-8306-4B45-BBB6-C9F9AC9CD7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2097" y="4959219"/>
                  <a:ext cx="495584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3B3F9567-50A8-4C31-AB10-BBFFB2AEB714}"/>
                    </a:ext>
                  </a:extLst>
                </p:cNvPr>
                <p:cNvSpPr/>
                <p:nvPr/>
              </p:nvSpPr>
              <p:spPr>
                <a:xfrm>
                  <a:off x="9783460" y="4566617"/>
                  <a:ext cx="4955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3B3F9567-50A8-4C31-AB10-BBFFB2AEB7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3460" y="4566617"/>
                  <a:ext cx="495584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F4F73CB9-9769-4787-885B-705E94A3F8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8069" y="4362169"/>
              <a:ext cx="135508" cy="61973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0D0A8DB2-BAD5-48FF-91B8-606DD4FD45E7}"/>
                    </a:ext>
                  </a:extLst>
                </p:cNvPr>
                <p:cNvSpPr/>
                <p:nvPr/>
              </p:nvSpPr>
              <p:spPr>
                <a:xfrm>
                  <a:off x="8248526" y="4040685"/>
                  <a:ext cx="3962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0D0A8DB2-BAD5-48FF-91B8-606DD4FD45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526" y="4040685"/>
                  <a:ext cx="39626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4D5D310A-4CCA-4793-8FEB-74DB5F8325F2}"/>
              </a:ext>
            </a:extLst>
          </p:cNvPr>
          <p:cNvSpPr txBox="1"/>
          <p:nvPr/>
        </p:nvSpPr>
        <p:spPr>
          <a:xfrm>
            <a:off x="797591" y="5541414"/>
            <a:ext cx="7560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可能的改进：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运算的第</a:t>
            </a:r>
            <a:r>
              <a:rPr lang="en-US" altLang="zh-CN" dirty="0"/>
              <a:t>2</a:t>
            </a:r>
            <a:r>
              <a:rPr lang="zh-CN" altLang="en-US" dirty="0"/>
              <a:t>步检验三点共线情况，并保证</a:t>
            </a:r>
            <a:r>
              <a:rPr lang="en-US" altLang="zh-CN" dirty="0"/>
              <a:t>3</a:t>
            </a:r>
            <a:r>
              <a:rPr lang="zh-CN" altLang="en-US" dirty="0"/>
              <a:t>点构成的三角形面积尽量大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运算的第</a:t>
            </a:r>
            <a:r>
              <a:rPr lang="en-US" altLang="zh-CN" dirty="0"/>
              <a:t>4/6</a:t>
            </a:r>
            <a:r>
              <a:rPr lang="zh-CN" altLang="en-US" dirty="0"/>
              <a:t>步通过聚类或者</a:t>
            </a:r>
            <a:r>
              <a:rPr lang="en-US" altLang="zh-CN" dirty="0"/>
              <a:t>RANSAC</a:t>
            </a:r>
            <a:r>
              <a:rPr lang="zh-CN" altLang="en-US" dirty="0"/>
              <a:t>去除错误方向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多重迭代，逐步修正残差</a:t>
            </a:r>
          </a:p>
        </p:txBody>
      </p:sp>
    </p:spTree>
    <p:extLst>
      <p:ext uri="{BB962C8B-B14F-4D97-AF65-F5344CB8AC3E}">
        <p14:creationId xmlns:p14="http://schemas.microsoft.com/office/powerpoint/2010/main" val="314931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CC7AB4-566A-E241-BB6E-3CDCE4C26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670"/>
            <a:ext cx="10515600" cy="787939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点云形状的参数描述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99D095-8562-C249-B8EA-C9104F6F9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26" y="1389028"/>
            <a:ext cx="7846617" cy="526267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我们把“一团”点云看成是一个</a:t>
            </a:r>
            <a:r>
              <a:rPr kumimoji="1" lang="en-US" altLang="zh-CN" sz="2400" dirty="0"/>
              <a:t>3D</a:t>
            </a:r>
            <a:r>
              <a:rPr kumimoji="1" lang="zh-CN" altLang="en-US" sz="2400" dirty="0"/>
              <a:t>“椭球体”</a:t>
            </a:r>
            <a:endParaRPr kumimoji="1" lang="en-US" altLang="zh-CN" sz="2400" dirty="0"/>
          </a:p>
          <a:p>
            <a:r>
              <a:rPr kumimoji="1" lang="zh-CN" altLang="en-US" sz="2400" dirty="0"/>
              <a:t>用椭球体的三个垂直轴的方向和对应的长度描述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zh-CN" altLang="en-US" sz="2400" dirty="0"/>
              <a:t>为何以这种方式描述点云特性？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3024288-70DC-460C-A1B4-D51D863305D7}"/>
              </a:ext>
            </a:extLst>
          </p:cNvPr>
          <p:cNvGrpSpPr/>
          <p:nvPr/>
        </p:nvGrpSpPr>
        <p:grpSpPr>
          <a:xfrm>
            <a:off x="2916938" y="2624069"/>
            <a:ext cx="2426209" cy="1696902"/>
            <a:chOff x="736366" y="3367061"/>
            <a:chExt cx="3200400" cy="223837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4D427E-7E24-427F-8440-0AE771FCD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6366" y="3367061"/>
              <a:ext cx="3200400" cy="2238375"/>
            </a:xfrm>
            <a:prstGeom prst="rect">
              <a:avLst/>
            </a:prstGeom>
          </p:spPr>
        </p:pic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24D9F8D4-1769-5348-82ED-28442AFD4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2092" y="3917230"/>
              <a:ext cx="1737039" cy="73560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4D7DC248-5855-E84C-B96B-F06CE23EF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8400" y="3733893"/>
              <a:ext cx="528234" cy="97749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5682FBCA-5941-B443-81AD-5A50BAF3D8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8400" y="4327132"/>
              <a:ext cx="528234" cy="109224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4873EB8-361E-1A76-88B6-BE28A70FE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585" y="3765906"/>
            <a:ext cx="1574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60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63D88E9-4268-414E-9C31-F1AF331E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065" y="2475979"/>
            <a:ext cx="7434061" cy="18557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EE0B92-31EA-AC48-9E31-3416F41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61" y="249210"/>
            <a:ext cx="10515600" cy="972703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平面点云的参数计算</a:t>
            </a:r>
            <a:r>
              <a:rPr kumimoji="1" lang="en-US" altLang="zh-CN" sz="31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矢量叉乘的平面法向量计算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D1730E3-5239-4EDA-96AE-943BE00B34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9761" y="1535535"/>
                <a:ext cx="10515600" cy="5483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D1730E3-5239-4EDA-96AE-943BE00B34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9761" y="1535535"/>
                <a:ext cx="10515600" cy="548351"/>
              </a:xfr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20DF39B0-99B3-4BBD-9520-E5E00A2AC9F6}"/>
              </a:ext>
            </a:extLst>
          </p:cNvPr>
          <p:cNvGrpSpPr/>
          <p:nvPr/>
        </p:nvGrpSpPr>
        <p:grpSpPr>
          <a:xfrm>
            <a:off x="4853486" y="4695574"/>
            <a:ext cx="4189778" cy="1639035"/>
            <a:chOff x="7838987" y="4040685"/>
            <a:chExt cx="4189778" cy="16390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A7381E49-4BA1-48A0-93CC-79B3314F2E22}"/>
                    </a:ext>
                  </a:extLst>
                </p:cNvPr>
                <p:cNvSpPr/>
                <p:nvPr/>
              </p:nvSpPr>
              <p:spPr>
                <a:xfrm>
                  <a:off x="9999007" y="5277984"/>
                  <a:ext cx="3962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A7381E49-4BA1-48A0-93CC-79B3314F2E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9007" y="5277984"/>
                  <a:ext cx="39626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0E03C485-74F8-4156-B81B-743CA3BB3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33876" y="4981903"/>
              <a:ext cx="172546" cy="57193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流程图: 数据 24">
              <a:extLst>
                <a:ext uri="{FF2B5EF4-FFF2-40B4-BE49-F238E27FC236}">
                  <a16:creationId xmlns:a16="http://schemas.microsoft.com/office/drawing/2014/main" id="{6D48CDBF-66A6-4870-82DC-F5C4AD2180BE}"/>
                </a:ext>
              </a:extLst>
            </p:cNvPr>
            <p:cNvSpPr/>
            <p:nvPr/>
          </p:nvSpPr>
          <p:spPr>
            <a:xfrm rot="867251">
              <a:off x="7838987" y="4192177"/>
              <a:ext cx="4189778" cy="1487543"/>
            </a:xfrm>
            <a:prstGeom prst="flowChartInputOutput">
              <a:avLst/>
            </a:prstGeom>
            <a:solidFill>
              <a:srgbClr val="FFF2CC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31D4153-292E-4A7E-A38E-8A8B07268A29}"/>
                </a:ext>
              </a:extLst>
            </p:cNvPr>
            <p:cNvCxnSpPr/>
            <p:nvPr/>
          </p:nvCxnSpPr>
          <p:spPr>
            <a:xfrm flipV="1">
              <a:off x="8198069" y="4571999"/>
              <a:ext cx="872359" cy="40990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7E80BAD-2E75-444B-8DDF-A42887480BB7}"/>
                </a:ext>
              </a:extLst>
            </p:cNvPr>
            <p:cNvCxnSpPr>
              <a:cxnSpLocks/>
            </p:cNvCxnSpPr>
            <p:nvPr/>
          </p:nvCxnSpPr>
          <p:spPr>
            <a:xfrm>
              <a:off x="8198069" y="4987285"/>
              <a:ext cx="945931" cy="28785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F4DA44A4-9D59-4D3D-B88C-CD12B646626D}"/>
                </a:ext>
              </a:extLst>
            </p:cNvPr>
            <p:cNvCxnSpPr/>
            <p:nvPr/>
          </p:nvCxnSpPr>
          <p:spPr>
            <a:xfrm flipV="1">
              <a:off x="10104824" y="4571999"/>
              <a:ext cx="872359" cy="40990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6A2F86A9-675C-4577-8856-A91B954E5220}"/>
                </a:ext>
              </a:extLst>
            </p:cNvPr>
            <p:cNvCxnSpPr>
              <a:cxnSpLocks/>
            </p:cNvCxnSpPr>
            <p:nvPr/>
          </p:nvCxnSpPr>
          <p:spPr>
            <a:xfrm>
              <a:off x="10104824" y="4987285"/>
              <a:ext cx="945931" cy="28785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38C255A-E788-4721-8A29-317FE1BF9F39}"/>
                    </a:ext>
                  </a:extLst>
                </p:cNvPr>
                <p:cNvSpPr/>
                <p:nvPr/>
              </p:nvSpPr>
              <p:spPr>
                <a:xfrm>
                  <a:off x="9037367" y="4326836"/>
                  <a:ext cx="4902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38C255A-E788-4721-8A29-317FE1BF9F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7367" y="4326836"/>
                  <a:ext cx="490262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CB68AD3-6278-476F-85D1-D75122C41B03}"/>
                    </a:ext>
                  </a:extLst>
                </p:cNvPr>
                <p:cNvSpPr/>
                <p:nvPr/>
              </p:nvSpPr>
              <p:spPr>
                <a:xfrm>
                  <a:off x="10965025" y="5026802"/>
                  <a:ext cx="4902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CB68AD3-6278-476F-85D1-D75122C41B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5025" y="5026802"/>
                  <a:ext cx="49026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EBB13859-389B-46BD-B398-A4104ABAAA01}"/>
                    </a:ext>
                  </a:extLst>
                </p:cNvPr>
                <p:cNvSpPr/>
                <p:nvPr/>
              </p:nvSpPr>
              <p:spPr>
                <a:xfrm>
                  <a:off x="10906570" y="4362168"/>
                  <a:ext cx="4955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EBB13859-389B-46BD-B398-A4104ABAAA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6570" y="4362168"/>
                  <a:ext cx="49558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C87FD77-395D-4DA5-93E2-965E72130C68}"/>
                    </a:ext>
                  </a:extLst>
                </p:cNvPr>
                <p:cNvSpPr/>
                <p:nvPr/>
              </p:nvSpPr>
              <p:spPr>
                <a:xfrm>
                  <a:off x="9070428" y="5067789"/>
                  <a:ext cx="4955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C87FD77-395D-4DA5-93E2-965E72130C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0428" y="5067789"/>
                  <a:ext cx="495584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C26129B2-473E-452D-A0BB-B3CDF05F3927}"/>
                    </a:ext>
                  </a:extLst>
                </p:cNvPr>
                <p:cNvSpPr/>
                <p:nvPr/>
              </p:nvSpPr>
              <p:spPr>
                <a:xfrm>
                  <a:off x="7972097" y="4959219"/>
                  <a:ext cx="4955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C26129B2-473E-452D-A0BB-B3CDF05F39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2097" y="4959219"/>
                  <a:ext cx="495584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96ACFD53-E31F-48C7-A082-7D8CEBD89164}"/>
                    </a:ext>
                  </a:extLst>
                </p:cNvPr>
                <p:cNvSpPr/>
                <p:nvPr/>
              </p:nvSpPr>
              <p:spPr>
                <a:xfrm>
                  <a:off x="9783460" y="4566617"/>
                  <a:ext cx="4955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96ACFD53-E31F-48C7-A082-7D8CEBD891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3460" y="4566617"/>
                  <a:ext cx="495584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0A2F8C8-5E7E-42A3-966B-E712E1F27B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8069" y="4362169"/>
              <a:ext cx="135508" cy="61973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00689816-B102-4E75-9897-54CA0AD8D3CD}"/>
                    </a:ext>
                  </a:extLst>
                </p:cNvPr>
                <p:cNvSpPr/>
                <p:nvPr/>
              </p:nvSpPr>
              <p:spPr>
                <a:xfrm>
                  <a:off x="8248526" y="4040685"/>
                  <a:ext cx="3962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00689816-B102-4E75-9897-54CA0AD8D3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526" y="4040685"/>
                  <a:ext cx="39626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C4DB020-45CB-4C5E-AC05-5E73A05E3668}"/>
              </a:ext>
            </a:extLst>
          </p:cNvPr>
          <p:cNvSpPr txBox="1"/>
          <p:nvPr/>
        </p:nvSpPr>
        <p:spPr>
          <a:xfrm>
            <a:off x="9245572" y="2888655"/>
            <a:ext cx="278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两点差对应平面上的矢量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9BB3DDF-FF08-47A1-BA8D-EBD7ECD9C308}"/>
              </a:ext>
            </a:extLst>
          </p:cNvPr>
          <p:cNvSpPr txBox="1"/>
          <p:nvPr/>
        </p:nvSpPr>
        <p:spPr>
          <a:xfrm>
            <a:off x="9245571" y="3174391"/>
            <a:ext cx="139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两矢量叉乘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BD40C49-7D6F-45D5-822C-2E1B3D0E03DE}"/>
              </a:ext>
            </a:extLst>
          </p:cNvPr>
          <p:cNvSpPr txBox="1"/>
          <p:nvPr/>
        </p:nvSpPr>
        <p:spPr>
          <a:xfrm>
            <a:off x="9245571" y="3742963"/>
            <a:ext cx="139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方向调整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0A19FE3-CBBE-4E43-AA6A-A101AC7A3F1C}"/>
              </a:ext>
            </a:extLst>
          </p:cNvPr>
          <p:cNvSpPr txBox="1"/>
          <p:nvPr/>
        </p:nvSpPr>
        <p:spPr>
          <a:xfrm>
            <a:off x="9254903" y="3467819"/>
            <a:ext cx="139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长度归一化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763B369-AF43-4CE3-BD56-CF1240FD95EC}"/>
              </a:ext>
            </a:extLst>
          </p:cNvPr>
          <p:cNvSpPr txBox="1"/>
          <p:nvPr/>
        </p:nvSpPr>
        <p:spPr>
          <a:xfrm>
            <a:off x="9245570" y="4011786"/>
            <a:ext cx="265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返回法向量均值</a:t>
            </a:r>
          </a:p>
        </p:txBody>
      </p: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D00A4B8E-763E-4E10-A489-F5C365A76D29}"/>
              </a:ext>
            </a:extLst>
          </p:cNvPr>
          <p:cNvGraphicFramePr>
            <a:graphicFrameLocks noGrp="1"/>
          </p:cNvGraphicFramePr>
          <p:nvPr/>
        </p:nvGraphicFramePr>
        <p:xfrm>
          <a:off x="617341" y="2545412"/>
          <a:ext cx="624840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32047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437846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20834801"/>
                    </a:ext>
                  </a:extLst>
                </a:gridCol>
              </a:tblGrid>
              <a:tr h="184385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40466"/>
                  </a:ext>
                </a:extLst>
              </a:tr>
            </a:tbl>
          </a:graphicData>
        </a:graphic>
      </p:graphicFrame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8FCB931D-BC6B-4DF7-8ADD-FB35A318A076}"/>
              </a:ext>
            </a:extLst>
          </p:cNvPr>
          <p:cNvGraphicFramePr>
            <a:graphicFrameLocks noGrp="1"/>
          </p:cNvGraphicFramePr>
          <p:nvPr/>
        </p:nvGraphicFramePr>
        <p:xfrm>
          <a:off x="617341" y="2845297"/>
          <a:ext cx="624840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32047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437846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20834801"/>
                    </a:ext>
                  </a:extLst>
                </a:gridCol>
              </a:tblGrid>
              <a:tr h="184385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40466"/>
                  </a:ext>
                </a:extLst>
              </a:tr>
            </a:tbl>
          </a:graphicData>
        </a:graphic>
      </p:graphicFrame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BE84A835-33C4-4224-97D5-ED7F27F48FF3}"/>
              </a:ext>
            </a:extLst>
          </p:cNvPr>
          <p:cNvGraphicFramePr>
            <a:graphicFrameLocks noGrp="1"/>
          </p:cNvGraphicFramePr>
          <p:nvPr/>
        </p:nvGraphicFramePr>
        <p:xfrm>
          <a:off x="617341" y="3145182"/>
          <a:ext cx="624840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32047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437846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20834801"/>
                    </a:ext>
                  </a:extLst>
                </a:gridCol>
              </a:tblGrid>
              <a:tr h="184385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40466"/>
                  </a:ext>
                </a:extLst>
              </a:tr>
            </a:tbl>
          </a:graphicData>
        </a:graphic>
      </p:graphicFrame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52FBE91B-6902-4179-93E6-29F10C8120B5}"/>
              </a:ext>
            </a:extLst>
          </p:cNvPr>
          <p:cNvGraphicFramePr>
            <a:graphicFrameLocks noGrp="1"/>
          </p:cNvGraphicFramePr>
          <p:nvPr/>
        </p:nvGraphicFramePr>
        <p:xfrm>
          <a:off x="617341" y="3445067"/>
          <a:ext cx="624840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32047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437846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20834801"/>
                    </a:ext>
                  </a:extLst>
                </a:gridCol>
              </a:tblGrid>
              <a:tr h="184385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40466"/>
                  </a:ext>
                </a:extLst>
              </a:tr>
            </a:tbl>
          </a:graphicData>
        </a:graphic>
      </p:graphicFrame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7832148B-2F8D-4620-A6C3-3F35167F1A84}"/>
              </a:ext>
            </a:extLst>
          </p:cNvPr>
          <p:cNvGraphicFramePr>
            <a:graphicFrameLocks noGrp="1"/>
          </p:cNvGraphicFramePr>
          <p:nvPr/>
        </p:nvGraphicFramePr>
        <p:xfrm>
          <a:off x="617341" y="3744952"/>
          <a:ext cx="624840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32047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437846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20834801"/>
                    </a:ext>
                  </a:extLst>
                </a:gridCol>
              </a:tblGrid>
              <a:tr h="184385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40466"/>
                  </a:ext>
                </a:extLst>
              </a:tr>
            </a:tbl>
          </a:graphicData>
        </a:graphic>
      </p:graphicFrame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65792D98-51B3-4AD9-9D50-3F37362E04E7}"/>
              </a:ext>
            </a:extLst>
          </p:cNvPr>
          <p:cNvGraphicFramePr>
            <a:graphicFrameLocks noGrp="1"/>
          </p:cNvGraphicFramePr>
          <p:nvPr/>
        </p:nvGraphicFramePr>
        <p:xfrm>
          <a:off x="617341" y="4044837"/>
          <a:ext cx="624840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32047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437846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20834801"/>
                    </a:ext>
                  </a:extLst>
                </a:gridCol>
              </a:tblGrid>
              <a:tr h="184385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40466"/>
                  </a:ext>
                </a:extLst>
              </a:tr>
            </a:tbl>
          </a:graphicData>
        </a:graphic>
      </p:graphicFrame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B3C2BB1E-7734-4470-8308-C5349A2439C3}"/>
              </a:ext>
            </a:extLst>
          </p:cNvPr>
          <p:cNvGraphicFramePr>
            <a:graphicFrameLocks noGrp="1"/>
          </p:cNvGraphicFramePr>
          <p:nvPr/>
        </p:nvGraphicFramePr>
        <p:xfrm>
          <a:off x="617341" y="4344722"/>
          <a:ext cx="624840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32047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437846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20834801"/>
                    </a:ext>
                  </a:extLst>
                </a:gridCol>
              </a:tblGrid>
              <a:tr h="184385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40466"/>
                  </a:ext>
                </a:extLst>
              </a:tr>
            </a:tbl>
          </a:graphicData>
        </a:graphic>
      </p:graphicFrame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8ADFEF66-CF6D-40A3-962A-E802AAE9BE36}"/>
              </a:ext>
            </a:extLst>
          </p:cNvPr>
          <p:cNvGraphicFramePr>
            <a:graphicFrameLocks noGrp="1"/>
          </p:cNvGraphicFramePr>
          <p:nvPr/>
        </p:nvGraphicFramePr>
        <p:xfrm>
          <a:off x="617341" y="4644607"/>
          <a:ext cx="624840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32047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437846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20834801"/>
                    </a:ext>
                  </a:extLst>
                </a:gridCol>
              </a:tblGrid>
              <a:tr h="184385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40466"/>
                  </a:ext>
                </a:extLst>
              </a:tr>
            </a:tbl>
          </a:graphicData>
        </a:graphic>
      </p:graphicFrame>
      <p:graphicFrame>
        <p:nvGraphicFramePr>
          <p:cNvPr id="50" name="表格 49">
            <a:extLst>
              <a:ext uri="{FF2B5EF4-FFF2-40B4-BE49-F238E27FC236}">
                <a16:creationId xmlns:a16="http://schemas.microsoft.com/office/drawing/2014/main" id="{018A28E9-F968-4559-8CC9-82E1442D92B6}"/>
              </a:ext>
            </a:extLst>
          </p:cNvPr>
          <p:cNvGraphicFramePr>
            <a:graphicFrameLocks noGrp="1"/>
          </p:cNvGraphicFramePr>
          <p:nvPr/>
        </p:nvGraphicFramePr>
        <p:xfrm>
          <a:off x="617341" y="4944492"/>
          <a:ext cx="624840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32047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437846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20834801"/>
                    </a:ext>
                  </a:extLst>
                </a:gridCol>
              </a:tblGrid>
              <a:tr h="184385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40466"/>
                  </a:ext>
                </a:extLst>
              </a:tr>
            </a:tbl>
          </a:graphicData>
        </a:graphic>
      </p:graphicFrame>
      <p:graphicFrame>
        <p:nvGraphicFramePr>
          <p:cNvPr id="51" name="表格 50">
            <a:extLst>
              <a:ext uri="{FF2B5EF4-FFF2-40B4-BE49-F238E27FC236}">
                <a16:creationId xmlns:a16="http://schemas.microsoft.com/office/drawing/2014/main" id="{23C05F81-0420-4D19-82E5-FA8B0C15E122}"/>
              </a:ext>
            </a:extLst>
          </p:cNvPr>
          <p:cNvGraphicFramePr>
            <a:graphicFrameLocks noGrp="1"/>
          </p:cNvGraphicFramePr>
          <p:nvPr/>
        </p:nvGraphicFramePr>
        <p:xfrm>
          <a:off x="617341" y="5244377"/>
          <a:ext cx="624840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32047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437846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20834801"/>
                    </a:ext>
                  </a:extLst>
                </a:gridCol>
              </a:tblGrid>
              <a:tr h="184385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40466"/>
                  </a:ext>
                </a:extLst>
              </a:tr>
            </a:tbl>
          </a:graphicData>
        </a:graphic>
      </p:graphicFrame>
      <p:sp>
        <p:nvSpPr>
          <p:cNvPr id="52" name="矩形 51">
            <a:extLst>
              <a:ext uri="{FF2B5EF4-FFF2-40B4-BE49-F238E27FC236}">
                <a16:creationId xmlns:a16="http://schemas.microsoft.com/office/drawing/2014/main" id="{943DE75F-CA19-44CA-8480-F0F1CB0AD482}"/>
              </a:ext>
            </a:extLst>
          </p:cNvPr>
          <p:cNvSpPr/>
          <p:nvPr/>
        </p:nvSpPr>
        <p:spPr>
          <a:xfrm>
            <a:off x="425681" y="1812556"/>
            <a:ext cx="1166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0432FF"/>
                </a:solidFill>
              </a:rPr>
              <a:t>pc</a:t>
            </a:r>
            <a:r>
              <a:rPr kumimoji="1" lang="zh-CN" altLang="en-US" dirty="0">
                <a:solidFill>
                  <a:srgbClr val="0432FF"/>
                </a:solidFill>
              </a:rPr>
              <a:t>对应点云数组</a:t>
            </a:r>
            <a:endParaRPr lang="zh-CN" altLang="en-US" dirty="0"/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6CD7A3ED-2FE1-4671-BB59-7674E1C3BA4E}"/>
              </a:ext>
            </a:extLst>
          </p:cNvPr>
          <p:cNvCxnSpPr>
            <a:endCxn id="52" idx="3"/>
          </p:cNvCxnSpPr>
          <p:nvPr/>
        </p:nvCxnSpPr>
        <p:spPr>
          <a:xfrm rot="10800000">
            <a:off x="1592424" y="2135723"/>
            <a:ext cx="5113177" cy="706203"/>
          </a:xfrm>
          <a:prstGeom prst="bentConnector3">
            <a:avLst>
              <a:gd name="adj1" fmla="val 7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81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284866-A3EE-E546-B2E3-F035DC88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平面点云的参数计算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深度图法向量计算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02CEA35-C8D9-45A6-99FB-6EB685898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应用中经常需要计算深度图对应点云的平面法向量</a:t>
            </a:r>
            <a:endParaRPr lang="en-US" altLang="zh-CN" dirty="0"/>
          </a:p>
          <a:p>
            <a:pPr lvl="1"/>
            <a:r>
              <a:rPr lang="zh-CN" altLang="en-US" dirty="0"/>
              <a:t>用于相机角度对齐</a:t>
            </a:r>
            <a:endParaRPr lang="en-US" altLang="zh-CN" dirty="0"/>
          </a:p>
          <a:p>
            <a:pPr lvl="1"/>
            <a:r>
              <a:rPr lang="zh-CN" altLang="en-US" dirty="0"/>
              <a:t>用于平面位置检测</a:t>
            </a:r>
            <a:endParaRPr lang="en-US" altLang="zh-CN" dirty="0"/>
          </a:p>
          <a:p>
            <a:pPr lvl="1"/>
            <a:r>
              <a:rPr lang="zh-CN" altLang="en-US" dirty="0"/>
              <a:t>用于物体点云过滤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F184F9-EB7D-B141-A535-EE012B5DA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703" y="3620815"/>
            <a:ext cx="4240498" cy="2691085"/>
          </a:xfrm>
          <a:prstGeom prst="rect">
            <a:avLst/>
          </a:prstGeom>
        </p:spPr>
      </p:pic>
      <p:pic>
        <p:nvPicPr>
          <p:cNvPr id="208" name="图片 207">
            <a:extLst>
              <a:ext uri="{FF2B5EF4-FFF2-40B4-BE49-F238E27FC236}">
                <a16:creationId xmlns:a16="http://schemas.microsoft.com/office/drawing/2014/main" id="{2FCA7C52-C72A-4875-98E0-0CDF2236A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566" y="3620814"/>
            <a:ext cx="3324282" cy="2691085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33D8EFF0-3F7F-4B89-88C1-2F3E4DC7BB07}"/>
              </a:ext>
            </a:extLst>
          </p:cNvPr>
          <p:cNvSpPr/>
          <p:nvPr/>
        </p:nvSpPr>
        <p:spPr>
          <a:xfrm>
            <a:off x="5428594" y="4696427"/>
            <a:ext cx="1334812" cy="76725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FAAEFD-5960-4FEC-B686-DAE819271F4A}"/>
              </a:ext>
            </a:extLst>
          </p:cNvPr>
          <p:cNvSpPr/>
          <p:nvPr/>
        </p:nvSpPr>
        <p:spPr>
          <a:xfrm>
            <a:off x="3144125" y="636193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深度图</a:t>
            </a:r>
            <a:endParaRPr lang="zh-CN" altLang="en-US" dirty="0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44B9C940-B341-409A-A1CD-738A58BE559C}"/>
              </a:ext>
            </a:extLst>
          </p:cNvPr>
          <p:cNvSpPr/>
          <p:nvPr/>
        </p:nvSpPr>
        <p:spPr>
          <a:xfrm>
            <a:off x="8620015" y="636193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对应的点云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009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284866-A3EE-E546-B2E3-F035DC88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平面点云的参数计算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深度图法向量计算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02CEA35-C8D9-45A6-99FB-6EB685898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69" y="1784394"/>
            <a:ext cx="11521967" cy="1479789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使用</a:t>
            </a:r>
            <a:r>
              <a:rPr kumimoji="1" lang="zh-CN" altLang="en-US" dirty="0"/>
              <a:t>矢量叉乘计算法向量</a:t>
            </a:r>
            <a:endParaRPr kumimoji="1" lang="en-US" altLang="zh-CN" dirty="0"/>
          </a:p>
          <a:p>
            <a:r>
              <a:rPr kumimoji="1" lang="zh-CN" altLang="en-US" dirty="0"/>
              <a:t>使用深度图像素相对位置构建三角剖分，并找到计算法向量的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个非平行向量</a:t>
            </a:r>
            <a:endParaRPr kumimoji="1" lang="en-US" altLang="zh-CN" dirty="0"/>
          </a:p>
          <a:p>
            <a:r>
              <a:rPr kumimoji="1" lang="zh-CN" altLang="en-US" dirty="0"/>
              <a:t>注意：计算矢量叉乘用点云坐标，但查找参与运算的点时候使用深度图查询</a:t>
            </a:r>
            <a:endParaRPr lang="en-US" altLang="zh-CN" dirty="0"/>
          </a:p>
        </p:txBody>
      </p:sp>
      <p:pic>
        <p:nvPicPr>
          <p:cNvPr id="250" name="图片 249">
            <a:extLst>
              <a:ext uri="{FF2B5EF4-FFF2-40B4-BE49-F238E27FC236}">
                <a16:creationId xmlns:a16="http://schemas.microsoft.com/office/drawing/2014/main" id="{28DB7771-F0BE-4062-9711-5F045DB2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839" y="3531495"/>
            <a:ext cx="3324282" cy="26910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04D22014-3BA9-4DEA-A9D1-75873FA71B05}"/>
              </a:ext>
            </a:extLst>
          </p:cNvPr>
          <p:cNvSpPr/>
          <p:nvPr/>
        </p:nvSpPr>
        <p:spPr>
          <a:xfrm>
            <a:off x="3191805" y="4189240"/>
            <a:ext cx="306633" cy="30663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椭圆 251">
            <a:extLst>
              <a:ext uri="{FF2B5EF4-FFF2-40B4-BE49-F238E27FC236}">
                <a16:creationId xmlns:a16="http://schemas.microsoft.com/office/drawing/2014/main" id="{E21CEB4D-595B-4050-B999-A1F1A8A0DF97}"/>
              </a:ext>
            </a:extLst>
          </p:cNvPr>
          <p:cNvSpPr/>
          <p:nvPr/>
        </p:nvSpPr>
        <p:spPr>
          <a:xfrm>
            <a:off x="5687122" y="3619975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3" name="椭圆 252">
            <a:extLst>
              <a:ext uri="{FF2B5EF4-FFF2-40B4-BE49-F238E27FC236}">
                <a16:creationId xmlns:a16="http://schemas.microsoft.com/office/drawing/2014/main" id="{4A0DA37E-2265-4F36-A622-5E5F0F91391B}"/>
              </a:ext>
            </a:extLst>
          </p:cNvPr>
          <p:cNvSpPr/>
          <p:nvPr/>
        </p:nvSpPr>
        <p:spPr>
          <a:xfrm>
            <a:off x="5990125" y="3619975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4" name="椭圆 253">
            <a:extLst>
              <a:ext uri="{FF2B5EF4-FFF2-40B4-BE49-F238E27FC236}">
                <a16:creationId xmlns:a16="http://schemas.microsoft.com/office/drawing/2014/main" id="{D0219BFC-19C1-4E94-A65B-D38BA275708B}"/>
              </a:ext>
            </a:extLst>
          </p:cNvPr>
          <p:cNvSpPr/>
          <p:nvPr/>
        </p:nvSpPr>
        <p:spPr>
          <a:xfrm>
            <a:off x="5692470" y="3911214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5" name="椭圆 254">
            <a:extLst>
              <a:ext uri="{FF2B5EF4-FFF2-40B4-BE49-F238E27FC236}">
                <a16:creationId xmlns:a16="http://schemas.microsoft.com/office/drawing/2014/main" id="{6EB3CDE6-6863-4C8F-BA73-E07E016D6B1A}"/>
              </a:ext>
            </a:extLst>
          </p:cNvPr>
          <p:cNvSpPr/>
          <p:nvPr/>
        </p:nvSpPr>
        <p:spPr>
          <a:xfrm>
            <a:off x="5995472" y="3911214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6" name="直线连接符 10">
            <a:extLst>
              <a:ext uri="{FF2B5EF4-FFF2-40B4-BE49-F238E27FC236}">
                <a16:creationId xmlns:a16="http://schemas.microsoft.com/office/drawing/2014/main" id="{0A357631-3AC7-4180-B1BA-A2F087181B8F}"/>
              </a:ext>
            </a:extLst>
          </p:cNvPr>
          <p:cNvCxnSpPr>
            <a:stCxn id="252" idx="6"/>
            <a:endCxn id="253" idx="2"/>
          </p:cNvCxnSpPr>
          <p:nvPr/>
        </p:nvCxnSpPr>
        <p:spPr>
          <a:xfrm>
            <a:off x="5794675" y="3673752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线连接符 11">
            <a:extLst>
              <a:ext uri="{FF2B5EF4-FFF2-40B4-BE49-F238E27FC236}">
                <a16:creationId xmlns:a16="http://schemas.microsoft.com/office/drawing/2014/main" id="{B8CB9D2C-7345-4E94-B589-8436493C9677}"/>
              </a:ext>
            </a:extLst>
          </p:cNvPr>
          <p:cNvCxnSpPr>
            <a:cxnSpLocks/>
            <a:stCxn id="252" idx="5"/>
          </p:cNvCxnSpPr>
          <p:nvPr/>
        </p:nvCxnSpPr>
        <p:spPr>
          <a:xfrm>
            <a:off x="5778925" y="3711778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线连接符 14">
            <a:extLst>
              <a:ext uri="{FF2B5EF4-FFF2-40B4-BE49-F238E27FC236}">
                <a16:creationId xmlns:a16="http://schemas.microsoft.com/office/drawing/2014/main" id="{236DDC70-C792-4EA1-8913-1CBBD0A94BE0}"/>
              </a:ext>
            </a:extLst>
          </p:cNvPr>
          <p:cNvCxnSpPr>
            <a:cxnSpLocks/>
            <a:stCxn id="252" idx="4"/>
          </p:cNvCxnSpPr>
          <p:nvPr/>
        </p:nvCxnSpPr>
        <p:spPr>
          <a:xfrm>
            <a:off x="5740899" y="3727528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线连接符 17">
            <a:extLst>
              <a:ext uri="{FF2B5EF4-FFF2-40B4-BE49-F238E27FC236}">
                <a16:creationId xmlns:a16="http://schemas.microsoft.com/office/drawing/2014/main" id="{7BA59ECC-78FD-4E71-82C5-CE6ADD7958CE}"/>
              </a:ext>
            </a:extLst>
          </p:cNvPr>
          <p:cNvCxnSpPr>
            <a:cxnSpLocks/>
            <a:stCxn id="253" idx="4"/>
          </p:cNvCxnSpPr>
          <p:nvPr/>
        </p:nvCxnSpPr>
        <p:spPr>
          <a:xfrm>
            <a:off x="6043902" y="3727528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线连接符 20">
            <a:extLst>
              <a:ext uri="{FF2B5EF4-FFF2-40B4-BE49-F238E27FC236}">
                <a16:creationId xmlns:a16="http://schemas.microsoft.com/office/drawing/2014/main" id="{63185E4A-EAFB-423D-B464-DBFCBC6FD93A}"/>
              </a:ext>
            </a:extLst>
          </p:cNvPr>
          <p:cNvCxnSpPr>
            <a:cxnSpLocks/>
            <a:stCxn id="254" idx="6"/>
            <a:endCxn id="255" idx="2"/>
          </p:cNvCxnSpPr>
          <p:nvPr/>
        </p:nvCxnSpPr>
        <p:spPr>
          <a:xfrm>
            <a:off x="5800023" y="3964991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椭圆 260">
            <a:extLst>
              <a:ext uri="{FF2B5EF4-FFF2-40B4-BE49-F238E27FC236}">
                <a16:creationId xmlns:a16="http://schemas.microsoft.com/office/drawing/2014/main" id="{7D01DB26-D2DA-4452-A871-30185EFFFD87}"/>
              </a:ext>
            </a:extLst>
          </p:cNvPr>
          <p:cNvSpPr/>
          <p:nvPr/>
        </p:nvSpPr>
        <p:spPr>
          <a:xfrm>
            <a:off x="6293128" y="3614628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2" name="椭圆 261">
            <a:extLst>
              <a:ext uri="{FF2B5EF4-FFF2-40B4-BE49-F238E27FC236}">
                <a16:creationId xmlns:a16="http://schemas.microsoft.com/office/drawing/2014/main" id="{BFDE11BA-3638-4A60-9946-F784E34D13DB}"/>
              </a:ext>
            </a:extLst>
          </p:cNvPr>
          <p:cNvSpPr/>
          <p:nvPr/>
        </p:nvSpPr>
        <p:spPr>
          <a:xfrm>
            <a:off x="6298476" y="3905867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3" name="直线连接符 25">
            <a:extLst>
              <a:ext uri="{FF2B5EF4-FFF2-40B4-BE49-F238E27FC236}">
                <a16:creationId xmlns:a16="http://schemas.microsoft.com/office/drawing/2014/main" id="{CD233AD8-420C-4E31-A312-F7371188D735}"/>
              </a:ext>
            </a:extLst>
          </p:cNvPr>
          <p:cNvCxnSpPr>
            <a:endCxn id="261" idx="2"/>
          </p:cNvCxnSpPr>
          <p:nvPr/>
        </p:nvCxnSpPr>
        <p:spPr>
          <a:xfrm>
            <a:off x="6097678" y="3668404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线连接符 26">
            <a:extLst>
              <a:ext uri="{FF2B5EF4-FFF2-40B4-BE49-F238E27FC236}">
                <a16:creationId xmlns:a16="http://schemas.microsoft.com/office/drawing/2014/main" id="{27705BA9-4E5F-4EA4-A719-176F5D90E431}"/>
              </a:ext>
            </a:extLst>
          </p:cNvPr>
          <p:cNvCxnSpPr>
            <a:cxnSpLocks/>
          </p:cNvCxnSpPr>
          <p:nvPr/>
        </p:nvCxnSpPr>
        <p:spPr>
          <a:xfrm>
            <a:off x="6081928" y="3706430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线连接符 28">
            <a:extLst>
              <a:ext uri="{FF2B5EF4-FFF2-40B4-BE49-F238E27FC236}">
                <a16:creationId xmlns:a16="http://schemas.microsoft.com/office/drawing/2014/main" id="{C382BBD6-B476-42E1-8C5D-A18823FC50D6}"/>
              </a:ext>
            </a:extLst>
          </p:cNvPr>
          <p:cNvCxnSpPr>
            <a:cxnSpLocks/>
            <a:stCxn id="261" idx="4"/>
          </p:cNvCxnSpPr>
          <p:nvPr/>
        </p:nvCxnSpPr>
        <p:spPr>
          <a:xfrm>
            <a:off x="6346905" y="3722181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线连接符 29">
            <a:extLst>
              <a:ext uri="{FF2B5EF4-FFF2-40B4-BE49-F238E27FC236}">
                <a16:creationId xmlns:a16="http://schemas.microsoft.com/office/drawing/2014/main" id="{9032AAF2-9025-491F-831F-4A0D5DFB6892}"/>
              </a:ext>
            </a:extLst>
          </p:cNvPr>
          <p:cNvCxnSpPr>
            <a:cxnSpLocks/>
            <a:endCxn id="262" idx="2"/>
          </p:cNvCxnSpPr>
          <p:nvPr/>
        </p:nvCxnSpPr>
        <p:spPr>
          <a:xfrm>
            <a:off x="6103026" y="3959643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椭圆 266">
            <a:extLst>
              <a:ext uri="{FF2B5EF4-FFF2-40B4-BE49-F238E27FC236}">
                <a16:creationId xmlns:a16="http://schemas.microsoft.com/office/drawing/2014/main" id="{A2A4E050-90C1-4B4B-9680-217BD4C5B0AE}"/>
              </a:ext>
            </a:extLst>
          </p:cNvPr>
          <p:cNvSpPr/>
          <p:nvPr/>
        </p:nvSpPr>
        <p:spPr>
          <a:xfrm>
            <a:off x="6596131" y="3614628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椭圆 267">
            <a:extLst>
              <a:ext uri="{FF2B5EF4-FFF2-40B4-BE49-F238E27FC236}">
                <a16:creationId xmlns:a16="http://schemas.microsoft.com/office/drawing/2014/main" id="{48C137C3-3A5C-4FD0-B7F1-49649DCFBE6A}"/>
              </a:ext>
            </a:extLst>
          </p:cNvPr>
          <p:cNvSpPr/>
          <p:nvPr/>
        </p:nvSpPr>
        <p:spPr>
          <a:xfrm>
            <a:off x="6601479" y="3905867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9" name="直线连接符 34">
            <a:extLst>
              <a:ext uri="{FF2B5EF4-FFF2-40B4-BE49-F238E27FC236}">
                <a16:creationId xmlns:a16="http://schemas.microsoft.com/office/drawing/2014/main" id="{A721971C-212F-495C-BEAE-7A2729CE7FEE}"/>
              </a:ext>
            </a:extLst>
          </p:cNvPr>
          <p:cNvCxnSpPr>
            <a:endCxn id="267" idx="2"/>
          </p:cNvCxnSpPr>
          <p:nvPr/>
        </p:nvCxnSpPr>
        <p:spPr>
          <a:xfrm>
            <a:off x="6400682" y="3668404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线连接符 35">
            <a:extLst>
              <a:ext uri="{FF2B5EF4-FFF2-40B4-BE49-F238E27FC236}">
                <a16:creationId xmlns:a16="http://schemas.microsoft.com/office/drawing/2014/main" id="{DB8ADCEF-3EE3-4726-B800-F32211CF1EA7}"/>
              </a:ext>
            </a:extLst>
          </p:cNvPr>
          <p:cNvCxnSpPr>
            <a:cxnSpLocks/>
          </p:cNvCxnSpPr>
          <p:nvPr/>
        </p:nvCxnSpPr>
        <p:spPr>
          <a:xfrm>
            <a:off x="6384931" y="3706430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线连接符 36">
            <a:extLst>
              <a:ext uri="{FF2B5EF4-FFF2-40B4-BE49-F238E27FC236}">
                <a16:creationId xmlns:a16="http://schemas.microsoft.com/office/drawing/2014/main" id="{FB1086DD-7A1C-4FEB-895B-98950BD4158B}"/>
              </a:ext>
            </a:extLst>
          </p:cNvPr>
          <p:cNvCxnSpPr>
            <a:cxnSpLocks/>
            <a:stCxn id="267" idx="4"/>
          </p:cNvCxnSpPr>
          <p:nvPr/>
        </p:nvCxnSpPr>
        <p:spPr>
          <a:xfrm>
            <a:off x="6649908" y="3722181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线连接符 37">
            <a:extLst>
              <a:ext uri="{FF2B5EF4-FFF2-40B4-BE49-F238E27FC236}">
                <a16:creationId xmlns:a16="http://schemas.microsoft.com/office/drawing/2014/main" id="{9C8D6015-FCE8-49F0-8059-19B7AFC0D06C}"/>
              </a:ext>
            </a:extLst>
          </p:cNvPr>
          <p:cNvCxnSpPr>
            <a:cxnSpLocks/>
            <a:endCxn id="268" idx="2"/>
          </p:cNvCxnSpPr>
          <p:nvPr/>
        </p:nvCxnSpPr>
        <p:spPr>
          <a:xfrm>
            <a:off x="6406029" y="3959643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椭圆 272">
            <a:extLst>
              <a:ext uri="{FF2B5EF4-FFF2-40B4-BE49-F238E27FC236}">
                <a16:creationId xmlns:a16="http://schemas.microsoft.com/office/drawing/2014/main" id="{AD7E0F10-01A0-4024-818B-15BB04284DC4}"/>
              </a:ext>
            </a:extLst>
          </p:cNvPr>
          <p:cNvSpPr/>
          <p:nvPr/>
        </p:nvSpPr>
        <p:spPr>
          <a:xfrm>
            <a:off x="6899135" y="3614628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4" name="椭圆 273">
            <a:extLst>
              <a:ext uri="{FF2B5EF4-FFF2-40B4-BE49-F238E27FC236}">
                <a16:creationId xmlns:a16="http://schemas.microsoft.com/office/drawing/2014/main" id="{94972CAE-18CF-480B-9DF9-8CE0D2552467}"/>
              </a:ext>
            </a:extLst>
          </p:cNvPr>
          <p:cNvSpPr/>
          <p:nvPr/>
        </p:nvSpPr>
        <p:spPr>
          <a:xfrm>
            <a:off x="6904482" y="3905867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5" name="直线连接符 41">
            <a:extLst>
              <a:ext uri="{FF2B5EF4-FFF2-40B4-BE49-F238E27FC236}">
                <a16:creationId xmlns:a16="http://schemas.microsoft.com/office/drawing/2014/main" id="{F6381607-4F18-4E76-9BCC-45341DF2E12B}"/>
              </a:ext>
            </a:extLst>
          </p:cNvPr>
          <p:cNvCxnSpPr>
            <a:endCxn id="273" idx="2"/>
          </p:cNvCxnSpPr>
          <p:nvPr/>
        </p:nvCxnSpPr>
        <p:spPr>
          <a:xfrm>
            <a:off x="6703685" y="3668404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线连接符 42">
            <a:extLst>
              <a:ext uri="{FF2B5EF4-FFF2-40B4-BE49-F238E27FC236}">
                <a16:creationId xmlns:a16="http://schemas.microsoft.com/office/drawing/2014/main" id="{DF067349-B50F-404D-A6EA-90014479AAC7}"/>
              </a:ext>
            </a:extLst>
          </p:cNvPr>
          <p:cNvCxnSpPr>
            <a:cxnSpLocks/>
          </p:cNvCxnSpPr>
          <p:nvPr/>
        </p:nvCxnSpPr>
        <p:spPr>
          <a:xfrm>
            <a:off x="6687934" y="3706430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线连接符 43">
            <a:extLst>
              <a:ext uri="{FF2B5EF4-FFF2-40B4-BE49-F238E27FC236}">
                <a16:creationId xmlns:a16="http://schemas.microsoft.com/office/drawing/2014/main" id="{97775180-27FB-4302-BCE8-C31A307193AE}"/>
              </a:ext>
            </a:extLst>
          </p:cNvPr>
          <p:cNvCxnSpPr>
            <a:cxnSpLocks/>
            <a:stCxn id="273" idx="4"/>
          </p:cNvCxnSpPr>
          <p:nvPr/>
        </p:nvCxnSpPr>
        <p:spPr>
          <a:xfrm>
            <a:off x="6952911" y="3722181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线连接符 44">
            <a:extLst>
              <a:ext uri="{FF2B5EF4-FFF2-40B4-BE49-F238E27FC236}">
                <a16:creationId xmlns:a16="http://schemas.microsoft.com/office/drawing/2014/main" id="{901C61B9-F3B6-4D80-9280-6F06008A9749}"/>
              </a:ext>
            </a:extLst>
          </p:cNvPr>
          <p:cNvCxnSpPr>
            <a:cxnSpLocks/>
            <a:endCxn id="274" idx="2"/>
          </p:cNvCxnSpPr>
          <p:nvPr/>
        </p:nvCxnSpPr>
        <p:spPr>
          <a:xfrm>
            <a:off x="6709032" y="3959643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椭圆 278">
            <a:extLst>
              <a:ext uri="{FF2B5EF4-FFF2-40B4-BE49-F238E27FC236}">
                <a16:creationId xmlns:a16="http://schemas.microsoft.com/office/drawing/2014/main" id="{5B047A26-53C2-474E-B73A-3B3B3B1AD54B}"/>
              </a:ext>
            </a:extLst>
          </p:cNvPr>
          <p:cNvSpPr/>
          <p:nvPr/>
        </p:nvSpPr>
        <p:spPr>
          <a:xfrm>
            <a:off x="7202138" y="3614628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0" name="椭圆 279">
            <a:extLst>
              <a:ext uri="{FF2B5EF4-FFF2-40B4-BE49-F238E27FC236}">
                <a16:creationId xmlns:a16="http://schemas.microsoft.com/office/drawing/2014/main" id="{F62AD4E6-6899-4942-BBD4-46157A012EA8}"/>
              </a:ext>
            </a:extLst>
          </p:cNvPr>
          <p:cNvSpPr/>
          <p:nvPr/>
        </p:nvSpPr>
        <p:spPr>
          <a:xfrm>
            <a:off x="7207485" y="3905867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1" name="直线连接符 48">
            <a:extLst>
              <a:ext uri="{FF2B5EF4-FFF2-40B4-BE49-F238E27FC236}">
                <a16:creationId xmlns:a16="http://schemas.microsoft.com/office/drawing/2014/main" id="{A7846B8E-685E-4A50-BD27-4FC27EA19F13}"/>
              </a:ext>
            </a:extLst>
          </p:cNvPr>
          <p:cNvCxnSpPr>
            <a:endCxn id="279" idx="2"/>
          </p:cNvCxnSpPr>
          <p:nvPr/>
        </p:nvCxnSpPr>
        <p:spPr>
          <a:xfrm>
            <a:off x="7006688" y="3668404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线连接符 49">
            <a:extLst>
              <a:ext uri="{FF2B5EF4-FFF2-40B4-BE49-F238E27FC236}">
                <a16:creationId xmlns:a16="http://schemas.microsoft.com/office/drawing/2014/main" id="{35C387EA-EE1C-46E6-9966-56CD91EADB01}"/>
              </a:ext>
            </a:extLst>
          </p:cNvPr>
          <p:cNvCxnSpPr>
            <a:cxnSpLocks/>
          </p:cNvCxnSpPr>
          <p:nvPr/>
        </p:nvCxnSpPr>
        <p:spPr>
          <a:xfrm>
            <a:off x="6990937" y="3706430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线连接符 50">
            <a:extLst>
              <a:ext uri="{FF2B5EF4-FFF2-40B4-BE49-F238E27FC236}">
                <a16:creationId xmlns:a16="http://schemas.microsoft.com/office/drawing/2014/main" id="{FC09C408-9554-4946-A3B0-B958F22A8AF3}"/>
              </a:ext>
            </a:extLst>
          </p:cNvPr>
          <p:cNvCxnSpPr>
            <a:cxnSpLocks/>
            <a:stCxn id="279" idx="4"/>
          </p:cNvCxnSpPr>
          <p:nvPr/>
        </p:nvCxnSpPr>
        <p:spPr>
          <a:xfrm>
            <a:off x="7255914" y="3722181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线连接符 51">
            <a:extLst>
              <a:ext uri="{FF2B5EF4-FFF2-40B4-BE49-F238E27FC236}">
                <a16:creationId xmlns:a16="http://schemas.microsoft.com/office/drawing/2014/main" id="{3BFE249E-A8AC-40AA-BE6A-3D667E526642}"/>
              </a:ext>
            </a:extLst>
          </p:cNvPr>
          <p:cNvCxnSpPr>
            <a:cxnSpLocks/>
            <a:endCxn id="280" idx="2"/>
          </p:cNvCxnSpPr>
          <p:nvPr/>
        </p:nvCxnSpPr>
        <p:spPr>
          <a:xfrm>
            <a:off x="7012035" y="3959643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椭圆 284">
            <a:extLst>
              <a:ext uri="{FF2B5EF4-FFF2-40B4-BE49-F238E27FC236}">
                <a16:creationId xmlns:a16="http://schemas.microsoft.com/office/drawing/2014/main" id="{A11C6CC0-FFBA-43E4-ACBF-EB227CC62593}"/>
              </a:ext>
            </a:extLst>
          </p:cNvPr>
          <p:cNvSpPr/>
          <p:nvPr/>
        </p:nvSpPr>
        <p:spPr>
          <a:xfrm>
            <a:off x="7505141" y="3614628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6" name="椭圆 285">
            <a:extLst>
              <a:ext uri="{FF2B5EF4-FFF2-40B4-BE49-F238E27FC236}">
                <a16:creationId xmlns:a16="http://schemas.microsoft.com/office/drawing/2014/main" id="{1F56ADA3-5ACE-4059-9D31-164949082214}"/>
              </a:ext>
            </a:extLst>
          </p:cNvPr>
          <p:cNvSpPr/>
          <p:nvPr/>
        </p:nvSpPr>
        <p:spPr>
          <a:xfrm>
            <a:off x="7510488" y="3905867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7" name="直线连接符 55">
            <a:extLst>
              <a:ext uri="{FF2B5EF4-FFF2-40B4-BE49-F238E27FC236}">
                <a16:creationId xmlns:a16="http://schemas.microsoft.com/office/drawing/2014/main" id="{ACD772D1-803A-4208-B265-2B2884A798F7}"/>
              </a:ext>
            </a:extLst>
          </p:cNvPr>
          <p:cNvCxnSpPr>
            <a:endCxn id="285" idx="2"/>
          </p:cNvCxnSpPr>
          <p:nvPr/>
        </p:nvCxnSpPr>
        <p:spPr>
          <a:xfrm>
            <a:off x="7309691" y="3668404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线连接符 56">
            <a:extLst>
              <a:ext uri="{FF2B5EF4-FFF2-40B4-BE49-F238E27FC236}">
                <a16:creationId xmlns:a16="http://schemas.microsoft.com/office/drawing/2014/main" id="{8B938737-F0BF-4065-AABF-3FACA5D26F43}"/>
              </a:ext>
            </a:extLst>
          </p:cNvPr>
          <p:cNvCxnSpPr>
            <a:cxnSpLocks/>
          </p:cNvCxnSpPr>
          <p:nvPr/>
        </p:nvCxnSpPr>
        <p:spPr>
          <a:xfrm>
            <a:off x="7293940" y="3706430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线连接符 57">
            <a:extLst>
              <a:ext uri="{FF2B5EF4-FFF2-40B4-BE49-F238E27FC236}">
                <a16:creationId xmlns:a16="http://schemas.microsoft.com/office/drawing/2014/main" id="{04EE4678-9D34-4C58-9AD9-9B8E732A6BAD}"/>
              </a:ext>
            </a:extLst>
          </p:cNvPr>
          <p:cNvCxnSpPr>
            <a:cxnSpLocks/>
            <a:stCxn id="285" idx="4"/>
          </p:cNvCxnSpPr>
          <p:nvPr/>
        </p:nvCxnSpPr>
        <p:spPr>
          <a:xfrm>
            <a:off x="7558917" y="3722181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线连接符 58">
            <a:extLst>
              <a:ext uri="{FF2B5EF4-FFF2-40B4-BE49-F238E27FC236}">
                <a16:creationId xmlns:a16="http://schemas.microsoft.com/office/drawing/2014/main" id="{BD75C4A8-A614-499A-84A2-55A7A7A2FC96}"/>
              </a:ext>
            </a:extLst>
          </p:cNvPr>
          <p:cNvCxnSpPr>
            <a:cxnSpLocks/>
            <a:endCxn id="286" idx="2"/>
          </p:cNvCxnSpPr>
          <p:nvPr/>
        </p:nvCxnSpPr>
        <p:spPr>
          <a:xfrm>
            <a:off x="7315038" y="3959643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椭圆 345">
            <a:extLst>
              <a:ext uri="{FF2B5EF4-FFF2-40B4-BE49-F238E27FC236}">
                <a16:creationId xmlns:a16="http://schemas.microsoft.com/office/drawing/2014/main" id="{86BB0C5F-4434-4CCB-AF01-CF7CF19E0D91}"/>
              </a:ext>
            </a:extLst>
          </p:cNvPr>
          <p:cNvSpPr/>
          <p:nvPr/>
        </p:nvSpPr>
        <p:spPr>
          <a:xfrm>
            <a:off x="5682235" y="4203557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7" name="椭圆 346">
            <a:extLst>
              <a:ext uri="{FF2B5EF4-FFF2-40B4-BE49-F238E27FC236}">
                <a16:creationId xmlns:a16="http://schemas.microsoft.com/office/drawing/2014/main" id="{9FA866EE-400D-442A-BE1E-0E0B22B309BE}"/>
              </a:ext>
            </a:extLst>
          </p:cNvPr>
          <p:cNvSpPr/>
          <p:nvPr/>
        </p:nvSpPr>
        <p:spPr>
          <a:xfrm>
            <a:off x="5985238" y="4203557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8" name="直线连接符 61">
            <a:extLst>
              <a:ext uri="{FF2B5EF4-FFF2-40B4-BE49-F238E27FC236}">
                <a16:creationId xmlns:a16="http://schemas.microsoft.com/office/drawing/2014/main" id="{36574969-886F-4109-8705-1EE9A412A677}"/>
              </a:ext>
            </a:extLst>
          </p:cNvPr>
          <p:cNvCxnSpPr>
            <a:cxnSpLocks/>
            <a:endCxn id="347" idx="1"/>
          </p:cNvCxnSpPr>
          <p:nvPr/>
        </p:nvCxnSpPr>
        <p:spPr>
          <a:xfrm>
            <a:off x="5774037" y="4004120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线连接符 62">
            <a:extLst>
              <a:ext uri="{FF2B5EF4-FFF2-40B4-BE49-F238E27FC236}">
                <a16:creationId xmlns:a16="http://schemas.microsoft.com/office/drawing/2014/main" id="{475E703F-670D-466B-A04B-4C4DE6401EEB}"/>
              </a:ext>
            </a:extLst>
          </p:cNvPr>
          <p:cNvCxnSpPr>
            <a:cxnSpLocks/>
            <a:endCxn id="346" idx="0"/>
          </p:cNvCxnSpPr>
          <p:nvPr/>
        </p:nvCxnSpPr>
        <p:spPr>
          <a:xfrm>
            <a:off x="5736011" y="4019871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线连接符 63">
            <a:extLst>
              <a:ext uri="{FF2B5EF4-FFF2-40B4-BE49-F238E27FC236}">
                <a16:creationId xmlns:a16="http://schemas.microsoft.com/office/drawing/2014/main" id="{969653C1-0061-407C-8041-52CB8E07AC97}"/>
              </a:ext>
            </a:extLst>
          </p:cNvPr>
          <p:cNvCxnSpPr>
            <a:cxnSpLocks/>
            <a:endCxn id="347" idx="0"/>
          </p:cNvCxnSpPr>
          <p:nvPr/>
        </p:nvCxnSpPr>
        <p:spPr>
          <a:xfrm>
            <a:off x="6039014" y="4019871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直线连接符 64">
            <a:extLst>
              <a:ext uri="{FF2B5EF4-FFF2-40B4-BE49-F238E27FC236}">
                <a16:creationId xmlns:a16="http://schemas.microsoft.com/office/drawing/2014/main" id="{9054E703-B33A-416C-8257-94AF7820C474}"/>
              </a:ext>
            </a:extLst>
          </p:cNvPr>
          <p:cNvCxnSpPr>
            <a:cxnSpLocks/>
            <a:stCxn id="346" idx="6"/>
            <a:endCxn id="347" idx="2"/>
          </p:cNvCxnSpPr>
          <p:nvPr/>
        </p:nvCxnSpPr>
        <p:spPr>
          <a:xfrm>
            <a:off x="5789788" y="4257334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椭圆 351">
            <a:extLst>
              <a:ext uri="{FF2B5EF4-FFF2-40B4-BE49-F238E27FC236}">
                <a16:creationId xmlns:a16="http://schemas.microsoft.com/office/drawing/2014/main" id="{B6471426-6C96-43C4-88BB-986B9D0B57F8}"/>
              </a:ext>
            </a:extLst>
          </p:cNvPr>
          <p:cNvSpPr/>
          <p:nvPr/>
        </p:nvSpPr>
        <p:spPr>
          <a:xfrm>
            <a:off x="6288241" y="4198210"/>
            <a:ext cx="107553" cy="10755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53" name="直线连接符 66">
            <a:extLst>
              <a:ext uri="{FF2B5EF4-FFF2-40B4-BE49-F238E27FC236}">
                <a16:creationId xmlns:a16="http://schemas.microsoft.com/office/drawing/2014/main" id="{D251D5AD-9E4C-4360-AD64-4A0CE3257E04}"/>
              </a:ext>
            </a:extLst>
          </p:cNvPr>
          <p:cNvCxnSpPr>
            <a:cxnSpLocks/>
            <a:endCxn id="352" idx="1"/>
          </p:cNvCxnSpPr>
          <p:nvPr/>
        </p:nvCxnSpPr>
        <p:spPr>
          <a:xfrm>
            <a:off x="6077040" y="3998773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直线连接符 67">
            <a:extLst>
              <a:ext uri="{FF2B5EF4-FFF2-40B4-BE49-F238E27FC236}">
                <a16:creationId xmlns:a16="http://schemas.microsoft.com/office/drawing/2014/main" id="{7569BA68-C028-4B28-BC71-7F610CE7A612}"/>
              </a:ext>
            </a:extLst>
          </p:cNvPr>
          <p:cNvCxnSpPr>
            <a:cxnSpLocks/>
            <a:endCxn id="352" idx="0"/>
          </p:cNvCxnSpPr>
          <p:nvPr/>
        </p:nvCxnSpPr>
        <p:spPr>
          <a:xfrm>
            <a:off x="6342017" y="4014524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直线连接符 68">
            <a:extLst>
              <a:ext uri="{FF2B5EF4-FFF2-40B4-BE49-F238E27FC236}">
                <a16:creationId xmlns:a16="http://schemas.microsoft.com/office/drawing/2014/main" id="{AF1E2291-55F7-451D-BE79-54FBD990C7E0}"/>
              </a:ext>
            </a:extLst>
          </p:cNvPr>
          <p:cNvCxnSpPr>
            <a:cxnSpLocks/>
            <a:endCxn id="352" idx="2"/>
          </p:cNvCxnSpPr>
          <p:nvPr/>
        </p:nvCxnSpPr>
        <p:spPr>
          <a:xfrm>
            <a:off x="6092791" y="4251986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椭圆 355">
            <a:extLst>
              <a:ext uri="{FF2B5EF4-FFF2-40B4-BE49-F238E27FC236}">
                <a16:creationId xmlns:a16="http://schemas.microsoft.com/office/drawing/2014/main" id="{206A018A-136E-410D-AD3F-45A298BFC452}"/>
              </a:ext>
            </a:extLst>
          </p:cNvPr>
          <p:cNvSpPr/>
          <p:nvPr/>
        </p:nvSpPr>
        <p:spPr>
          <a:xfrm>
            <a:off x="6591244" y="4198210"/>
            <a:ext cx="107553" cy="10755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57" name="直线连接符 70">
            <a:extLst>
              <a:ext uri="{FF2B5EF4-FFF2-40B4-BE49-F238E27FC236}">
                <a16:creationId xmlns:a16="http://schemas.microsoft.com/office/drawing/2014/main" id="{C09B36DB-D486-43EA-9D94-859AAD78F280}"/>
              </a:ext>
            </a:extLst>
          </p:cNvPr>
          <p:cNvCxnSpPr>
            <a:cxnSpLocks/>
            <a:endCxn id="356" idx="1"/>
          </p:cNvCxnSpPr>
          <p:nvPr/>
        </p:nvCxnSpPr>
        <p:spPr>
          <a:xfrm>
            <a:off x="6380043" y="3998773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直线连接符 71">
            <a:extLst>
              <a:ext uri="{FF2B5EF4-FFF2-40B4-BE49-F238E27FC236}">
                <a16:creationId xmlns:a16="http://schemas.microsoft.com/office/drawing/2014/main" id="{C0B5ECED-ACA7-47CF-B0E0-744AEABBD39C}"/>
              </a:ext>
            </a:extLst>
          </p:cNvPr>
          <p:cNvCxnSpPr>
            <a:cxnSpLocks/>
            <a:endCxn id="356" idx="0"/>
          </p:cNvCxnSpPr>
          <p:nvPr/>
        </p:nvCxnSpPr>
        <p:spPr>
          <a:xfrm>
            <a:off x="6645020" y="4014524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线连接符 72">
            <a:extLst>
              <a:ext uri="{FF2B5EF4-FFF2-40B4-BE49-F238E27FC236}">
                <a16:creationId xmlns:a16="http://schemas.microsoft.com/office/drawing/2014/main" id="{BECEFB17-1EF7-4790-BB57-348978094B22}"/>
              </a:ext>
            </a:extLst>
          </p:cNvPr>
          <p:cNvCxnSpPr>
            <a:cxnSpLocks/>
            <a:endCxn id="356" idx="2"/>
          </p:cNvCxnSpPr>
          <p:nvPr/>
        </p:nvCxnSpPr>
        <p:spPr>
          <a:xfrm>
            <a:off x="6395794" y="4251986"/>
            <a:ext cx="195450" cy="0"/>
          </a:xfrm>
          <a:prstGeom prst="line">
            <a:avLst/>
          </a:prstGeom>
          <a:solidFill>
            <a:schemeClr val="tx1"/>
          </a:solidFill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椭圆 359">
            <a:extLst>
              <a:ext uri="{FF2B5EF4-FFF2-40B4-BE49-F238E27FC236}">
                <a16:creationId xmlns:a16="http://schemas.microsoft.com/office/drawing/2014/main" id="{CC5E8EAB-11F3-45E4-9D5B-19A2CFFA924D}"/>
              </a:ext>
            </a:extLst>
          </p:cNvPr>
          <p:cNvSpPr/>
          <p:nvPr/>
        </p:nvSpPr>
        <p:spPr>
          <a:xfrm>
            <a:off x="6894247" y="4198210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1" name="直线连接符 74">
            <a:extLst>
              <a:ext uri="{FF2B5EF4-FFF2-40B4-BE49-F238E27FC236}">
                <a16:creationId xmlns:a16="http://schemas.microsoft.com/office/drawing/2014/main" id="{920AA1AC-3829-4388-BC2C-0A80FA2B772E}"/>
              </a:ext>
            </a:extLst>
          </p:cNvPr>
          <p:cNvCxnSpPr>
            <a:cxnSpLocks/>
            <a:endCxn id="360" idx="1"/>
          </p:cNvCxnSpPr>
          <p:nvPr/>
        </p:nvCxnSpPr>
        <p:spPr>
          <a:xfrm>
            <a:off x="6683046" y="3998773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线连接符 75">
            <a:extLst>
              <a:ext uri="{FF2B5EF4-FFF2-40B4-BE49-F238E27FC236}">
                <a16:creationId xmlns:a16="http://schemas.microsoft.com/office/drawing/2014/main" id="{FE5E8CDF-0D12-42E9-92AF-BE4D6DF094C6}"/>
              </a:ext>
            </a:extLst>
          </p:cNvPr>
          <p:cNvCxnSpPr>
            <a:cxnSpLocks/>
            <a:endCxn id="360" idx="0"/>
          </p:cNvCxnSpPr>
          <p:nvPr/>
        </p:nvCxnSpPr>
        <p:spPr>
          <a:xfrm>
            <a:off x="6948023" y="4014524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直线连接符 76">
            <a:extLst>
              <a:ext uri="{FF2B5EF4-FFF2-40B4-BE49-F238E27FC236}">
                <a16:creationId xmlns:a16="http://schemas.microsoft.com/office/drawing/2014/main" id="{264413E7-058E-49E5-A7AD-F083DF597D06}"/>
              </a:ext>
            </a:extLst>
          </p:cNvPr>
          <p:cNvCxnSpPr>
            <a:cxnSpLocks/>
            <a:endCxn id="360" idx="2"/>
          </p:cNvCxnSpPr>
          <p:nvPr/>
        </p:nvCxnSpPr>
        <p:spPr>
          <a:xfrm>
            <a:off x="6698797" y="4251986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椭圆 363">
            <a:extLst>
              <a:ext uri="{FF2B5EF4-FFF2-40B4-BE49-F238E27FC236}">
                <a16:creationId xmlns:a16="http://schemas.microsoft.com/office/drawing/2014/main" id="{29289CFA-4899-44A2-91DB-E7F06F20E29E}"/>
              </a:ext>
            </a:extLst>
          </p:cNvPr>
          <p:cNvSpPr/>
          <p:nvPr/>
        </p:nvSpPr>
        <p:spPr>
          <a:xfrm>
            <a:off x="7197250" y="4198210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5" name="直线连接符 78">
            <a:extLst>
              <a:ext uri="{FF2B5EF4-FFF2-40B4-BE49-F238E27FC236}">
                <a16:creationId xmlns:a16="http://schemas.microsoft.com/office/drawing/2014/main" id="{2015710F-9464-45C9-A8F5-33B00D538975}"/>
              </a:ext>
            </a:extLst>
          </p:cNvPr>
          <p:cNvCxnSpPr>
            <a:cxnSpLocks/>
            <a:endCxn id="364" idx="1"/>
          </p:cNvCxnSpPr>
          <p:nvPr/>
        </p:nvCxnSpPr>
        <p:spPr>
          <a:xfrm>
            <a:off x="6986050" y="3998773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直线连接符 79">
            <a:extLst>
              <a:ext uri="{FF2B5EF4-FFF2-40B4-BE49-F238E27FC236}">
                <a16:creationId xmlns:a16="http://schemas.microsoft.com/office/drawing/2014/main" id="{E0638567-E9DF-4FF4-A38B-1F7C1DBDA24E}"/>
              </a:ext>
            </a:extLst>
          </p:cNvPr>
          <p:cNvCxnSpPr>
            <a:cxnSpLocks/>
            <a:endCxn id="364" idx="0"/>
          </p:cNvCxnSpPr>
          <p:nvPr/>
        </p:nvCxnSpPr>
        <p:spPr>
          <a:xfrm>
            <a:off x="7251026" y="4014524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线连接符 80">
            <a:extLst>
              <a:ext uri="{FF2B5EF4-FFF2-40B4-BE49-F238E27FC236}">
                <a16:creationId xmlns:a16="http://schemas.microsoft.com/office/drawing/2014/main" id="{16811FDB-5F84-46BF-A3C9-9F8D83FF6093}"/>
              </a:ext>
            </a:extLst>
          </p:cNvPr>
          <p:cNvCxnSpPr>
            <a:cxnSpLocks/>
            <a:endCxn id="364" idx="2"/>
          </p:cNvCxnSpPr>
          <p:nvPr/>
        </p:nvCxnSpPr>
        <p:spPr>
          <a:xfrm>
            <a:off x="7001800" y="4251986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椭圆 367">
            <a:extLst>
              <a:ext uri="{FF2B5EF4-FFF2-40B4-BE49-F238E27FC236}">
                <a16:creationId xmlns:a16="http://schemas.microsoft.com/office/drawing/2014/main" id="{065716CC-A0C7-47B7-A2B2-867BEEB46A58}"/>
              </a:ext>
            </a:extLst>
          </p:cNvPr>
          <p:cNvSpPr/>
          <p:nvPr/>
        </p:nvSpPr>
        <p:spPr>
          <a:xfrm>
            <a:off x="7500253" y="4198210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9" name="直线连接符 82">
            <a:extLst>
              <a:ext uri="{FF2B5EF4-FFF2-40B4-BE49-F238E27FC236}">
                <a16:creationId xmlns:a16="http://schemas.microsoft.com/office/drawing/2014/main" id="{A42AC46F-3A1F-4C4B-9088-6156BC215D3D}"/>
              </a:ext>
            </a:extLst>
          </p:cNvPr>
          <p:cNvCxnSpPr>
            <a:cxnSpLocks/>
            <a:endCxn id="368" idx="1"/>
          </p:cNvCxnSpPr>
          <p:nvPr/>
        </p:nvCxnSpPr>
        <p:spPr>
          <a:xfrm>
            <a:off x="7289053" y="3998773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直线连接符 83">
            <a:extLst>
              <a:ext uri="{FF2B5EF4-FFF2-40B4-BE49-F238E27FC236}">
                <a16:creationId xmlns:a16="http://schemas.microsoft.com/office/drawing/2014/main" id="{DF375231-4EF5-4DDC-B52F-BCFFA029742B}"/>
              </a:ext>
            </a:extLst>
          </p:cNvPr>
          <p:cNvCxnSpPr>
            <a:cxnSpLocks/>
            <a:endCxn id="368" idx="0"/>
          </p:cNvCxnSpPr>
          <p:nvPr/>
        </p:nvCxnSpPr>
        <p:spPr>
          <a:xfrm>
            <a:off x="7554030" y="4014524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线连接符 84">
            <a:extLst>
              <a:ext uri="{FF2B5EF4-FFF2-40B4-BE49-F238E27FC236}">
                <a16:creationId xmlns:a16="http://schemas.microsoft.com/office/drawing/2014/main" id="{30F54779-6D2B-4389-9455-A18CAF27AF17}"/>
              </a:ext>
            </a:extLst>
          </p:cNvPr>
          <p:cNvCxnSpPr>
            <a:cxnSpLocks/>
            <a:endCxn id="368" idx="2"/>
          </p:cNvCxnSpPr>
          <p:nvPr/>
        </p:nvCxnSpPr>
        <p:spPr>
          <a:xfrm>
            <a:off x="7304803" y="4251986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椭圆 319">
            <a:extLst>
              <a:ext uri="{FF2B5EF4-FFF2-40B4-BE49-F238E27FC236}">
                <a16:creationId xmlns:a16="http://schemas.microsoft.com/office/drawing/2014/main" id="{1FA5A626-F0A1-4C77-954B-DB38EEE78897}"/>
              </a:ext>
            </a:extLst>
          </p:cNvPr>
          <p:cNvSpPr/>
          <p:nvPr/>
        </p:nvSpPr>
        <p:spPr>
          <a:xfrm>
            <a:off x="5692469" y="4500908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1" name="椭圆 320">
            <a:extLst>
              <a:ext uri="{FF2B5EF4-FFF2-40B4-BE49-F238E27FC236}">
                <a16:creationId xmlns:a16="http://schemas.microsoft.com/office/drawing/2014/main" id="{4B22B824-B284-4F7C-9A22-0DF2C0E822C2}"/>
              </a:ext>
            </a:extLst>
          </p:cNvPr>
          <p:cNvSpPr/>
          <p:nvPr/>
        </p:nvSpPr>
        <p:spPr>
          <a:xfrm>
            <a:off x="5995472" y="4500908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22" name="直线连接符 89">
            <a:extLst>
              <a:ext uri="{FF2B5EF4-FFF2-40B4-BE49-F238E27FC236}">
                <a16:creationId xmlns:a16="http://schemas.microsoft.com/office/drawing/2014/main" id="{C0E09C73-01B6-4A6D-9F0A-61CE755C9074}"/>
              </a:ext>
            </a:extLst>
          </p:cNvPr>
          <p:cNvCxnSpPr>
            <a:cxnSpLocks/>
            <a:endCxn id="321" idx="1"/>
          </p:cNvCxnSpPr>
          <p:nvPr/>
        </p:nvCxnSpPr>
        <p:spPr>
          <a:xfrm>
            <a:off x="5784271" y="4301471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直线连接符 90">
            <a:extLst>
              <a:ext uri="{FF2B5EF4-FFF2-40B4-BE49-F238E27FC236}">
                <a16:creationId xmlns:a16="http://schemas.microsoft.com/office/drawing/2014/main" id="{FB07A150-AAA6-42A1-A014-10B20AE6A8BD}"/>
              </a:ext>
            </a:extLst>
          </p:cNvPr>
          <p:cNvCxnSpPr>
            <a:cxnSpLocks/>
            <a:endCxn id="320" idx="0"/>
          </p:cNvCxnSpPr>
          <p:nvPr/>
        </p:nvCxnSpPr>
        <p:spPr>
          <a:xfrm>
            <a:off x="5746245" y="4317222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线连接符 91">
            <a:extLst>
              <a:ext uri="{FF2B5EF4-FFF2-40B4-BE49-F238E27FC236}">
                <a16:creationId xmlns:a16="http://schemas.microsoft.com/office/drawing/2014/main" id="{CEBBEDD6-2C53-4E01-86A1-31104D897770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6049248" y="4317222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线连接符 92">
            <a:extLst>
              <a:ext uri="{FF2B5EF4-FFF2-40B4-BE49-F238E27FC236}">
                <a16:creationId xmlns:a16="http://schemas.microsoft.com/office/drawing/2014/main" id="{1C42FB96-36C7-4B32-B0B4-184862BDB577}"/>
              </a:ext>
            </a:extLst>
          </p:cNvPr>
          <p:cNvCxnSpPr>
            <a:cxnSpLocks/>
            <a:stCxn id="320" idx="6"/>
            <a:endCxn id="321" idx="2"/>
          </p:cNvCxnSpPr>
          <p:nvPr/>
        </p:nvCxnSpPr>
        <p:spPr>
          <a:xfrm>
            <a:off x="5800022" y="4554685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椭圆 325">
            <a:extLst>
              <a:ext uri="{FF2B5EF4-FFF2-40B4-BE49-F238E27FC236}">
                <a16:creationId xmlns:a16="http://schemas.microsoft.com/office/drawing/2014/main" id="{D61CBA75-A91E-408F-859F-3A2150FBE215}"/>
              </a:ext>
            </a:extLst>
          </p:cNvPr>
          <p:cNvSpPr/>
          <p:nvPr/>
        </p:nvSpPr>
        <p:spPr>
          <a:xfrm>
            <a:off x="6298475" y="4495561"/>
            <a:ext cx="107553" cy="10755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27" name="直线连接符 94">
            <a:extLst>
              <a:ext uri="{FF2B5EF4-FFF2-40B4-BE49-F238E27FC236}">
                <a16:creationId xmlns:a16="http://schemas.microsoft.com/office/drawing/2014/main" id="{3885565A-2A83-4455-9AF0-4E9008457923}"/>
              </a:ext>
            </a:extLst>
          </p:cNvPr>
          <p:cNvCxnSpPr>
            <a:cxnSpLocks/>
            <a:endCxn id="326" idx="1"/>
          </p:cNvCxnSpPr>
          <p:nvPr/>
        </p:nvCxnSpPr>
        <p:spPr>
          <a:xfrm>
            <a:off x="6087274" y="4296124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线连接符 95">
            <a:extLst>
              <a:ext uri="{FF2B5EF4-FFF2-40B4-BE49-F238E27FC236}">
                <a16:creationId xmlns:a16="http://schemas.microsoft.com/office/drawing/2014/main" id="{7777283B-7343-4E21-ACB4-15BB893586F0}"/>
              </a:ext>
            </a:extLst>
          </p:cNvPr>
          <p:cNvCxnSpPr>
            <a:cxnSpLocks/>
            <a:endCxn id="326" idx="0"/>
          </p:cNvCxnSpPr>
          <p:nvPr/>
        </p:nvCxnSpPr>
        <p:spPr>
          <a:xfrm>
            <a:off x="6352251" y="4311875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直线连接符 96">
            <a:extLst>
              <a:ext uri="{FF2B5EF4-FFF2-40B4-BE49-F238E27FC236}">
                <a16:creationId xmlns:a16="http://schemas.microsoft.com/office/drawing/2014/main" id="{A0E97DC8-6B3B-43F8-A11F-C3565240687D}"/>
              </a:ext>
            </a:extLst>
          </p:cNvPr>
          <p:cNvCxnSpPr>
            <a:cxnSpLocks/>
            <a:endCxn id="326" idx="2"/>
          </p:cNvCxnSpPr>
          <p:nvPr/>
        </p:nvCxnSpPr>
        <p:spPr>
          <a:xfrm>
            <a:off x="6103025" y="4549337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椭圆 329">
            <a:extLst>
              <a:ext uri="{FF2B5EF4-FFF2-40B4-BE49-F238E27FC236}">
                <a16:creationId xmlns:a16="http://schemas.microsoft.com/office/drawing/2014/main" id="{9D76B5D8-D696-4A6F-BBB2-06086CFEDFF8}"/>
              </a:ext>
            </a:extLst>
          </p:cNvPr>
          <p:cNvSpPr/>
          <p:nvPr/>
        </p:nvSpPr>
        <p:spPr>
          <a:xfrm>
            <a:off x="6601478" y="4495561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1" name="直线连接符 98">
            <a:extLst>
              <a:ext uri="{FF2B5EF4-FFF2-40B4-BE49-F238E27FC236}">
                <a16:creationId xmlns:a16="http://schemas.microsoft.com/office/drawing/2014/main" id="{1295C020-9299-40C6-9F8C-738FAB929E54}"/>
              </a:ext>
            </a:extLst>
          </p:cNvPr>
          <p:cNvCxnSpPr>
            <a:cxnSpLocks/>
            <a:endCxn id="326" idx="0"/>
          </p:cNvCxnSpPr>
          <p:nvPr/>
        </p:nvCxnSpPr>
        <p:spPr>
          <a:xfrm>
            <a:off x="6346905" y="4301471"/>
            <a:ext cx="5347" cy="194090"/>
          </a:xfrm>
          <a:prstGeom prst="line">
            <a:avLst/>
          </a:prstGeom>
          <a:solidFill>
            <a:schemeClr val="tx1"/>
          </a:solidFill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直线连接符 99">
            <a:extLst>
              <a:ext uri="{FF2B5EF4-FFF2-40B4-BE49-F238E27FC236}">
                <a16:creationId xmlns:a16="http://schemas.microsoft.com/office/drawing/2014/main" id="{606CCCA1-43C2-4190-A979-EA3DB3A75B87}"/>
              </a:ext>
            </a:extLst>
          </p:cNvPr>
          <p:cNvCxnSpPr>
            <a:cxnSpLocks/>
            <a:endCxn id="330" idx="0"/>
          </p:cNvCxnSpPr>
          <p:nvPr/>
        </p:nvCxnSpPr>
        <p:spPr>
          <a:xfrm>
            <a:off x="6655254" y="4311875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线连接符 100">
            <a:extLst>
              <a:ext uri="{FF2B5EF4-FFF2-40B4-BE49-F238E27FC236}">
                <a16:creationId xmlns:a16="http://schemas.microsoft.com/office/drawing/2014/main" id="{765641A6-6A2C-4C44-A37F-05A28F8CE724}"/>
              </a:ext>
            </a:extLst>
          </p:cNvPr>
          <p:cNvCxnSpPr>
            <a:cxnSpLocks/>
            <a:endCxn id="330" idx="2"/>
          </p:cNvCxnSpPr>
          <p:nvPr/>
        </p:nvCxnSpPr>
        <p:spPr>
          <a:xfrm>
            <a:off x="6406028" y="4549337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椭圆 333">
            <a:extLst>
              <a:ext uri="{FF2B5EF4-FFF2-40B4-BE49-F238E27FC236}">
                <a16:creationId xmlns:a16="http://schemas.microsoft.com/office/drawing/2014/main" id="{6E3D8168-231C-40F1-A2FC-238AF88042FC}"/>
              </a:ext>
            </a:extLst>
          </p:cNvPr>
          <p:cNvSpPr/>
          <p:nvPr/>
        </p:nvSpPr>
        <p:spPr>
          <a:xfrm>
            <a:off x="6904481" y="4495561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5" name="直线连接符 102">
            <a:extLst>
              <a:ext uri="{FF2B5EF4-FFF2-40B4-BE49-F238E27FC236}">
                <a16:creationId xmlns:a16="http://schemas.microsoft.com/office/drawing/2014/main" id="{B7B42842-1E88-4D88-8795-B7F383C49630}"/>
              </a:ext>
            </a:extLst>
          </p:cNvPr>
          <p:cNvCxnSpPr>
            <a:cxnSpLocks/>
            <a:endCxn id="334" idx="1"/>
          </p:cNvCxnSpPr>
          <p:nvPr/>
        </p:nvCxnSpPr>
        <p:spPr>
          <a:xfrm>
            <a:off x="6693280" y="4296124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线连接符 103">
            <a:extLst>
              <a:ext uri="{FF2B5EF4-FFF2-40B4-BE49-F238E27FC236}">
                <a16:creationId xmlns:a16="http://schemas.microsoft.com/office/drawing/2014/main" id="{990BBF4F-443A-4BFB-981A-BCAF493F559C}"/>
              </a:ext>
            </a:extLst>
          </p:cNvPr>
          <p:cNvCxnSpPr>
            <a:cxnSpLocks/>
            <a:endCxn id="334" idx="0"/>
          </p:cNvCxnSpPr>
          <p:nvPr/>
        </p:nvCxnSpPr>
        <p:spPr>
          <a:xfrm>
            <a:off x="6958257" y="4311875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线连接符 104">
            <a:extLst>
              <a:ext uri="{FF2B5EF4-FFF2-40B4-BE49-F238E27FC236}">
                <a16:creationId xmlns:a16="http://schemas.microsoft.com/office/drawing/2014/main" id="{3929D0CA-6F43-4F8A-BB01-364CB01E677D}"/>
              </a:ext>
            </a:extLst>
          </p:cNvPr>
          <p:cNvCxnSpPr>
            <a:cxnSpLocks/>
            <a:endCxn id="334" idx="2"/>
          </p:cNvCxnSpPr>
          <p:nvPr/>
        </p:nvCxnSpPr>
        <p:spPr>
          <a:xfrm>
            <a:off x="6709031" y="4549337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椭圆 337">
            <a:extLst>
              <a:ext uri="{FF2B5EF4-FFF2-40B4-BE49-F238E27FC236}">
                <a16:creationId xmlns:a16="http://schemas.microsoft.com/office/drawing/2014/main" id="{6EF1D761-BFC5-4533-8704-847C716A8DBD}"/>
              </a:ext>
            </a:extLst>
          </p:cNvPr>
          <p:cNvSpPr/>
          <p:nvPr/>
        </p:nvSpPr>
        <p:spPr>
          <a:xfrm>
            <a:off x="7207484" y="4495561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9" name="直线连接符 106">
            <a:extLst>
              <a:ext uri="{FF2B5EF4-FFF2-40B4-BE49-F238E27FC236}">
                <a16:creationId xmlns:a16="http://schemas.microsoft.com/office/drawing/2014/main" id="{3799AF6B-A085-4B5E-833E-81623A89683E}"/>
              </a:ext>
            </a:extLst>
          </p:cNvPr>
          <p:cNvCxnSpPr>
            <a:cxnSpLocks/>
            <a:endCxn id="338" idx="1"/>
          </p:cNvCxnSpPr>
          <p:nvPr/>
        </p:nvCxnSpPr>
        <p:spPr>
          <a:xfrm>
            <a:off x="6996284" y="4296124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线连接符 107">
            <a:extLst>
              <a:ext uri="{FF2B5EF4-FFF2-40B4-BE49-F238E27FC236}">
                <a16:creationId xmlns:a16="http://schemas.microsoft.com/office/drawing/2014/main" id="{D94ECF94-259D-43FB-9350-03BBD8C0C221}"/>
              </a:ext>
            </a:extLst>
          </p:cNvPr>
          <p:cNvCxnSpPr>
            <a:cxnSpLocks/>
            <a:endCxn id="338" idx="0"/>
          </p:cNvCxnSpPr>
          <p:nvPr/>
        </p:nvCxnSpPr>
        <p:spPr>
          <a:xfrm>
            <a:off x="7261260" y="4311875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线连接符 108">
            <a:extLst>
              <a:ext uri="{FF2B5EF4-FFF2-40B4-BE49-F238E27FC236}">
                <a16:creationId xmlns:a16="http://schemas.microsoft.com/office/drawing/2014/main" id="{EAD6DBEA-D164-4EC6-A275-30E5D5777E77}"/>
              </a:ext>
            </a:extLst>
          </p:cNvPr>
          <p:cNvCxnSpPr>
            <a:cxnSpLocks/>
            <a:endCxn id="338" idx="2"/>
          </p:cNvCxnSpPr>
          <p:nvPr/>
        </p:nvCxnSpPr>
        <p:spPr>
          <a:xfrm>
            <a:off x="7012034" y="4549337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椭圆 341">
            <a:extLst>
              <a:ext uri="{FF2B5EF4-FFF2-40B4-BE49-F238E27FC236}">
                <a16:creationId xmlns:a16="http://schemas.microsoft.com/office/drawing/2014/main" id="{62E920A1-2736-4C58-82F4-DA12BF1C7B14}"/>
              </a:ext>
            </a:extLst>
          </p:cNvPr>
          <p:cNvSpPr/>
          <p:nvPr/>
        </p:nvSpPr>
        <p:spPr>
          <a:xfrm>
            <a:off x="7510487" y="4495561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3" name="直线连接符 110">
            <a:extLst>
              <a:ext uri="{FF2B5EF4-FFF2-40B4-BE49-F238E27FC236}">
                <a16:creationId xmlns:a16="http://schemas.microsoft.com/office/drawing/2014/main" id="{B63AE7C3-71C7-475D-9D01-1CB07437B6F6}"/>
              </a:ext>
            </a:extLst>
          </p:cNvPr>
          <p:cNvCxnSpPr>
            <a:cxnSpLocks/>
            <a:endCxn id="342" idx="1"/>
          </p:cNvCxnSpPr>
          <p:nvPr/>
        </p:nvCxnSpPr>
        <p:spPr>
          <a:xfrm>
            <a:off x="7299287" y="4296124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线连接符 111">
            <a:extLst>
              <a:ext uri="{FF2B5EF4-FFF2-40B4-BE49-F238E27FC236}">
                <a16:creationId xmlns:a16="http://schemas.microsoft.com/office/drawing/2014/main" id="{9540C649-6ACC-46F4-942B-054267818C10}"/>
              </a:ext>
            </a:extLst>
          </p:cNvPr>
          <p:cNvCxnSpPr>
            <a:cxnSpLocks/>
            <a:endCxn id="342" idx="0"/>
          </p:cNvCxnSpPr>
          <p:nvPr/>
        </p:nvCxnSpPr>
        <p:spPr>
          <a:xfrm>
            <a:off x="7564264" y="4311875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线连接符 112">
            <a:extLst>
              <a:ext uri="{FF2B5EF4-FFF2-40B4-BE49-F238E27FC236}">
                <a16:creationId xmlns:a16="http://schemas.microsoft.com/office/drawing/2014/main" id="{57ECC21B-615B-4429-8DDF-0222DBB1D095}"/>
              </a:ext>
            </a:extLst>
          </p:cNvPr>
          <p:cNvCxnSpPr>
            <a:cxnSpLocks/>
            <a:endCxn id="342" idx="2"/>
          </p:cNvCxnSpPr>
          <p:nvPr/>
        </p:nvCxnSpPr>
        <p:spPr>
          <a:xfrm>
            <a:off x="7315037" y="4549337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椭圆 293">
            <a:extLst>
              <a:ext uri="{FF2B5EF4-FFF2-40B4-BE49-F238E27FC236}">
                <a16:creationId xmlns:a16="http://schemas.microsoft.com/office/drawing/2014/main" id="{9A6755ED-5069-4175-B643-9CA5F4A41D29}"/>
              </a:ext>
            </a:extLst>
          </p:cNvPr>
          <p:cNvSpPr/>
          <p:nvPr/>
        </p:nvSpPr>
        <p:spPr>
          <a:xfrm>
            <a:off x="5692009" y="4798259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5" name="椭圆 294">
            <a:extLst>
              <a:ext uri="{FF2B5EF4-FFF2-40B4-BE49-F238E27FC236}">
                <a16:creationId xmlns:a16="http://schemas.microsoft.com/office/drawing/2014/main" id="{83544C5D-60EB-400A-8ED5-354E833C3362}"/>
              </a:ext>
            </a:extLst>
          </p:cNvPr>
          <p:cNvSpPr/>
          <p:nvPr/>
        </p:nvSpPr>
        <p:spPr>
          <a:xfrm>
            <a:off x="5995012" y="4798259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6" name="直线连接符 116">
            <a:extLst>
              <a:ext uri="{FF2B5EF4-FFF2-40B4-BE49-F238E27FC236}">
                <a16:creationId xmlns:a16="http://schemas.microsoft.com/office/drawing/2014/main" id="{E011B763-BE9E-4C7F-B640-D33E23BDD0FF}"/>
              </a:ext>
            </a:extLst>
          </p:cNvPr>
          <p:cNvCxnSpPr>
            <a:cxnSpLocks/>
            <a:endCxn id="295" idx="1"/>
          </p:cNvCxnSpPr>
          <p:nvPr/>
        </p:nvCxnSpPr>
        <p:spPr>
          <a:xfrm>
            <a:off x="5783811" y="4598822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线连接符 117">
            <a:extLst>
              <a:ext uri="{FF2B5EF4-FFF2-40B4-BE49-F238E27FC236}">
                <a16:creationId xmlns:a16="http://schemas.microsoft.com/office/drawing/2014/main" id="{786C2105-BF19-4E8E-967E-BCC7731B7D5B}"/>
              </a:ext>
            </a:extLst>
          </p:cNvPr>
          <p:cNvCxnSpPr>
            <a:cxnSpLocks/>
            <a:endCxn id="294" idx="0"/>
          </p:cNvCxnSpPr>
          <p:nvPr/>
        </p:nvCxnSpPr>
        <p:spPr>
          <a:xfrm>
            <a:off x="5745785" y="4614573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线连接符 118">
            <a:extLst>
              <a:ext uri="{FF2B5EF4-FFF2-40B4-BE49-F238E27FC236}">
                <a16:creationId xmlns:a16="http://schemas.microsoft.com/office/drawing/2014/main" id="{2454BF7E-5733-4DC9-B95C-D5B334B82F9D}"/>
              </a:ext>
            </a:extLst>
          </p:cNvPr>
          <p:cNvCxnSpPr>
            <a:cxnSpLocks/>
            <a:endCxn id="295" idx="0"/>
          </p:cNvCxnSpPr>
          <p:nvPr/>
        </p:nvCxnSpPr>
        <p:spPr>
          <a:xfrm>
            <a:off x="6048788" y="4614573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线连接符 119">
            <a:extLst>
              <a:ext uri="{FF2B5EF4-FFF2-40B4-BE49-F238E27FC236}">
                <a16:creationId xmlns:a16="http://schemas.microsoft.com/office/drawing/2014/main" id="{3D3B84FC-E518-4E8B-83F5-3662D6E21FAC}"/>
              </a:ext>
            </a:extLst>
          </p:cNvPr>
          <p:cNvCxnSpPr>
            <a:cxnSpLocks/>
            <a:stCxn id="294" idx="6"/>
            <a:endCxn id="295" idx="2"/>
          </p:cNvCxnSpPr>
          <p:nvPr/>
        </p:nvCxnSpPr>
        <p:spPr>
          <a:xfrm>
            <a:off x="5799562" y="4852036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椭圆 299">
            <a:extLst>
              <a:ext uri="{FF2B5EF4-FFF2-40B4-BE49-F238E27FC236}">
                <a16:creationId xmlns:a16="http://schemas.microsoft.com/office/drawing/2014/main" id="{C7B20DEE-87B3-4609-8E7F-467CF30A0E74}"/>
              </a:ext>
            </a:extLst>
          </p:cNvPr>
          <p:cNvSpPr/>
          <p:nvPr/>
        </p:nvSpPr>
        <p:spPr>
          <a:xfrm>
            <a:off x="6298015" y="4792912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1" name="直线连接符 121">
            <a:extLst>
              <a:ext uri="{FF2B5EF4-FFF2-40B4-BE49-F238E27FC236}">
                <a16:creationId xmlns:a16="http://schemas.microsoft.com/office/drawing/2014/main" id="{FC7F1E8D-8915-41BF-967F-1C31B5C7767F}"/>
              </a:ext>
            </a:extLst>
          </p:cNvPr>
          <p:cNvCxnSpPr>
            <a:cxnSpLocks/>
            <a:endCxn id="300" idx="1"/>
          </p:cNvCxnSpPr>
          <p:nvPr/>
        </p:nvCxnSpPr>
        <p:spPr>
          <a:xfrm>
            <a:off x="6086814" y="4593475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线连接符 122">
            <a:extLst>
              <a:ext uri="{FF2B5EF4-FFF2-40B4-BE49-F238E27FC236}">
                <a16:creationId xmlns:a16="http://schemas.microsoft.com/office/drawing/2014/main" id="{2F053877-8A20-452A-8929-51D8258F6FD5}"/>
              </a:ext>
            </a:extLst>
          </p:cNvPr>
          <p:cNvCxnSpPr>
            <a:cxnSpLocks/>
            <a:endCxn id="300" idx="0"/>
          </p:cNvCxnSpPr>
          <p:nvPr/>
        </p:nvCxnSpPr>
        <p:spPr>
          <a:xfrm>
            <a:off x="6351791" y="4609226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线连接符 123">
            <a:extLst>
              <a:ext uri="{FF2B5EF4-FFF2-40B4-BE49-F238E27FC236}">
                <a16:creationId xmlns:a16="http://schemas.microsoft.com/office/drawing/2014/main" id="{B76F58FA-8137-4C91-B685-FA8FACFC2ED1}"/>
              </a:ext>
            </a:extLst>
          </p:cNvPr>
          <p:cNvCxnSpPr>
            <a:cxnSpLocks/>
            <a:endCxn id="300" idx="2"/>
          </p:cNvCxnSpPr>
          <p:nvPr/>
        </p:nvCxnSpPr>
        <p:spPr>
          <a:xfrm>
            <a:off x="6102565" y="4846688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椭圆 303">
            <a:extLst>
              <a:ext uri="{FF2B5EF4-FFF2-40B4-BE49-F238E27FC236}">
                <a16:creationId xmlns:a16="http://schemas.microsoft.com/office/drawing/2014/main" id="{F78F0C56-045B-4436-8F7C-89819DDDAE01}"/>
              </a:ext>
            </a:extLst>
          </p:cNvPr>
          <p:cNvSpPr/>
          <p:nvPr/>
        </p:nvSpPr>
        <p:spPr>
          <a:xfrm>
            <a:off x="6601018" y="4792912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5" name="直线连接符 125">
            <a:extLst>
              <a:ext uri="{FF2B5EF4-FFF2-40B4-BE49-F238E27FC236}">
                <a16:creationId xmlns:a16="http://schemas.microsoft.com/office/drawing/2014/main" id="{0A3C0235-AE27-42F0-863D-1EFA4465B4A8}"/>
              </a:ext>
            </a:extLst>
          </p:cNvPr>
          <p:cNvCxnSpPr>
            <a:cxnSpLocks/>
            <a:endCxn id="304" idx="1"/>
          </p:cNvCxnSpPr>
          <p:nvPr/>
        </p:nvCxnSpPr>
        <p:spPr>
          <a:xfrm>
            <a:off x="6389817" y="4593475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线连接符 126">
            <a:extLst>
              <a:ext uri="{FF2B5EF4-FFF2-40B4-BE49-F238E27FC236}">
                <a16:creationId xmlns:a16="http://schemas.microsoft.com/office/drawing/2014/main" id="{263AFEAB-8404-4AD5-A037-F438E7B226E4}"/>
              </a:ext>
            </a:extLst>
          </p:cNvPr>
          <p:cNvCxnSpPr>
            <a:cxnSpLocks/>
            <a:endCxn id="304" idx="0"/>
          </p:cNvCxnSpPr>
          <p:nvPr/>
        </p:nvCxnSpPr>
        <p:spPr>
          <a:xfrm>
            <a:off x="6654794" y="4609226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线连接符 127">
            <a:extLst>
              <a:ext uri="{FF2B5EF4-FFF2-40B4-BE49-F238E27FC236}">
                <a16:creationId xmlns:a16="http://schemas.microsoft.com/office/drawing/2014/main" id="{1F566691-56B3-4058-A605-66D2EFFE84B4}"/>
              </a:ext>
            </a:extLst>
          </p:cNvPr>
          <p:cNvCxnSpPr>
            <a:cxnSpLocks/>
            <a:endCxn id="304" idx="2"/>
          </p:cNvCxnSpPr>
          <p:nvPr/>
        </p:nvCxnSpPr>
        <p:spPr>
          <a:xfrm>
            <a:off x="6405568" y="4846688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椭圆 307">
            <a:extLst>
              <a:ext uri="{FF2B5EF4-FFF2-40B4-BE49-F238E27FC236}">
                <a16:creationId xmlns:a16="http://schemas.microsoft.com/office/drawing/2014/main" id="{27050F48-26A4-4ABD-8A0A-1612B8FC9B44}"/>
              </a:ext>
            </a:extLst>
          </p:cNvPr>
          <p:cNvSpPr/>
          <p:nvPr/>
        </p:nvSpPr>
        <p:spPr>
          <a:xfrm>
            <a:off x="6904021" y="4792912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9" name="直线连接符 129">
            <a:extLst>
              <a:ext uri="{FF2B5EF4-FFF2-40B4-BE49-F238E27FC236}">
                <a16:creationId xmlns:a16="http://schemas.microsoft.com/office/drawing/2014/main" id="{97D88034-6E71-4C61-AD6F-4451453C6415}"/>
              </a:ext>
            </a:extLst>
          </p:cNvPr>
          <p:cNvCxnSpPr>
            <a:cxnSpLocks/>
            <a:endCxn id="308" idx="1"/>
          </p:cNvCxnSpPr>
          <p:nvPr/>
        </p:nvCxnSpPr>
        <p:spPr>
          <a:xfrm>
            <a:off x="6692820" y="4593475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线连接符 130">
            <a:extLst>
              <a:ext uri="{FF2B5EF4-FFF2-40B4-BE49-F238E27FC236}">
                <a16:creationId xmlns:a16="http://schemas.microsoft.com/office/drawing/2014/main" id="{0BFB0EC0-3197-4E29-8E37-ABA55BE79F24}"/>
              </a:ext>
            </a:extLst>
          </p:cNvPr>
          <p:cNvCxnSpPr>
            <a:cxnSpLocks/>
            <a:endCxn id="308" idx="0"/>
          </p:cNvCxnSpPr>
          <p:nvPr/>
        </p:nvCxnSpPr>
        <p:spPr>
          <a:xfrm>
            <a:off x="6957797" y="4609226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线连接符 131">
            <a:extLst>
              <a:ext uri="{FF2B5EF4-FFF2-40B4-BE49-F238E27FC236}">
                <a16:creationId xmlns:a16="http://schemas.microsoft.com/office/drawing/2014/main" id="{B2CC907B-8B73-49CC-82BB-450CC3D02E77}"/>
              </a:ext>
            </a:extLst>
          </p:cNvPr>
          <p:cNvCxnSpPr>
            <a:cxnSpLocks/>
            <a:endCxn id="308" idx="2"/>
          </p:cNvCxnSpPr>
          <p:nvPr/>
        </p:nvCxnSpPr>
        <p:spPr>
          <a:xfrm>
            <a:off x="6708571" y="4846688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椭圆 311">
            <a:extLst>
              <a:ext uri="{FF2B5EF4-FFF2-40B4-BE49-F238E27FC236}">
                <a16:creationId xmlns:a16="http://schemas.microsoft.com/office/drawing/2014/main" id="{9C31C6CE-18DE-4287-820F-06AEC0DC7E19}"/>
              </a:ext>
            </a:extLst>
          </p:cNvPr>
          <p:cNvSpPr/>
          <p:nvPr/>
        </p:nvSpPr>
        <p:spPr>
          <a:xfrm>
            <a:off x="7207024" y="4792912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3" name="直线连接符 133">
            <a:extLst>
              <a:ext uri="{FF2B5EF4-FFF2-40B4-BE49-F238E27FC236}">
                <a16:creationId xmlns:a16="http://schemas.microsoft.com/office/drawing/2014/main" id="{D30E5F15-3D3A-4991-98B5-19CE4607ACED}"/>
              </a:ext>
            </a:extLst>
          </p:cNvPr>
          <p:cNvCxnSpPr>
            <a:cxnSpLocks/>
            <a:endCxn id="312" idx="1"/>
          </p:cNvCxnSpPr>
          <p:nvPr/>
        </p:nvCxnSpPr>
        <p:spPr>
          <a:xfrm>
            <a:off x="6995824" y="4593475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线连接符 134">
            <a:extLst>
              <a:ext uri="{FF2B5EF4-FFF2-40B4-BE49-F238E27FC236}">
                <a16:creationId xmlns:a16="http://schemas.microsoft.com/office/drawing/2014/main" id="{7E36CF1B-42C4-429E-A973-6A6FFA8D12AC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7260800" y="4609226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线连接符 135">
            <a:extLst>
              <a:ext uri="{FF2B5EF4-FFF2-40B4-BE49-F238E27FC236}">
                <a16:creationId xmlns:a16="http://schemas.microsoft.com/office/drawing/2014/main" id="{A1B82CF4-77C2-413E-9BA0-67C91FA1491C}"/>
              </a:ext>
            </a:extLst>
          </p:cNvPr>
          <p:cNvCxnSpPr>
            <a:cxnSpLocks/>
            <a:endCxn id="312" idx="2"/>
          </p:cNvCxnSpPr>
          <p:nvPr/>
        </p:nvCxnSpPr>
        <p:spPr>
          <a:xfrm>
            <a:off x="7011574" y="4846688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椭圆 315">
            <a:extLst>
              <a:ext uri="{FF2B5EF4-FFF2-40B4-BE49-F238E27FC236}">
                <a16:creationId xmlns:a16="http://schemas.microsoft.com/office/drawing/2014/main" id="{BCFA87AD-AA0E-4CFF-BFA9-1E4A7AE548A2}"/>
              </a:ext>
            </a:extLst>
          </p:cNvPr>
          <p:cNvSpPr/>
          <p:nvPr/>
        </p:nvSpPr>
        <p:spPr>
          <a:xfrm>
            <a:off x="7510027" y="4792912"/>
            <a:ext cx="107553" cy="10755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7" name="直线连接符 137">
            <a:extLst>
              <a:ext uri="{FF2B5EF4-FFF2-40B4-BE49-F238E27FC236}">
                <a16:creationId xmlns:a16="http://schemas.microsoft.com/office/drawing/2014/main" id="{1DF95FA7-6E8A-49B1-A86C-1BD705517880}"/>
              </a:ext>
            </a:extLst>
          </p:cNvPr>
          <p:cNvCxnSpPr>
            <a:cxnSpLocks/>
            <a:endCxn id="316" idx="1"/>
          </p:cNvCxnSpPr>
          <p:nvPr/>
        </p:nvCxnSpPr>
        <p:spPr>
          <a:xfrm>
            <a:off x="7298827" y="4593475"/>
            <a:ext cx="226951" cy="215187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线连接符 138">
            <a:extLst>
              <a:ext uri="{FF2B5EF4-FFF2-40B4-BE49-F238E27FC236}">
                <a16:creationId xmlns:a16="http://schemas.microsoft.com/office/drawing/2014/main" id="{CB9FC435-D2FC-42FF-9C40-4ACC2108D92B}"/>
              </a:ext>
            </a:extLst>
          </p:cNvPr>
          <p:cNvCxnSpPr>
            <a:cxnSpLocks/>
            <a:endCxn id="316" idx="0"/>
          </p:cNvCxnSpPr>
          <p:nvPr/>
        </p:nvCxnSpPr>
        <p:spPr>
          <a:xfrm>
            <a:off x="7563804" y="4609226"/>
            <a:ext cx="0" cy="183686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直线连接符 139">
            <a:extLst>
              <a:ext uri="{FF2B5EF4-FFF2-40B4-BE49-F238E27FC236}">
                <a16:creationId xmlns:a16="http://schemas.microsoft.com/office/drawing/2014/main" id="{BB48B668-4D86-4A41-90E1-26AAC9BD2960}"/>
              </a:ext>
            </a:extLst>
          </p:cNvPr>
          <p:cNvCxnSpPr>
            <a:cxnSpLocks/>
            <a:endCxn id="316" idx="2"/>
          </p:cNvCxnSpPr>
          <p:nvPr/>
        </p:nvCxnSpPr>
        <p:spPr>
          <a:xfrm>
            <a:off x="7314577" y="4846688"/>
            <a:ext cx="195450" cy="0"/>
          </a:xfrm>
          <a:prstGeom prst="lin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直接连接符 372">
            <a:extLst>
              <a:ext uri="{FF2B5EF4-FFF2-40B4-BE49-F238E27FC236}">
                <a16:creationId xmlns:a16="http://schemas.microsoft.com/office/drawing/2014/main" id="{D29E5C99-7DD2-4EC9-A44D-CC7083480455}"/>
              </a:ext>
            </a:extLst>
          </p:cNvPr>
          <p:cNvCxnSpPr>
            <a:cxnSpLocks/>
            <a:endCxn id="252" idx="7"/>
          </p:cNvCxnSpPr>
          <p:nvPr/>
        </p:nvCxnSpPr>
        <p:spPr>
          <a:xfrm flipV="1">
            <a:off x="3345121" y="3635726"/>
            <a:ext cx="2433803" cy="55351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直接连接符 373">
            <a:extLst>
              <a:ext uri="{FF2B5EF4-FFF2-40B4-BE49-F238E27FC236}">
                <a16:creationId xmlns:a16="http://schemas.microsoft.com/office/drawing/2014/main" id="{89D52819-F245-4E43-86B8-D96E74A5E15B}"/>
              </a:ext>
            </a:extLst>
          </p:cNvPr>
          <p:cNvCxnSpPr>
            <a:cxnSpLocks/>
            <a:stCxn id="3" idx="4"/>
            <a:endCxn id="294" idx="3"/>
          </p:cNvCxnSpPr>
          <p:nvPr/>
        </p:nvCxnSpPr>
        <p:spPr>
          <a:xfrm>
            <a:off x="3345122" y="4495873"/>
            <a:ext cx="2362638" cy="39418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9" name="组合 378">
            <a:extLst>
              <a:ext uri="{FF2B5EF4-FFF2-40B4-BE49-F238E27FC236}">
                <a16:creationId xmlns:a16="http://schemas.microsoft.com/office/drawing/2014/main" id="{9825E090-0207-4967-8929-6A6DB824D6F5}"/>
              </a:ext>
            </a:extLst>
          </p:cNvPr>
          <p:cNvGrpSpPr/>
          <p:nvPr/>
        </p:nvGrpSpPr>
        <p:grpSpPr>
          <a:xfrm>
            <a:off x="8129163" y="3921617"/>
            <a:ext cx="3224637" cy="2237718"/>
            <a:chOff x="1401214" y="3802791"/>
            <a:chExt cx="5035027" cy="3494028"/>
          </a:xfrm>
        </p:grpSpPr>
        <p:pic>
          <p:nvPicPr>
            <p:cNvPr id="380" name="图片 379">
              <a:extLst>
                <a:ext uri="{FF2B5EF4-FFF2-40B4-BE49-F238E27FC236}">
                  <a16:creationId xmlns:a16="http://schemas.microsoft.com/office/drawing/2014/main" id="{B73C0BD1-DD2F-4FA3-A2A0-8A764F723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9246151">
              <a:off x="5055235" y="3802791"/>
              <a:ext cx="1285466" cy="1162651"/>
            </a:xfrm>
            <a:prstGeom prst="rect">
              <a:avLst/>
            </a:prstGeom>
          </p:spPr>
        </p:pic>
        <p:cxnSp>
          <p:nvCxnSpPr>
            <p:cNvPr id="381" name="直线连接符 73">
              <a:extLst>
                <a:ext uri="{FF2B5EF4-FFF2-40B4-BE49-F238E27FC236}">
                  <a16:creationId xmlns:a16="http://schemas.microsoft.com/office/drawing/2014/main" id="{BB16FAC6-F025-4090-ADEE-445F0F3F5633}"/>
                </a:ext>
              </a:extLst>
            </p:cNvPr>
            <p:cNvCxnSpPr/>
            <p:nvPr/>
          </p:nvCxnSpPr>
          <p:spPr>
            <a:xfrm flipH="1">
              <a:off x="2821530" y="5303751"/>
              <a:ext cx="1049101" cy="77957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2" name="平行四边形 381">
              <a:extLst>
                <a:ext uri="{FF2B5EF4-FFF2-40B4-BE49-F238E27FC236}">
                  <a16:creationId xmlns:a16="http://schemas.microsoft.com/office/drawing/2014/main" id="{0B22E9E7-AC2B-49E1-8556-C26B90CBEA06}"/>
                </a:ext>
              </a:extLst>
            </p:cNvPr>
            <p:cNvSpPr/>
            <p:nvPr/>
          </p:nvSpPr>
          <p:spPr>
            <a:xfrm rot="1232624">
              <a:off x="2293669" y="4683867"/>
              <a:ext cx="4142572" cy="1643225"/>
            </a:xfrm>
            <a:prstGeom prst="parallelogram">
              <a:avLst>
                <a:gd name="adj" fmla="val 59994"/>
              </a:avLst>
            </a:prstGeom>
            <a:solidFill>
              <a:schemeClr val="accent6">
                <a:lumMod val="40000"/>
                <a:lumOff val="60000"/>
                <a:alpha val="76078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3" name="文本框 382">
                  <a:extLst>
                    <a:ext uri="{FF2B5EF4-FFF2-40B4-BE49-F238E27FC236}">
                      <a16:creationId xmlns:a16="http://schemas.microsoft.com/office/drawing/2014/main" id="{D9990253-894E-4550-A669-982542B6E9DC}"/>
                    </a:ext>
                  </a:extLst>
                </p:cNvPr>
                <p:cNvSpPr txBox="1"/>
                <p:nvPr/>
              </p:nvSpPr>
              <p:spPr>
                <a:xfrm>
                  <a:off x="4741086" y="6000570"/>
                  <a:ext cx="6199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oMath>
                    </m:oMathPara>
                  </a14:m>
                  <a:endParaRPr kumimoji="1" lang="zh-CN" altLang="en-US" sz="2400" b="1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40CEFE1C-73FF-4CC1-A382-66837E68B1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1086" y="6000570"/>
                  <a:ext cx="619933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4" name="文本框 383">
                  <a:extLst>
                    <a:ext uri="{FF2B5EF4-FFF2-40B4-BE49-F238E27FC236}">
                      <a16:creationId xmlns:a16="http://schemas.microsoft.com/office/drawing/2014/main" id="{2A772990-0B5E-4F26-B5DA-85359F848C64}"/>
                    </a:ext>
                  </a:extLst>
                </p:cNvPr>
                <p:cNvSpPr txBox="1"/>
                <p:nvPr/>
              </p:nvSpPr>
              <p:spPr>
                <a:xfrm>
                  <a:off x="5126303" y="5007303"/>
                  <a:ext cx="6969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oMath>
                    </m:oMathPara>
                  </a14:m>
                  <a:endParaRPr kumimoji="1" lang="zh-CN" altLang="en-US" sz="2400" b="1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F5FA2048-B529-44EF-9254-3EEAC22DC7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6303" y="5007303"/>
                  <a:ext cx="696922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5" name="文本框 384">
                  <a:extLst>
                    <a:ext uri="{FF2B5EF4-FFF2-40B4-BE49-F238E27FC236}">
                      <a16:creationId xmlns:a16="http://schemas.microsoft.com/office/drawing/2014/main" id="{81A69FEC-E7FB-456C-86E8-EF637EE06EE1}"/>
                    </a:ext>
                  </a:extLst>
                </p:cNvPr>
                <p:cNvSpPr txBox="1"/>
                <p:nvPr/>
              </p:nvSpPr>
              <p:spPr>
                <a:xfrm>
                  <a:off x="3412106" y="5343600"/>
                  <a:ext cx="6199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1" i="0" smtClean="0">
                            <a:latin typeface="Cambria Math" panose="02040503050406030204" pitchFamily="18" charset="0"/>
                          </a:rPr>
                          <m:t>𝐜</m:t>
                        </m:r>
                      </m:oMath>
                    </m:oMathPara>
                  </a14:m>
                  <a:endParaRPr kumimoji="1" lang="zh-CN" altLang="en-US" sz="2400" b="1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776888E-5323-4B43-81D8-5FE151A3E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2106" y="5343600"/>
                  <a:ext cx="619933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6" name="组合 385">
              <a:extLst>
                <a:ext uri="{FF2B5EF4-FFF2-40B4-BE49-F238E27FC236}">
                  <a16:creationId xmlns:a16="http://schemas.microsoft.com/office/drawing/2014/main" id="{51B035CD-FF56-48C4-A814-3BEB34B332C9}"/>
                </a:ext>
              </a:extLst>
            </p:cNvPr>
            <p:cNvGrpSpPr/>
            <p:nvPr/>
          </p:nvGrpSpPr>
          <p:grpSpPr>
            <a:xfrm rot="1054139">
              <a:off x="3769663" y="4492516"/>
              <a:ext cx="1502600" cy="1722293"/>
              <a:chOff x="2197319" y="4042617"/>
              <a:chExt cx="1502600" cy="1722293"/>
            </a:xfrm>
          </p:grpSpPr>
          <p:cxnSp>
            <p:nvCxnSpPr>
              <p:cNvPr id="394" name="直线箭头连接符 13">
                <a:extLst>
                  <a:ext uri="{FF2B5EF4-FFF2-40B4-BE49-F238E27FC236}">
                    <a16:creationId xmlns:a16="http://schemas.microsoft.com/office/drawing/2014/main" id="{15CB13AD-82E9-4674-B6E8-20189B6ED121}"/>
                  </a:ext>
                </a:extLst>
              </p:cNvPr>
              <p:cNvCxnSpPr>
                <a:cxnSpLocks/>
                <a:endCxn id="396" idx="2"/>
              </p:cNvCxnSpPr>
              <p:nvPr/>
            </p:nvCxnSpPr>
            <p:spPr>
              <a:xfrm flipV="1">
                <a:off x="2376932" y="4675039"/>
                <a:ext cx="1090513" cy="305200"/>
              </a:xfrm>
              <a:prstGeom prst="straightConnector1">
                <a:avLst/>
              </a:prstGeom>
              <a:ln w="57150">
                <a:solidFill>
                  <a:srgbClr val="0432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5" name="椭圆 394">
                <a:extLst>
                  <a:ext uri="{FF2B5EF4-FFF2-40B4-BE49-F238E27FC236}">
                    <a16:creationId xmlns:a16="http://schemas.microsoft.com/office/drawing/2014/main" id="{4CD09BF1-4ACD-44BE-889A-1F552C1BFDB9}"/>
                  </a:ext>
                </a:extLst>
              </p:cNvPr>
              <p:cNvSpPr/>
              <p:nvPr/>
            </p:nvSpPr>
            <p:spPr>
              <a:xfrm>
                <a:off x="3351208" y="5532436"/>
                <a:ext cx="232474" cy="23247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6" name="椭圆 395">
                <a:extLst>
                  <a:ext uri="{FF2B5EF4-FFF2-40B4-BE49-F238E27FC236}">
                    <a16:creationId xmlns:a16="http://schemas.microsoft.com/office/drawing/2014/main" id="{3AA1253C-9333-414A-92FB-03ACB53A24CA}"/>
                  </a:ext>
                </a:extLst>
              </p:cNvPr>
              <p:cNvSpPr/>
              <p:nvPr/>
            </p:nvSpPr>
            <p:spPr>
              <a:xfrm>
                <a:off x="3467445" y="4558802"/>
                <a:ext cx="232474" cy="23247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7" name="椭圆 396">
                <a:extLst>
                  <a:ext uri="{FF2B5EF4-FFF2-40B4-BE49-F238E27FC236}">
                    <a16:creationId xmlns:a16="http://schemas.microsoft.com/office/drawing/2014/main" id="{0AE38D86-9D68-4891-A485-30CECBCA7B4D}"/>
                  </a:ext>
                </a:extLst>
              </p:cNvPr>
              <p:cNvSpPr/>
              <p:nvPr/>
            </p:nvSpPr>
            <p:spPr>
              <a:xfrm>
                <a:off x="2197319" y="4936248"/>
                <a:ext cx="232474" cy="23247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398" name="直线箭头连接符 25">
                <a:extLst>
                  <a:ext uri="{FF2B5EF4-FFF2-40B4-BE49-F238E27FC236}">
                    <a16:creationId xmlns:a16="http://schemas.microsoft.com/office/drawing/2014/main" id="{EC6FDFF9-4891-4B46-8671-772176666984}"/>
                  </a:ext>
                </a:extLst>
              </p:cNvPr>
              <p:cNvCxnSpPr>
                <a:cxnSpLocks/>
                <a:endCxn id="395" idx="2"/>
              </p:cNvCxnSpPr>
              <p:nvPr/>
            </p:nvCxnSpPr>
            <p:spPr>
              <a:xfrm>
                <a:off x="2429793" y="5116149"/>
                <a:ext cx="921415" cy="532524"/>
              </a:xfrm>
              <a:prstGeom prst="straightConnector1">
                <a:avLst/>
              </a:prstGeom>
              <a:ln w="57150">
                <a:solidFill>
                  <a:srgbClr val="0432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直线箭头连接符 32">
                <a:extLst>
                  <a:ext uri="{FF2B5EF4-FFF2-40B4-BE49-F238E27FC236}">
                    <a16:creationId xmlns:a16="http://schemas.microsoft.com/office/drawing/2014/main" id="{AF78DFD9-E8D0-4155-8A02-048D15978E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3607" y="4042617"/>
                <a:ext cx="0" cy="1027606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7" name="文本框 386">
                  <a:extLst>
                    <a:ext uri="{FF2B5EF4-FFF2-40B4-BE49-F238E27FC236}">
                      <a16:creationId xmlns:a16="http://schemas.microsoft.com/office/drawing/2014/main" id="{8095B2BB-BAC8-4E13-8229-C6B85D599645}"/>
                    </a:ext>
                  </a:extLst>
                </p:cNvPr>
                <p:cNvSpPr txBox="1"/>
                <p:nvPr/>
              </p:nvSpPr>
              <p:spPr>
                <a:xfrm>
                  <a:off x="4093172" y="4075715"/>
                  <a:ext cx="6199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oMath>
                    </m:oMathPara>
                  </a14:m>
                  <a:endParaRPr kumimoji="1" lang="zh-CN" altLang="en-US" sz="2400" b="1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2749167A-7DC3-4338-96D9-FE3F87F44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3172" y="4075715"/>
                  <a:ext cx="619933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8" name="直线箭头连接符 65">
              <a:extLst>
                <a:ext uri="{FF2B5EF4-FFF2-40B4-BE49-F238E27FC236}">
                  <a16:creationId xmlns:a16="http://schemas.microsoft.com/office/drawing/2014/main" id="{9B2577DD-7EC0-4EAE-A644-3423B7A97DA7}"/>
                </a:ext>
              </a:extLst>
            </p:cNvPr>
            <p:cNvCxnSpPr/>
            <p:nvPr/>
          </p:nvCxnSpPr>
          <p:spPr>
            <a:xfrm flipV="1">
              <a:off x="2821530" y="5232058"/>
              <a:ext cx="0" cy="11352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线箭头连接符 66">
              <a:extLst>
                <a:ext uri="{FF2B5EF4-FFF2-40B4-BE49-F238E27FC236}">
                  <a16:creationId xmlns:a16="http://schemas.microsoft.com/office/drawing/2014/main" id="{078A2B2C-356A-4A65-B205-B7DEE6411FBA}"/>
                </a:ext>
              </a:extLst>
            </p:cNvPr>
            <p:cNvCxnSpPr>
              <a:cxnSpLocks/>
            </p:cNvCxnSpPr>
            <p:nvPr/>
          </p:nvCxnSpPr>
          <p:spPr>
            <a:xfrm>
              <a:off x="2706748" y="5846140"/>
              <a:ext cx="526616" cy="9908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线箭头连接符 67">
              <a:extLst>
                <a:ext uri="{FF2B5EF4-FFF2-40B4-BE49-F238E27FC236}">
                  <a16:creationId xmlns:a16="http://schemas.microsoft.com/office/drawing/2014/main" id="{A923F902-2A32-40D0-B5F3-C55B04DDFB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3298" y="6083329"/>
              <a:ext cx="2144762" cy="361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文本框 390">
              <a:extLst>
                <a:ext uri="{FF2B5EF4-FFF2-40B4-BE49-F238E27FC236}">
                  <a16:creationId xmlns:a16="http://schemas.microsoft.com/office/drawing/2014/main" id="{CDD6B036-0CF1-40AC-87DF-29F06AADA7F0}"/>
                </a:ext>
              </a:extLst>
            </p:cNvPr>
            <p:cNvSpPr txBox="1"/>
            <p:nvPr/>
          </p:nvSpPr>
          <p:spPr>
            <a:xfrm>
              <a:off x="1401214" y="5503304"/>
              <a:ext cx="278967" cy="62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/>
                <a:t>x</a:t>
              </a:r>
              <a:endParaRPr kumimoji="1" lang="zh-CN" altLang="en-US" sz="2000" b="1" dirty="0"/>
            </a:p>
          </p:txBody>
        </p:sp>
        <p:sp>
          <p:nvSpPr>
            <p:cNvPr id="392" name="文本框 391">
              <a:extLst>
                <a:ext uri="{FF2B5EF4-FFF2-40B4-BE49-F238E27FC236}">
                  <a16:creationId xmlns:a16="http://schemas.microsoft.com/office/drawing/2014/main" id="{37177372-6DAF-49B6-8CB2-670C481011E4}"/>
                </a:ext>
              </a:extLst>
            </p:cNvPr>
            <p:cNvSpPr txBox="1"/>
            <p:nvPr/>
          </p:nvSpPr>
          <p:spPr>
            <a:xfrm>
              <a:off x="2913899" y="6672077"/>
              <a:ext cx="278969" cy="62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/>
                <a:t>y</a:t>
              </a:r>
              <a:endParaRPr kumimoji="1" lang="zh-CN" altLang="en-US" sz="2000" b="1" dirty="0"/>
            </a:p>
          </p:txBody>
        </p:sp>
        <p:sp>
          <p:nvSpPr>
            <p:cNvPr id="393" name="文本框 392">
              <a:extLst>
                <a:ext uri="{FF2B5EF4-FFF2-40B4-BE49-F238E27FC236}">
                  <a16:creationId xmlns:a16="http://schemas.microsoft.com/office/drawing/2014/main" id="{1CC94818-7E68-435A-87F8-934CAA020B53}"/>
                </a:ext>
              </a:extLst>
            </p:cNvPr>
            <p:cNvSpPr txBox="1"/>
            <p:nvPr/>
          </p:nvSpPr>
          <p:spPr>
            <a:xfrm>
              <a:off x="2949407" y="4996466"/>
              <a:ext cx="278967" cy="62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/>
                <a:t>z</a:t>
              </a:r>
              <a:endParaRPr kumimoji="1" lang="zh-CN" altLang="en-US" sz="2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1" name="文本框 520">
                <a:extLst>
                  <a:ext uri="{FF2B5EF4-FFF2-40B4-BE49-F238E27FC236}">
                    <a16:creationId xmlns:a16="http://schemas.microsoft.com/office/drawing/2014/main" id="{8F92CC10-DDF8-4BB4-A86C-F4BE7B4841AF}"/>
                  </a:ext>
                </a:extLst>
              </p:cNvPr>
              <p:cNvSpPr txBox="1"/>
              <p:nvPr/>
            </p:nvSpPr>
            <p:spPr>
              <a:xfrm>
                <a:off x="5995473" y="4404097"/>
                <a:ext cx="397030" cy="295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𝐚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521" name="文本框 520">
                <a:extLst>
                  <a:ext uri="{FF2B5EF4-FFF2-40B4-BE49-F238E27FC236}">
                    <a16:creationId xmlns:a16="http://schemas.microsoft.com/office/drawing/2014/main" id="{8F92CC10-DDF8-4BB4-A86C-F4BE7B484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473" y="4404097"/>
                <a:ext cx="397030" cy="295669"/>
              </a:xfrm>
              <a:prstGeom prst="rect">
                <a:avLst/>
              </a:prstGeom>
              <a:blipFill>
                <a:blip r:embed="rId10"/>
                <a:stretch>
                  <a:fillRect b="-38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2" name="文本框 521">
                <a:extLst>
                  <a:ext uri="{FF2B5EF4-FFF2-40B4-BE49-F238E27FC236}">
                    <a16:creationId xmlns:a16="http://schemas.microsoft.com/office/drawing/2014/main" id="{33515380-F40E-4BC1-AB6A-A80C50A3166A}"/>
                  </a:ext>
                </a:extLst>
              </p:cNvPr>
              <p:cNvSpPr txBox="1"/>
              <p:nvPr/>
            </p:nvSpPr>
            <p:spPr>
              <a:xfrm>
                <a:off x="6567836" y="3957405"/>
                <a:ext cx="446337" cy="295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522" name="文本框 521">
                <a:extLst>
                  <a:ext uri="{FF2B5EF4-FFF2-40B4-BE49-F238E27FC236}">
                    <a16:creationId xmlns:a16="http://schemas.microsoft.com/office/drawing/2014/main" id="{33515380-F40E-4BC1-AB6A-A80C50A31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836" y="3957405"/>
                <a:ext cx="446337" cy="295669"/>
              </a:xfrm>
              <a:prstGeom prst="rect">
                <a:avLst/>
              </a:prstGeom>
              <a:blipFill>
                <a:blip r:embed="rId11"/>
                <a:stretch>
                  <a:fillRect b="-48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3" name="文本框 522">
                <a:extLst>
                  <a:ext uri="{FF2B5EF4-FFF2-40B4-BE49-F238E27FC236}">
                    <a16:creationId xmlns:a16="http://schemas.microsoft.com/office/drawing/2014/main" id="{7D635540-8D5F-48ED-B6C6-3A39F50DAD9D}"/>
                  </a:ext>
                </a:extLst>
              </p:cNvPr>
              <p:cNvSpPr txBox="1"/>
              <p:nvPr/>
            </p:nvSpPr>
            <p:spPr>
              <a:xfrm>
                <a:off x="6004993" y="3937304"/>
                <a:ext cx="397030" cy="295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523" name="文本框 522">
                <a:extLst>
                  <a:ext uri="{FF2B5EF4-FFF2-40B4-BE49-F238E27FC236}">
                    <a16:creationId xmlns:a16="http://schemas.microsoft.com/office/drawing/2014/main" id="{7D635540-8D5F-48ED-B6C6-3A39F50DA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93" y="3937304"/>
                <a:ext cx="397030" cy="295669"/>
              </a:xfrm>
              <a:prstGeom prst="rect">
                <a:avLst/>
              </a:prstGeom>
              <a:blipFill>
                <a:blip r:embed="rId12"/>
                <a:stretch>
                  <a:fillRect b="-39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6" name="直线箭头连接符 32">
            <a:extLst>
              <a:ext uri="{FF2B5EF4-FFF2-40B4-BE49-F238E27FC236}">
                <a16:creationId xmlns:a16="http://schemas.microsoft.com/office/drawing/2014/main" id="{DC0839EE-EFCC-49E4-814A-1B11BE80132F}"/>
              </a:ext>
            </a:extLst>
          </p:cNvPr>
          <p:cNvCxnSpPr>
            <a:cxnSpLocks/>
          </p:cNvCxnSpPr>
          <p:nvPr/>
        </p:nvCxnSpPr>
        <p:spPr>
          <a:xfrm flipV="1">
            <a:off x="6329692" y="3814023"/>
            <a:ext cx="251156" cy="4638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文本框 526">
                <a:extLst>
                  <a:ext uri="{FF2B5EF4-FFF2-40B4-BE49-F238E27FC236}">
                    <a16:creationId xmlns:a16="http://schemas.microsoft.com/office/drawing/2014/main" id="{5FD95265-92C0-449A-B39F-74350A7BD75A}"/>
                  </a:ext>
                </a:extLst>
              </p:cNvPr>
              <p:cNvSpPr txBox="1"/>
              <p:nvPr/>
            </p:nvSpPr>
            <p:spPr>
              <a:xfrm>
                <a:off x="6350305" y="3463076"/>
                <a:ext cx="397030" cy="295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527" name="文本框 526">
                <a:extLst>
                  <a:ext uri="{FF2B5EF4-FFF2-40B4-BE49-F238E27FC236}">
                    <a16:creationId xmlns:a16="http://schemas.microsoft.com/office/drawing/2014/main" id="{5FD95265-92C0-449A-B39F-74350A7BD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305" y="3463076"/>
                <a:ext cx="397030" cy="295669"/>
              </a:xfrm>
              <a:prstGeom prst="rect">
                <a:avLst/>
              </a:prstGeom>
              <a:blipFill>
                <a:blip r:embed="rId13"/>
                <a:stretch>
                  <a:fillRect b="-38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24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284866-A3EE-E546-B2E3-F035DC88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889" y="448464"/>
            <a:ext cx="10515600" cy="886321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平面点云的参数计算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深度图法向量计算代码实现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74354C6-1808-AE4B-9785-463BCE82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38" y="3177549"/>
            <a:ext cx="8586061" cy="2295548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B0148128-8A27-1F4D-B2C8-036512A374A3}"/>
              </a:ext>
            </a:extLst>
          </p:cNvPr>
          <p:cNvGrpSpPr/>
          <p:nvPr/>
        </p:nvGrpSpPr>
        <p:grpSpPr>
          <a:xfrm>
            <a:off x="10169286" y="3438720"/>
            <a:ext cx="1157506" cy="1773205"/>
            <a:chOff x="10080392" y="4326211"/>
            <a:chExt cx="1157506" cy="1773205"/>
          </a:xfrm>
        </p:grpSpPr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8F6E7512-A1CF-7A4D-A5DD-A3DDECCD77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0592" y="4695986"/>
              <a:ext cx="498997" cy="5941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6D1579A3-B585-454E-A2BC-A0C4205848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06584" y="4894926"/>
              <a:ext cx="0" cy="11952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0A7A7204-5325-BB4D-B3C4-841C6EA3A3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0392" y="5135946"/>
              <a:ext cx="115750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A216936-3C55-BC4A-BD5A-66393BD5F262}"/>
                </a:ext>
              </a:extLst>
            </p:cNvPr>
            <p:cNvSpPr txBox="1"/>
            <p:nvPr/>
          </p:nvSpPr>
          <p:spPr>
            <a:xfrm>
              <a:off x="10958930" y="5181705"/>
              <a:ext cx="278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x</a:t>
              </a:r>
              <a:endParaRPr kumimoji="1" lang="zh-CN" altLang="en-US" b="1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AFB828C-02CB-4E4A-9414-86970E7CCDBE}"/>
                </a:ext>
              </a:extLst>
            </p:cNvPr>
            <p:cNvSpPr txBox="1"/>
            <p:nvPr/>
          </p:nvSpPr>
          <p:spPr>
            <a:xfrm>
              <a:off x="10400327" y="5730084"/>
              <a:ext cx="278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y</a:t>
              </a:r>
              <a:endParaRPr kumimoji="1" lang="zh-CN" altLang="en-US" b="1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4E40CEA-F623-3949-851E-FA1714249E40}"/>
                </a:ext>
              </a:extLst>
            </p:cNvPr>
            <p:cNvSpPr txBox="1"/>
            <p:nvPr/>
          </p:nvSpPr>
          <p:spPr>
            <a:xfrm>
              <a:off x="10420090" y="4326211"/>
              <a:ext cx="278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z</a:t>
              </a:r>
              <a:endParaRPr kumimoji="1" lang="zh-CN" altLang="en-US" b="1" dirty="0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43C1498-69AF-9A4C-A6AC-FC0D80329793}"/>
              </a:ext>
            </a:extLst>
          </p:cNvPr>
          <p:cNvSpPr txBox="1"/>
          <p:nvPr/>
        </p:nvSpPr>
        <p:spPr>
          <a:xfrm>
            <a:off x="2833059" y="4140657"/>
            <a:ext cx="83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</a:rPr>
              <a:t>n_x</a:t>
            </a:r>
            <a:r>
              <a:rPr kumimoji="1" lang="en-US" altLang="zh-CN" dirty="0">
                <a:solidFill>
                  <a:srgbClr val="FF0000"/>
                </a:solidFill>
              </a:rPr>
              <a:t>&gt;0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190C29A-B419-014C-BADF-362AD050E788}"/>
              </a:ext>
            </a:extLst>
          </p:cNvPr>
          <p:cNvSpPr txBox="1"/>
          <p:nvPr/>
        </p:nvSpPr>
        <p:spPr>
          <a:xfrm>
            <a:off x="2131360" y="4325323"/>
            <a:ext cx="83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</a:rPr>
              <a:t>n_x</a:t>
            </a:r>
            <a:r>
              <a:rPr kumimoji="1" lang="en-US" altLang="zh-CN" dirty="0">
                <a:solidFill>
                  <a:srgbClr val="FF0000"/>
                </a:solidFill>
              </a:rPr>
              <a:t>&lt;0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82FAAE1-1F0A-0947-B07D-90BB429CD914}"/>
              </a:ext>
            </a:extLst>
          </p:cNvPr>
          <p:cNvSpPr txBox="1"/>
          <p:nvPr/>
        </p:nvSpPr>
        <p:spPr>
          <a:xfrm>
            <a:off x="5037267" y="3771325"/>
            <a:ext cx="83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</a:rPr>
              <a:t>n_y</a:t>
            </a:r>
            <a:r>
              <a:rPr kumimoji="1" lang="en-US" altLang="zh-CN" dirty="0">
                <a:solidFill>
                  <a:srgbClr val="FF0000"/>
                </a:solidFill>
              </a:rPr>
              <a:t>&lt;0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492CE08-02CE-9A4D-8429-F4B534086799}"/>
              </a:ext>
            </a:extLst>
          </p:cNvPr>
          <p:cNvSpPr txBox="1"/>
          <p:nvPr/>
        </p:nvSpPr>
        <p:spPr>
          <a:xfrm>
            <a:off x="5152455" y="4389023"/>
            <a:ext cx="83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</a:rPr>
              <a:t>n_y</a:t>
            </a:r>
            <a:r>
              <a:rPr kumimoji="1" lang="en-US" altLang="zh-CN" dirty="0">
                <a:solidFill>
                  <a:srgbClr val="FF0000"/>
                </a:solidFill>
              </a:rPr>
              <a:t>&gt;0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C2B471E-BA06-D249-8D61-4347490004C9}"/>
              </a:ext>
            </a:extLst>
          </p:cNvPr>
          <p:cNvSpPr txBox="1"/>
          <p:nvPr/>
        </p:nvSpPr>
        <p:spPr>
          <a:xfrm>
            <a:off x="7440783" y="3644263"/>
            <a:ext cx="83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</a:rPr>
              <a:t>n_z</a:t>
            </a:r>
            <a:r>
              <a:rPr kumimoji="1" lang="en-US" altLang="zh-CN" dirty="0">
                <a:solidFill>
                  <a:srgbClr val="FF0000"/>
                </a:solidFill>
              </a:rPr>
              <a:t>&lt;0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C6D3D535-BD54-F848-8889-1E5BC3EAF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64" y="1590040"/>
            <a:ext cx="8712200" cy="14097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F07E0DC2-C171-C148-8C74-670AFD35FD00}"/>
              </a:ext>
            </a:extLst>
          </p:cNvPr>
          <p:cNvGrpSpPr/>
          <p:nvPr/>
        </p:nvGrpSpPr>
        <p:grpSpPr>
          <a:xfrm>
            <a:off x="7953325" y="1507689"/>
            <a:ext cx="1356865" cy="1052371"/>
            <a:chOff x="4230752" y="2127750"/>
            <a:chExt cx="2734498" cy="2120850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99A77382-0A89-8640-92C0-A2C05EAD339F}"/>
                </a:ext>
              </a:extLst>
            </p:cNvPr>
            <p:cNvGrpSpPr/>
            <p:nvPr/>
          </p:nvGrpSpPr>
          <p:grpSpPr>
            <a:xfrm>
              <a:off x="4490400" y="2127750"/>
              <a:ext cx="2474850" cy="1870050"/>
              <a:chOff x="4490400" y="2127750"/>
              <a:chExt cx="2474850" cy="1870050"/>
            </a:xfrm>
            <a:solidFill>
              <a:schemeClr val="accent4">
                <a:lumMod val="20000"/>
                <a:lumOff val="80000"/>
              </a:schemeClr>
            </a:solidFill>
          </p:grpSpPr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8B301CD8-305F-194C-BA54-47E83E512369}"/>
                  </a:ext>
                </a:extLst>
              </p:cNvPr>
              <p:cNvGrpSpPr/>
              <p:nvPr/>
            </p:nvGrpSpPr>
            <p:grpSpPr>
              <a:xfrm>
                <a:off x="4490400" y="3597750"/>
                <a:ext cx="2474850" cy="400050"/>
                <a:chOff x="6096000" y="3028950"/>
                <a:chExt cx="2474850" cy="400050"/>
              </a:xfrm>
              <a:grpFill/>
            </p:grpSpPr>
            <p:sp>
              <p:nvSpPr>
                <p:cNvPr id="196" name="立方体 195">
                  <a:extLst>
                    <a:ext uri="{FF2B5EF4-FFF2-40B4-BE49-F238E27FC236}">
                      <a16:creationId xmlns:a16="http://schemas.microsoft.com/office/drawing/2014/main" id="{82C9A67E-387A-7E45-B06F-B49174E83E5F}"/>
                    </a:ext>
                  </a:extLst>
                </p:cNvPr>
                <p:cNvSpPr/>
                <p:nvPr/>
              </p:nvSpPr>
              <p:spPr>
                <a:xfrm>
                  <a:off x="6096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97" name="立方体 196">
                  <a:extLst>
                    <a:ext uri="{FF2B5EF4-FFF2-40B4-BE49-F238E27FC236}">
                      <a16:creationId xmlns:a16="http://schemas.microsoft.com/office/drawing/2014/main" id="{2EBFAB51-8745-2148-AE7D-6F99A592B339}"/>
                    </a:ext>
                  </a:extLst>
                </p:cNvPr>
                <p:cNvSpPr/>
                <p:nvPr/>
              </p:nvSpPr>
              <p:spPr>
                <a:xfrm>
                  <a:off x="6392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98" name="立方体 197">
                  <a:extLst>
                    <a:ext uri="{FF2B5EF4-FFF2-40B4-BE49-F238E27FC236}">
                      <a16:creationId xmlns:a16="http://schemas.microsoft.com/office/drawing/2014/main" id="{B96FF926-BDB1-0B45-8AA9-B1785650C39F}"/>
                    </a:ext>
                  </a:extLst>
                </p:cNvPr>
                <p:cNvSpPr/>
                <p:nvPr/>
              </p:nvSpPr>
              <p:spPr>
                <a:xfrm>
                  <a:off x="6688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99" name="立方体 198">
                  <a:extLst>
                    <a:ext uri="{FF2B5EF4-FFF2-40B4-BE49-F238E27FC236}">
                      <a16:creationId xmlns:a16="http://schemas.microsoft.com/office/drawing/2014/main" id="{F137A254-2B45-9748-A370-909CDEC2ABE1}"/>
                    </a:ext>
                  </a:extLst>
                </p:cNvPr>
                <p:cNvSpPr/>
                <p:nvPr/>
              </p:nvSpPr>
              <p:spPr>
                <a:xfrm>
                  <a:off x="69852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00" name="立方体 199">
                  <a:extLst>
                    <a:ext uri="{FF2B5EF4-FFF2-40B4-BE49-F238E27FC236}">
                      <a16:creationId xmlns:a16="http://schemas.microsoft.com/office/drawing/2014/main" id="{F3D219E5-CBE6-F44C-9F00-72C8532F2D37}"/>
                    </a:ext>
                  </a:extLst>
                </p:cNvPr>
                <p:cNvSpPr/>
                <p:nvPr/>
              </p:nvSpPr>
              <p:spPr>
                <a:xfrm>
                  <a:off x="72816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01" name="立方体 200">
                  <a:extLst>
                    <a:ext uri="{FF2B5EF4-FFF2-40B4-BE49-F238E27FC236}">
                      <a16:creationId xmlns:a16="http://schemas.microsoft.com/office/drawing/2014/main" id="{D23B59B0-DC1C-1F40-A5DB-110796DB5607}"/>
                    </a:ext>
                  </a:extLst>
                </p:cNvPr>
                <p:cNvSpPr/>
                <p:nvPr/>
              </p:nvSpPr>
              <p:spPr>
                <a:xfrm>
                  <a:off x="7578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02" name="立方体 201">
                  <a:extLst>
                    <a:ext uri="{FF2B5EF4-FFF2-40B4-BE49-F238E27FC236}">
                      <a16:creationId xmlns:a16="http://schemas.microsoft.com/office/drawing/2014/main" id="{1D8D81EF-F042-DA42-8C67-FB91A39B4D97}"/>
                    </a:ext>
                  </a:extLst>
                </p:cNvPr>
                <p:cNvSpPr/>
                <p:nvPr/>
              </p:nvSpPr>
              <p:spPr>
                <a:xfrm>
                  <a:off x="7874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03" name="立方体 202">
                  <a:extLst>
                    <a:ext uri="{FF2B5EF4-FFF2-40B4-BE49-F238E27FC236}">
                      <a16:creationId xmlns:a16="http://schemas.microsoft.com/office/drawing/2014/main" id="{A8B09A41-0A53-FE4D-B1E5-839675F14E1F}"/>
                    </a:ext>
                  </a:extLst>
                </p:cNvPr>
                <p:cNvSpPr/>
                <p:nvPr/>
              </p:nvSpPr>
              <p:spPr>
                <a:xfrm>
                  <a:off x="8170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553A814D-FFF8-CB45-B74D-B966F02EC39F}"/>
                  </a:ext>
                </a:extLst>
              </p:cNvPr>
              <p:cNvGrpSpPr/>
              <p:nvPr/>
            </p:nvGrpSpPr>
            <p:grpSpPr>
              <a:xfrm>
                <a:off x="4490400" y="3303750"/>
                <a:ext cx="2474850" cy="400050"/>
                <a:chOff x="6096000" y="3028950"/>
                <a:chExt cx="2474850" cy="400050"/>
              </a:xfrm>
              <a:grpFill/>
            </p:grpSpPr>
            <p:sp>
              <p:nvSpPr>
                <p:cNvPr id="188" name="立方体 187">
                  <a:extLst>
                    <a:ext uri="{FF2B5EF4-FFF2-40B4-BE49-F238E27FC236}">
                      <a16:creationId xmlns:a16="http://schemas.microsoft.com/office/drawing/2014/main" id="{99A87B49-4FE3-9145-ABE0-684636E12419}"/>
                    </a:ext>
                  </a:extLst>
                </p:cNvPr>
                <p:cNvSpPr/>
                <p:nvPr/>
              </p:nvSpPr>
              <p:spPr>
                <a:xfrm>
                  <a:off x="6096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89" name="立方体 188">
                  <a:extLst>
                    <a:ext uri="{FF2B5EF4-FFF2-40B4-BE49-F238E27FC236}">
                      <a16:creationId xmlns:a16="http://schemas.microsoft.com/office/drawing/2014/main" id="{8C3BBF21-AF5F-244A-B460-65CC75686B47}"/>
                    </a:ext>
                  </a:extLst>
                </p:cNvPr>
                <p:cNvSpPr/>
                <p:nvPr/>
              </p:nvSpPr>
              <p:spPr>
                <a:xfrm>
                  <a:off x="6392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90" name="立方体 189">
                  <a:extLst>
                    <a:ext uri="{FF2B5EF4-FFF2-40B4-BE49-F238E27FC236}">
                      <a16:creationId xmlns:a16="http://schemas.microsoft.com/office/drawing/2014/main" id="{06BFC3CB-D595-804D-B8F6-BBC9C0EF9BFB}"/>
                    </a:ext>
                  </a:extLst>
                </p:cNvPr>
                <p:cNvSpPr/>
                <p:nvPr/>
              </p:nvSpPr>
              <p:spPr>
                <a:xfrm>
                  <a:off x="6688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91" name="立方体 190">
                  <a:extLst>
                    <a:ext uri="{FF2B5EF4-FFF2-40B4-BE49-F238E27FC236}">
                      <a16:creationId xmlns:a16="http://schemas.microsoft.com/office/drawing/2014/main" id="{8078AA71-624B-E549-8F75-DCC16D7F10C3}"/>
                    </a:ext>
                  </a:extLst>
                </p:cNvPr>
                <p:cNvSpPr/>
                <p:nvPr/>
              </p:nvSpPr>
              <p:spPr>
                <a:xfrm>
                  <a:off x="69852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92" name="立方体 191">
                  <a:extLst>
                    <a:ext uri="{FF2B5EF4-FFF2-40B4-BE49-F238E27FC236}">
                      <a16:creationId xmlns:a16="http://schemas.microsoft.com/office/drawing/2014/main" id="{4A0F2A22-8738-9645-9878-5E83DAE4A49C}"/>
                    </a:ext>
                  </a:extLst>
                </p:cNvPr>
                <p:cNvSpPr/>
                <p:nvPr/>
              </p:nvSpPr>
              <p:spPr>
                <a:xfrm>
                  <a:off x="72816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93" name="立方体 192">
                  <a:extLst>
                    <a:ext uri="{FF2B5EF4-FFF2-40B4-BE49-F238E27FC236}">
                      <a16:creationId xmlns:a16="http://schemas.microsoft.com/office/drawing/2014/main" id="{34D1B8FB-DE3D-D246-A285-326DE48118ED}"/>
                    </a:ext>
                  </a:extLst>
                </p:cNvPr>
                <p:cNvSpPr/>
                <p:nvPr/>
              </p:nvSpPr>
              <p:spPr>
                <a:xfrm>
                  <a:off x="7578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94" name="立方体 193">
                  <a:extLst>
                    <a:ext uri="{FF2B5EF4-FFF2-40B4-BE49-F238E27FC236}">
                      <a16:creationId xmlns:a16="http://schemas.microsoft.com/office/drawing/2014/main" id="{AE01AE35-3086-A24E-9BEC-D2CBC0A6F7F2}"/>
                    </a:ext>
                  </a:extLst>
                </p:cNvPr>
                <p:cNvSpPr/>
                <p:nvPr/>
              </p:nvSpPr>
              <p:spPr>
                <a:xfrm>
                  <a:off x="7874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95" name="立方体 194">
                  <a:extLst>
                    <a:ext uri="{FF2B5EF4-FFF2-40B4-BE49-F238E27FC236}">
                      <a16:creationId xmlns:a16="http://schemas.microsoft.com/office/drawing/2014/main" id="{51F003E0-4C1D-7D43-B52C-1CE2325B1D7D}"/>
                    </a:ext>
                  </a:extLst>
                </p:cNvPr>
                <p:cNvSpPr/>
                <p:nvPr/>
              </p:nvSpPr>
              <p:spPr>
                <a:xfrm>
                  <a:off x="8170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7E34744A-A55B-154D-A15F-C2E50FF9B828}"/>
                  </a:ext>
                </a:extLst>
              </p:cNvPr>
              <p:cNvGrpSpPr/>
              <p:nvPr/>
            </p:nvGrpSpPr>
            <p:grpSpPr>
              <a:xfrm>
                <a:off x="4490400" y="3009750"/>
                <a:ext cx="2474850" cy="400050"/>
                <a:chOff x="6096000" y="3028950"/>
                <a:chExt cx="2474850" cy="400050"/>
              </a:xfrm>
              <a:grpFill/>
            </p:grpSpPr>
            <p:sp>
              <p:nvSpPr>
                <p:cNvPr id="180" name="立方体 179">
                  <a:extLst>
                    <a:ext uri="{FF2B5EF4-FFF2-40B4-BE49-F238E27FC236}">
                      <a16:creationId xmlns:a16="http://schemas.microsoft.com/office/drawing/2014/main" id="{906D73AF-D081-1F49-98C5-FAB1D2D1B709}"/>
                    </a:ext>
                  </a:extLst>
                </p:cNvPr>
                <p:cNvSpPr/>
                <p:nvPr/>
              </p:nvSpPr>
              <p:spPr>
                <a:xfrm>
                  <a:off x="6096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81" name="立方体 180">
                  <a:extLst>
                    <a:ext uri="{FF2B5EF4-FFF2-40B4-BE49-F238E27FC236}">
                      <a16:creationId xmlns:a16="http://schemas.microsoft.com/office/drawing/2014/main" id="{AB3FADC7-093C-FE4C-86DC-81253D854A60}"/>
                    </a:ext>
                  </a:extLst>
                </p:cNvPr>
                <p:cNvSpPr/>
                <p:nvPr/>
              </p:nvSpPr>
              <p:spPr>
                <a:xfrm>
                  <a:off x="6392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82" name="立方体 181">
                  <a:extLst>
                    <a:ext uri="{FF2B5EF4-FFF2-40B4-BE49-F238E27FC236}">
                      <a16:creationId xmlns:a16="http://schemas.microsoft.com/office/drawing/2014/main" id="{D80B8EB3-D021-B54B-97AE-CC175E36E64E}"/>
                    </a:ext>
                  </a:extLst>
                </p:cNvPr>
                <p:cNvSpPr/>
                <p:nvPr/>
              </p:nvSpPr>
              <p:spPr>
                <a:xfrm>
                  <a:off x="6688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83" name="立方体 182">
                  <a:extLst>
                    <a:ext uri="{FF2B5EF4-FFF2-40B4-BE49-F238E27FC236}">
                      <a16:creationId xmlns:a16="http://schemas.microsoft.com/office/drawing/2014/main" id="{EC84ABEA-2EEA-954D-8793-17668C7AFFFF}"/>
                    </a:ext>
                  </a:extLst>
                </p:cNvPr>
                <p:cNvSpPr/>
                <p:nvPr/>
              </p:nvSpPr>
              <p:spPr>
                <a:xfrm>
                  <a:off x="69852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84" name="立方体 183">
                  <a:extLst>
                    <a:ext uri="{FF2B5EF4-FFF2-40B4-BE49-F238E27FC236}">
                      <a16:creationId xmlns:a16="http://schemas.microsoft.com/office/drawing/2014/main" id="{93FC2465-5DB1-2748-8CD7-9C392B4CBE16}"/>
                    </a:ext>
                  </a:extLst>
                </p:cNvPr>
                <p:cNvSpPr/>
                <p:nvPr/>
              </p:nvSpPr>
              <p:spPr>
                <a:xfrm>
                  <a:off x="72816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85" name="立方体 184">
                  <a:extLst>
                    <a:ext uri="{FF2B5EF4-FFF2-40B4-BE49-F238E27FC236}">
                      <a16:creationId xmlns:a16="http://schemas.microsoft.com/office/drawing/2014/main" id="{AE70CC01-963B-474B-8A0F-4E631B10FDFA}"/>
                    </a:ext>
                  </a:extLst>
                </p:cNvPr>
                <p:cNvSpPr/>
                <p:nvPr/>
              </p:nvSpPr>
              <p:spPr>
                <a:xfrm>
                  <a:off x="7578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86" name="立方体 185">
                  <a:extLst>
                    <a:ext uri="{FF2B5EF4-FFF2-40B4-BE49-F238E27FC236}">
                      <a16:creationId xmlns:a16="http://schemas.microsoft.com/office/drawing/2014/main" id="{81926970-F5C8-A542-8C99-00D004118A08}"/>
                    </a:ext>
                  </a:extLst>
                </p:cNvPr>
                <p:cNvSpPr/>
                <p:nvPr/>
              </p:nvSpPr>
              <p:spPr>
                <a:xfrm>
                  <a:off x="7874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87" name="立方体 186">
                  <a:extLst>
                    <a:ext uri="{FF2B5EF4-FFF2-40B4-BE49-F238E27FC236}">
                      <a16:creationId xmlns:a16="http://schemas.microsoft.com/office/drawing/2014/main" id="{E23B7E81-A13D-A541-98F6-4771EC2424BA}"/>
                    </a:ext>
                  </a:extLst>
                </p:cNvPr>
                <p:cNvSpPr/>
                <p:nvPr/>
              </p:nvSpPr>
              <p:spPr>
                <a:xfrm>
                  <a:off x="8170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25E7A9C4-E3CE-4F45-9928-F20015DD8235}"/>
                  </a:ext>
                </a:extLst>
              </p:cNvPr>
              <p:cNvGrpSpPr/>
              <p:nvPr/>
            </p:nvGrpSpPr>
            <p:grpSpPr>
              <a:xfrm>
                <a:off x="4490400" y="2715750"/>
                <a:ext cx="2474850" cy="400050"/>
                <a:chOff x="6096000" y="3028950"/>
                <a:chExt cx="2474850" cy="400050"/>
              </a:xfrm>
              <a:grpFill/>
            </p:grpSpPr>
            <p:sp>
              <p:nvSpPr>
                <p:cNvPr id="172" name="立方体 171">
                  <a:extLst>
                    <a:ext uri="{FF2B5EF4-FFF2-40B4-BE49-F238E27FC236}">
                      <a16:creationId xmlns:a16="http://schemas.microsoft.com/office/drawing/2014/main" id="{E6E3902C-AA77-C94F-8A19-A17AEDD801AC}"/>
                    </a:ext>
                  </a:extLst>
                </p:cNvPr>
                <p:cNvSpPr/>
                <p:nvPr/>
              </p:nvSpPr>
              <p:spPr>
                <a:xfrm>
                  <a:off x="6096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73" name="立方体 172">
                  <a:extLst>
                    <a:ext uri="{FF2B5EF4-FFF2-40B4-BE49-F238E27FC236}">
                      <a16:creationId xmlns:a16="http://schemas.microsoft.com/office/drawing/2014/main" id="{F9CEEB04-681F-8346-AD1A-DB7C99FA6622}"/>
                    </a:ext>
                  </a:extLst>
                </p:cNvPr>
                <p:cNvSpPr/>
                <p:nvPr/>
              </p:nvSpPr>
              <p:spPr>
                <a:xfrm>
                  <a:off x="6392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74" name="立方体 173">
                  <a:extLst>
                    <a:ext uri="{FF2B5EF4-FFF2-40B4-BE49-F238E27FC236}">
                      <a16:creationId xmlns:a16="http://schemas.microsoft.com/office/drawing/2014/main" id="{1884D421-8CB2-D044-84AE-FED142A785F2}"/>
                    </a:ext>
                  </a:extLst>
                </p:cNvPr>
                <p:cNvSpPr/>
                <p:nvPr/>
              </p:nvSpPr>
              <p:spPr>
                <a:xfrm>
                  <a:off x="6688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75" name="立方体 174">
                  <a:extLst>
                    <a:ext uri="{FF2B5EF4-FFF2-40B4-BE49-F238E27FC236}">
                      <a16:creationId xmlns:a16="http://schemas.microsoft.com/office/drawing/2014/main" id="{6D5B2273-1AB8-0D48-B129-20A44F2D4645}"/>
                    </a:ext>
                  </a:extLst>
                </p:cNvPr>
                <p:cNvSpPr/>
                <p:nvPr/>
              </p:nvSpPr>
              <p:spPr>
                <a:xfrm>
                  <a:off x="69852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76" name="立方体 175">
                  <a:extLst>
                    <a:ext uri="{FF2B5EF4-FFF2-40B4-BE49-F238E27FC236}">
                      <a16:creationId xmlns:a16="http://schemas.microsoft.com/office/drawing/2014/main" id="{10D8D18B-302C-0241-8548-B2700657EE64}"/>
                    </a:ext>
                  </a:extLst>
                </p:cNvPr>
                <p:cNvSpPr/>
                <p:nvPr/>
              </p:nvSpPr>
              <p:spPr>
                <a:xfrm>
                  <a:off x="72816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77" name="立方体 176">
                  <a:extLst>
                    <a:ext uri="{FF2B5EF4-FFF2-40B4-BE49-F238E27FC236}">
                      <a16:creationId xmlns:a16="http://schemas.microsoft.com/office/drawing/2014/main" id="{467A399C-3C28-D342-9DBC-1DC6C5854E9D}"/>
                    </a:ext>
                  </a:extLst>
                </p:cNvPr>
                <p:cNvSpPr/>
                <p:nvPr/>
              </p:nvSpPr>
              <p:spPr>
                <a:xfrm>
                  <a:off x="7578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78" name="立方体 177">
                  <a:extLst>
                    <a:ext uri="{FF2B5EF4-FFF2-40B4-BE49-F238E27FC236}">
                      <a16:creationId xmlns:a16="http://schemas.microsoft.com/office/drawing/2014/main" id="{43C1F417-ACC1-C249-9215-35CA0171F2D4}"/>
                    </a:ext>
                  </a:extLst>
                </p:cNvPr>
                <p:cNvSpPr/>
                <p:nvPr/>
              </p:nvSpPr>
              <p:spPr>
                <a:xfrm>
                  <a:off x="7874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79" name="立方体 178">
                  <a:extLst>
                    <a:ext uri="{FF2B5EF4-FFF2-40B4-BE49-F238E27FC236}">
                      <a16:creationId xmlns:a16="http://schemas.microsoft.com/office/drawing/2014/main" id="{3725E8C0-F5CA-C547-BC08-3BE3DE8067D0}"/>
                    </a:ext>
                  </a:extLst>
                </p:cNvPr>
                <p:cNvSpPr/>
                <p:nvPr/>
              </p:nvSpPr>
              <p:spPr>
                <a:xfrm>
                  <a:off x="8170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9C05C1F5-CF54-0649-B6CF-DF3645B5A7F9}"/>
                  </a:ext>
                </a:extLst>
              </p:cNvPr>
              <p:cNvGrpSpPr/>
              <p:nvPr/>
            </p:nvGrpSpPr>
            <p:grpSpPr>
              <a:xfrm>
                <a:off x="4490400" y="2421750"/>
                <a:ext cx="2474850" cy="400050"/>
                <a:chOff x="6096000" y="3028950"/>
                <a:chExt cx="2474850" cy="400050"/>
              </a:xfrm>
              <a:grpFill/>
            </p:grpSpPr>
            <p:sp>
              <p:nvSpPr>
                <p:cNvPr id="164" name="立方体 163">
                  <a:extLst>
                    <a:ext uri="{FF2B5EF4-FFF2-40B4-BE49-F238E27FC236}">
                      <a16:creationId xmlns:a16="http://schemas.microsoft.com/office/drawing/2014/main" id="{1FCAFA91-4D51-3C49-82C9-503FEE079AE4}"/>
                    </a:ext>
                  </a:extLst>
                </p:cNvPr>
                <p:cNvSpPr/>
                <p:nvPr/>
              </p:nvSpPr>
              <p:spPr>
                <a:xfrm>
                  <a:off x="6096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5" name="立方体 164">
                  <a:extLst>
                    <a:ext uri="{FF2B5EF4-FFF2-40B4-BE49-F238E27FC236}">
                      <a16:creationId xmlns:a16="http://schemas.microsoft.com/office/drawing/2014/main" id="{8543C005-9B2F-F149-8F0D-DCB86C6FF138}"/>
                    </a:ext>
                  </a:extLst>
                </p:cNvPr>
                <p:cNvSpPr/>
                <p:nvPr/>
              </p:nvSpPr>
              <p:spPr>
                <a:xfrm>
                  <a:off x="6392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6" name="立方体 165">
                  <a:extLst>
                    <a:ext uri="{FF2B5EF4-FFF2-40B4-BE49-F238E27FC236}">
                      <a16:creationId xmlns:a16="http://schemas.microsoft.com/office/drawing/2014/main" id="{96E21358-F5E7-7D4D-915B-C61F1DC31440}"/>
                    </a:ext>
                  </a:extLst>
                </p:cNvPr>
                <p:cNvSpPr/>
                <p:nvPr/>
              </p:nvSpPr>
              <p:spPr>
                <a:xfrm>
                  <a:off x="6688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7" name="立方体 166">
                  <a:extLst>
                    <a:ext uri="{FF2B5EF4-FFF2-40B4-BE49-F238E27FC236}">
                      <a16:creationId xmlns:a16="http://schemas.microsoft.com/office/drawing/2014/main" id="{CD324B85-43F4-364D-B963-FE02CDCDDA09}"/>
                    </a:ext>
                  </a:extLst>
                </p:cNvPr>
                <p:cNvSpPr/>
                <p:nvPr/>
              </p:nvSpPr>
              <p:spPr>
                <a:xfrm>
                  <a:off x="69852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8" name="立方体 167">
                  <a:extLst>
                    <a:ext uri="{FF2B5EF4-FFF2-40B4-BE49-F238E27FC236}">
                      <a16:creationId xmlns:a16="http://schemas.microsoft.com/office/drawing/2014/main" id="{B0F51F18-93B7-D943-B64C-5AF5DC8F31A6}"/>
                    </a:ext>
                  </a:extLst>
                </p:cNvPr>
                <p:cNvSpPr/>
                <p:nvPr/>
              </p:nvSpPr>
              <p:spPr>
                <a:xfrm>
                  <a:off x="72816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9" name="立方体 168">
                  <a:extLst>
                    <a:ext uri="{FF2B5EF4-FFF2-40B4-BE49-F238E27FC236}">
                      <a16:creationId xmlns:a16="http://schemas.microsoft.com/office/drawing/2014/main" id="{CDF0C779-9B25-BB40-9CED-632EC498DAAA}"/>
                    </a:ext>
                  </a:extLst>
                </p:cNvPr>
                <p:cNvSpPr/>
                <p:nvPr/>
              </p:nvSpPr>
              <p:spPr>
                <a:xfrm>
                  <a:off x="7578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70" name="立方体 169">
                  <a:extLst>
                    <a:ext uri="{FF2B5EF4-FFF2-40B4-BE49-F238E27FC236}">
                      <a16:creationId xmlns:a16="http://schemas.microsoft.com/office/drawing/2014/main" id="{6F8F586F-E669-E245-A46F-3C77960158CC}"/>
                    </a:ext>
                  </a:extLst>
                </p:cNvPr>
                <p:cNvSpPr/>
                <p:nvPr/>
              </p:nvSpPr>
              <p:spPr>
                <a:xfrm>
                  <a:off x="7874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71" name="立方体 170">
                  <a:extLst>
                    <a:ext uri="{FF2B5EF4-FFF2-40B4-BE49-F238E27FC236}">
                      <a16:creationId xmlns:a16="http://schemas.microsoft.com/office/drawing/2014/main" id="{6D6D3729-56A8-0648-B5D5-9285A8C3A046}"/>
                    </a:ext>
                  </a:extLst>
                </p:cNvPr>
                <p:cNvSpPr/>
                <p:nvPr/>
              </p:nvSpPr>
              <p:spPr>
                <a:xfrm>
                  <a:off x="8170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52FA6743-CCE7-C94C-AF9B-D90FECC627F0}"/>
                  </a:ext>
                </a:extLst>
              </p:cNvPr>
              <p:cNvGrpSpPr/>
              <p:nvPr/>
            </p:nvGrpSpPr>
            <p:grpSpPr>
              <a:xfrm>
                <a:off x="4490400" y="2127750"/>
                <a:ext cx="2474850" cy="400050"/>
                <a:chOff x="6096000" y="3028950"/>
                <a:chExt cx="2474850" cy="400050"/>
              </a:xfrm>
              <a:grpFill/>
            </p:grpSpPr>
            <p:sp>
              <p:nvSpPr>
                <p:cNvPr id="156" name="立方体 155">
                  <a:extLst>
                    <a:ext uri="{FF2B5EF4-FFF2-40B4-BE49-F238E27FC236}">
                      <a16:creationId xmlns:a16="http://schemas.microsoft.com/office/drawing/2014/main" id="{016F67EC-CC92-3F47-90D9-91B1AA0911C2}"/>
                    </a:ext>
                  </a:extLst>
                </p:cNvPr>
                <p:cNvSpPr/>
                <p:nvPr/>
              </p:nvSpPr>
              <p:spPr>
                <a:xfrm>
                  <a:off x="6096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57" name="立方体 156">
                  <a:extLst>
                    <a:ext uri="{FF2B5EF4-FFF2-40B4-BE49-F238E27FC236}">
                      <a16:creationId xmlns:a16="http://schemas.microsoft.com/office/drawing/2014/main" id="{F8AB280F-EC72-F94D-AE32-B1EB41C77B5D}"/>
                    </a:ext>
                  </a:extLst>
                </p:cNvPr>
                <p:cNvSpPr/>
                <p:nvPr/>
              </p:nvSpPr>
              <p:spPr>
                <a:xfrm>
                  <a:off x="6392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58" name="立方体 157">
                  <a:extLst>
                    <a:ext uri="{FF2B5EF4-FFF2-40B4-BE49-F238E27FC236}">
                      <a16:creationId xmlns:a16="http://schemas.microsoft.com/office/drawing/2014/main" id="{33FEAED3-E289-4048-ACC4-F3575B400AC1}"/>
                    </a:ext>
                  </a:extLst>
                </p:cNvPr>
                <p:cNvSpPr/>
                <p:nvPr/>
              </p:nvSpPr>
              <p:spPr>
                <a:xfrm>
                  <a:off x="6688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59" name="立方体 158">
                  <a:extLst>
                    <a:ext uri="{FF2B5EF4-FFF2-40B4-BE49-F238E27FC236}">
                      <a16:creationId xmlns:a16="http://schemas.microsoft.com/office/drawing/2014/main" id="{8BD9E187-61D0-B640-9EB7-98642AA52018}"/>
                    </a:ext>
                  </a:extLst>
                </p:cNvPr>
                <p:cNvSpPr/>
                <p:nvPr/>
              </p:nvSpPr>
              <p:spPr>
                <a:xfrm>
                  <a:off x="69852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0" name="立方体 159">
                  <a:extLst>
                    <a:ext uri="{FF2B5EF4-FFF2-40B4-BE49-F238E27FC236}">
                      <a16:creationId xmlns:a16="http://schemas.microsoft.com/office/drawing/2014/main" id="{F5A83A74-8791-554F-BC5B-F5DE74CA2CBD}"/>
                    </a:ext>
                  </a:extLst>
                </p:cNvPr>
                <p:cNvSpPr/>
                <p:nvPr/>
              </p:nvSpPr>
              <p:spPr>
                <a:xfrm>
                  <a:off x="72816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1" name="立方体 160">
                  <a:extLst>
                    <a:ext uri="{FF2B5EF4-FFF2-40B4-BE49-F238E27FC236}">
                      <a16:creationId xmlns:a16="http://schemas.microsoft.com/office/drawing/2014/main" id="{4643AB3B-145F-654F-8CD6-A9935BC2514D}"/>
                    </a:ext>
                  </a:extLst>
                </p:cNvPr>
                <p:cNvSpPr/>
                <p:nvPr/>
              </p:nvSpPr>
              <p:spPr>
                <a:xfrm>
                  <a:off x="7578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2" name="立方体 161">
                  <a:extLst>
                    <a:ext uri="{FF2B5EF4-FFF2-40B4-BE49-F238E27FC236}">
                      <a16:creationId xmlns:a16="http://schemas.microsoft.com/office/drawing/2014/main" id="{2A4FD15A-C0D0-8847-A002-5E95C6E7D8EA}"/>
                    </a:ext>
                  </a:extLst>
                </p:cNvPr>
                <p:cNvSpPr/>
                <p:nvPr/>
              </p:nvSpPr>
              <p:spPr>
                <a:xfrm>
                  <a:off x="7874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3" name="立方体 162">
                  <a:extLst>
                    <a:ext uri="{FF2B5EF4-FFF2-40B4-BE49-F238E27FC236}">
                      <a16:creationId xmlns:a16="http://schemas.microsoft.com/office/drawing/2014/main" id="{C48230B2-4B32-7A4E-95B6-C5889FF7B5C6}"/>
                    </a:ext>
                  </a:extLst>
                </p:cNvPr>
                <p:cNvSpPr/>
                <p:nvPr/>
              </p:nvSpPr>
              <p:spPr>
                <a:xfrm>
                  <a:off x="8170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18078263-DEB1-464C-9DCE-82C015BA1F18}"/>
                </a:ext>
              </a:extLst>
            </p:cNvPr>
            <p:cNvGrpSpPr/>
            <p:nvPr/>
          </p:nvGrpSpPr>
          <p:grpSpPr>
            <a:xfrm>
              <a:off x="4360576" y="2253150"/>
              <a:ext cx="2474850" cy="1870050"/>
              <a:chOff x="4490400" y="2127750"/>
              <a:chExt cx="2474850" cy="1870050"/>
            </a:xfrm>
            <a:solidFill>
              <a:schemeClr val="accent4">
                <a:lumMod val="20000"/>
                <a:lumOff val="80000"/>
              </a:schemeClr>
            </a:solidFill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A60B3FA7-CEA3-144F-9957-100FE6BFD0CA}"/>
                  </a:ext>
                </a:extLst>
              </p:cNvPr>
              <p:cNvGrpSpPr/>
              <p:nvPr/>
            </p:nvGrpSpPr>
            <p:grpSpPr>
              <a:xfrm>
                <a:off x="4490400" y="3597750"/>
                <a:ext cx="2474850" cy="400050"/>
                <a:chOff x="6096000" y="3028950"/>
                <a:chExt cx="2474850" cy="400050"/>
              </a:xfrm>
              <a:grpFill/>
            </p:grpSpPr>
            <p:sp>
              <p:nvSpPr>
                <p:cNvPr id="142" name="立方体 141">
                  <a:extLst>
                    <a:ext uri="{FF2B5EF4-FFF2-40B4-BE49-F238E27FC236}">
                      <a16:creationId xmlns:a16="http://schemas.microsoft.com/office/drawing/2014/main" id="{0F8B1E4F-0FAF-4B41-AAC0-8EB6FA306DBF}"/>
                    </a:ext>
                  </a:extLst>
                </p:cNvPr>
                <p:cNvSpPr/>
                <p:nvPr/>
              </p:nvSpPr>
              <p:spPr>
                <a:xfrm>
                  <a:off x="6096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3" name="立方体 142">
                  <a:extLst>
                    <a:ext uri="{FF2B5EF4-FFF2-40B4-BE49-F238E27FC236}">
                      <a16:creationId xmlns:a16="http://schemas.microsoft.com/office/drawing/2014/main" id="{8267B8FA-2123-4348-AA1A-1A6FB6DB1DA0}"/>
                    </a:ext>
                  </a:extLst>
                </p:cNvPr>
                <p:cNvSpPr/>
                <p:nvPr/>
              </p:nvSpPr>
              <p:spPr>
                <a:xfrm>
                  <a:off x="6392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4" name="立方体 143">
                  <a:extLst>
                    <a:ext uri="{FF2B5EF4-FFF2-40B4-BE49-F238E27FC236}">
                      <a16:creationId xmlns:a16="http://schemas.microsoft.com/office/drawing/2014/main" id="{4CA940B1-C7E3-194A-B543-2A1C1E73067F}"/>
                    </a:ext>
                  </a:extLst>
                </p:cNvPr>
                <p:cNvSpPr/>
                <p:nvPr/>
              </p:nvSpPr>
              <p:spPr>
                <a:xfrm>
                  <a:off x="6688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5" name="立方体 144">
                  <a:extLst>
                    <a:ext uri="{FF2B5EF4-FFF2-40B4-BE49-F238E27FC236}">
                      <a16:creationId xmlns:a16="http://schemas.microsoft.com/office/drawing/2014/main" id="{0E23F701-AD4A-FB46-9CB4-2C68295D07EA}"/>
                    </a:ext>
                  </a:extLst>
                </p:cNvPr>
                <p:cNvSpPr/>
                <p:nvPr/>
              </p:nvSpPr>
              <p:spPr>
                <a:xfrm>
                  <a:off x="69852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6" name="立方体 145">
                  <a:extLst>
                    <a:ext uri="{FF2B5EF4-FFF2-40B4-BE49-F238E27FC236}">
                      <a16:creationId xmlns:a16="http://schemas.microsoft.com/office/drawing/2014/main" id="{A738355C-3A36-5F41-A1C9-534EAA63D269}"/>
                    </a:ext>
                  </a:extLst>
                </p:cNvPr>
                <p:cNvSpPr/>
                <p:nvPr/>
              </p:nvSpPr>
              <p:spPr>
                <a:xfrm>
                  <a:off x="72816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7" name="立方体 146">
                  <a:extLst>
                    <a:ext uri="{FF2B5EF4-FFF2-40B4-BE49-F238E27FC236}">
                      <a16:creationId xmlns:a16="http://schemas.microsoft.com/office/drawing/2014/main" id="{642F7008-C68B-5048-A976-66CC3237CBA8}"/>
                    </a:ext>
                  </a:extLst>
                </p:cNvPr>
                <p:cNvSpPr/>
                <p:nvPr/>
              </p:nvSpPr>
              <p:spPr>
                <a:xfrm>
                  <a:off x="7578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8" name="立方体 147">
                  <a:extLst>
                    <a:ext uri="{FF2B5EF4-FFF2-40B4-BE49-F238E27FC236}">
                      <a16:creationId xmlns:a16="http://schemas.microsoft.com/office/drawing/2014/main" id="{2945D4BD-611B-AB4D-B693-F8ECE6E1F194}"/>
                    </a:ext>
                  </a:extLst>
                </p:cNvPr>
                <p:cNvSpPr/>
                <p:nvPr/>
              </p:nvSpPr>
              <p:spPr>
                <a:xfrm>
                  <a:off x="7874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9" name="立方体 148">
                  <a:extLst>
                    <a:ext uri="{FF2B5EF4-FFF2-40B4-BE49-F238E27FC236}">
                      <a16:creationId xmlns:a16="http://schemas.microsoft.com/office/drawing/2014/main" id="{6BE3075D-A220-3B4D-B992-BED79FDE8075}"/>
                    </a:ext>
                  </a:extLst>
                </p:cNvPr>
                <p:cNvSpPr/>
                <p:nvPr/>
              </p:nvSpPr>
              <p:spPr>
                <a:xfrm>
                  <a:off x="8170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7C3B30EF-44C3-494E-A2DE-90722C7ED45E}"/>
                  </a:ext>
                </a:extLst>
              </p:cNvPr>
              <p:cNvGrpSpPr/>
              <p:nvPr/>
            </p:nvGrpSpPr>
            <p:grpSpPr>
              <a:xfrm>
                <a:off x="4490400" y="3303750"/>
                <a:ext cx="2474850" cy="400050"/>
                <a:chOff x="6096000" y="3028950"/>
                <a:chExt cx="2474850" cy="400050"/>
              </a:xfrm>
              <a:grpFill/>
            </p:grpSpPr>
            <p:sp>
              <p:nvSpPr>
                <p:cNvPr id="134" name="立方体 133">
                  <a:extLst>
                    <a:ext uri="{FF2B5EF4-FFF2-40B4-BE49-F238E27FC236}">
                      <a16:creationId xmlns:a16="http://schemas.microsoft.com/office/drawing/2014/main" id="{FC0B3763-9CF5-D143-9DA1-2A1990042C0D}"/>
                    </a:ext>
                  </a:extLst>
                </p:cNvPr>
                <p:cNvSpPr/>
                <p:nvPr/>
              </p:nvSpPr>
              <p:spPr>
                <a:xfrm>
                  <a:off x="6096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35" name="立方体 134">
                  <a:extLst>
                    <a:ext uri="{FF2B5EF4-FFF2-40B4-BE49-F238E27FC236}">
                      <a16:creationId xmlns:a16="http://schemas.microsoft.com/office/drawing/2014/main" id="{5D19A4CD-32FA-3445-BC7D-236FEC4685DA}"/>
                    </a:ext>
                  </a:extLst>
                </p:cNvPr>
                <p:cNvSpPr/>
                <p:nvPr/>
              </p:nvSpPr>
              <p:spPr>
                <a:xfrm>
                  <a:off x="6392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36" name="立方体 135">
                  <a:extLst>
                    <a:ext uri="{FF2B5EF4-FFF2-40B4-BE49-F238E27FC236}">
                      <a16:creationId xmlns:a16="http://schemas.microsoft.com/office/drawing/2014/main" id="{D0B195C5-C7E8-514A-95DA-2CD57D1F9D16}"/>
                    </a:ext>
                  </a:extLst>
                </p:cNvPr>
                <p:cNvSpPr/>
                <p:nvPr/>
              </p:nvSpPr>
              <p:spPr>
                <a:xfrm>
                  <a:off x="6688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37" name="立方体 136">
                  <a:extLst>
                    <a:ext uri="{FF2B5EF4-FFF2-40B4-BE49-F238E27FC236}">
                      <a16:creationId xmlns:a16="http://schemas.microsoft.com/office/drawing/2014/main" id="{8F25FBA5-1D3B-074B-835E-FA6E33549CAA}"/>
                    </a:ext>
                  </a:extLst>
                </p:cNvPr>
                <p:cNvSpPr/>
                <p:nvPr/>
              </p:nvSpPr>
              <p:spPr>
                <a:xfrm>
                  <a:off x="69852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38" name="立方体 137">
                  <a:extLst>
                    <a:ext uri="{FF2B5EF4-FFF2-40B4-BE49-F238E27FC236}">
                      <a16:creationId xmlns:a16="http://schemas.microsoft.com/office/drawing/2014/main" id="{A65B153B-3D61-0E4D-B2BB-CF1ED24A4B8E}"/>
                    </a:ext>
                  </a:extLst>
                </p:cNvPr>
                <p:cNvSpPr/>
                <p:nvPr/>
              </p:nvSpPr>
              <p:spPr>
                <a:xfrm>
                  <a:off x="72816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39" name="立方体 138">
                  <a:extLst>
                    <a:ext uri="{FF2B5EF4-FFF2-40B4-BE49-F238E27FC236}">
                      <a16:creationId xmlns:a16="http://schemas.microsoft.com/office/drawing/2014/main" id="{0498E170-D1E8-3F44-A80C-25138F9CE5A2}"/>
                    </a:ext>
                  </a:extLst>
                </p:cNvPr>
                <p:cNvSpPr/>
                <p:nvPr/>
              </p:nvSpPr>
              <p:spPr>
                <a:xfrm>
                  <a:off x="7578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0" name="立方体 139">
                  <a:extLst>
                    <a:ext uri="{FF2B5EF4-FFF2-40B4-BE49-F238E27FC236}">
                      <a16:creationId xmlns:a16="http://schemas.microsoft.com/office/drawing/2014/main" id="{053FB5BC-76ED-FB42-A683-8350B9D04C39}"/>
                    </a:ext>
                  </a:extLst>
                </p:cNvPr>
                <p:cNvSpPr/>
                <p:nvPr/>
              </p:nvSpPr>
              <p:spPr>
                <a:xfrm>
                  <a:off x="7874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1" name="立方体 140">
                  <a:extLst>
                    <a:ext uri="{FF2B5EF4-FFF2-40B4-BE49-F238E27FC236}">
                      <a16:creationId xmlns:a16="http://schemas.microsoft.com/office/drawing/2014/main" id="{771AC4CE-0D81-AF41-A45B-9965120A8F0F}"/>
                    </a:ext>
                  </a:extLst>
                </p:cNvPr>
                <p:cNvSpPr/>
                <p:nvPr/>
              </p:nvSpPr>
              <p:spPr>
                <a:xfrm>
                  <a:off x="8170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2A23F912-F18C-5A41-87AB-463ECF97CE6C}"/>
                  </a:ext>
                </a:extLst>
              </p:cNvPr>
              <p:cNvGrpSpPr/>
              <p:nvPr/>
            </p:nvGrpSpPr>
            <p:grpSpPr>
              <a:xfrm>
                <a:off x="4490400" y="3009750"/>
                <a:ext cx="2474850" cy="400050"/>
                <a:chOff x="6096000" y="3028950"/>
                <a:chExt cx="2474850" cy="400050"/>
              </a:xfrm>
              <a:grpFill/>
            </p:grpSpPr>
            <p:sp>
              <p:nvSpPr>
                <p:cNvPr id="126" name="立方体 125">
                  <a:extLst>
                    <a:ext uri="{FF2B5EF4-FFF2-40B4-BE49-F238E27FC236}">
                      <a16:creationId xmlns:a16="http://schemas.microsoft.com/office/drawing/2014/main" id="{B920C5FE-A87E-DE4F-BA3B-B07937F2440F}"/>
                    </a:ext>
                  </a:extLst>
                </p:cNvPr>
                <p:cNvSpPr/>
                <p:nvPr/>
              </p:nvSpPr>
              <p:spPr>
                <a:xfrm>
                  <a:off x="6096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7" name="立方体 126">
                  <a:extLst>
                    <a:ext uri="{FF2B5EF4-FFF2-40B4-BE49-F238E27FC236}">
                      <a16:creationId xmlns:a16="http://schemas.microsoft.com/office/drawing/2014/main" id="{B6CC0255-3216-7C47-8CAF-FE06C27FB000}"/>
                    </a:ext>
                  </a:extLst>
                </p:cNvPr>
                <p:cNvSpPr/>
                <p:nvPr/>
              </p:nvSpPr>
              <p:spPr>
                <a:xfrm>
                  <a:off x="6392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8" name="立方体 127">
                  <a:extLst>
                    <a:ext uri="{FF2B5EF4-FFF2-40B4-BE49-F238E27FC236}">
                      <a16:creationId xmlns:a16="http://schemas.microsoft.com/office/drawing/2014/main" id="{CB05E191-ED6B-8A43-9B48-E36510785C97}"/>
                    </a:ext>
                  </a:extLst>
                </p:cNvPr>
                <p:cNvSpPr/>
                <p:nvPr/>
              </p:nvSpPr>
              <p:spPr>
                <a:xfrm>
                  <a:off x="6688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9" name="立方体 128">
                  <a:extLst>
                    <a:ext uri="{FF2B5EF4-FFF2-40B4-BE49-F238E27FC236}">
                      <a16:creationId xmlns:a16="http://schemas.microsoft.com/office/drawing/2014/main" id="{E64AE085-7E0D-DC4F-B79E-6EDB3BF38678}"/>
                    </a:ext>
                  </a:extLst>
                </p:cNvPr>
                <p:cNvSpPr/>
                <p:nvPr/>
              </p:nvSpPr>
              <p:spPr>
                <a:xfrm>
                  <a:off x="69852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30" name="立方体 129">
                  <a:extLst>
                    <a:ext uri="{FF2B5EF4-FFF2-40B4-BE49-F238E27FC236}">
                      <a16:creationId xmlns:a16="http://schemas.microsoft.com/office/drawing/2014/main" id="{94B2171B-1456-9849-9408-6BFB3210919E}"/>
                    </a:ext>
                  </a:extLst>
                </p:cNvPr>
                <p:cNvSpPr/>
                <p:nvPr/>
              </p:nvSpPr>
              <p:spPr>
                <a:xfrm>
                  <a:off x="72816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31" name="立方体 130">
                  <a:extLst>
                    <a:ext uri="{FF2B5EF4-FFF2-40B4-BE49-F238E27FC236}">
                      <a16:creationId xmlns:a16="http://schemas.microsoft.com/office/drawing/2014/main" id="{18C55462-A643-334E-8737-264EEE2A3316}"/>
                    </a:ext>
                  </a:extLst>
                </p:cNvPr>
                <p:cNvSpPr/>
                <p:nvPr/>
              </p:nvSpPr>
              <p:spPr>
                <a:xfrm>
                  <a:off x="7578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32" name="立方体 131">
                  <a:extLst>
                    <a:ext uri="{FF2B5EF4-FFF2-40B4-BE49-F238E27FC236}">
                      <a16:creationId xmlns:a16="http://schemas.microsoft.com/office/drawing/2014/main" id="{2B53B8E0-D252-0041-B91A-F0E205A121C5}"/>
                    </a:ext>
                  </a:extLst>
                </p:cNvPr>
                <p:cNvSpPr/>
                <p:nvPr/>
              </p:nvSpPr>
              <p:spPr>
                <a:xfrm>
                  <a:off x="7874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33" name="立方体 132">
                  <a:extLst>
                    <a:ext uri="{FF2B5EF4-FFF2-40B4-BE49-F238E27FC236}">
                      <a16:creationId xmlns:a16="http://schemas.microsoft.com/office/drawing/2014/main" id="{2071ACAC-38D8-8440-AF30-E5AA14E95BF9}"/>
                    </a:ext>
                  </a:extLst>
                </p:cNvPr>
                <p:cNvSpPr/>
                <p:nvPr/>
              </p:nvSpPr>
              <p:spPr>
                <a:xfrm>
                  <a:off x="8170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1D95BE7C-BB78-314F-8AC3-405407F26EF7}"/>
                  </a:ext>
                </a:extLst>
              </p:cNvPr>
              <p:cNvGrpSpPr/>
              <p:nvPr/>
            </p:nvGrpSpPr>
            <p:grpSpPr>
              <a:xfrm>
                <a:off x="4490400" y="2715750"/>
                <a:ext cx="2474850" cy="400050"/>
                <a:chOff x="6096000" y="3028950"/>
                <a:chExt cx="2474850" cy="400050"/>
              </a:xfrm>
              <a:grpFill/>
            </p:grpSpPr>
            <p:sp>
              <p:nvSpPr>
                <p:cNvPr id="118" name="立方体 117">
                  <a:extLst>
                    <a:ext uri="{FF2B5EF4-FFF2-40B4-BE49-F238E27FC236}">
                      <a16:creationId xmlns:a16="http://schemas.microsoft.com/office/drawing/2014/main" id="{04A31EF2-3EA9-9341-B3DF-5960A72A09BF}"/>
                    </a:ext>
                  </a:extLst>
                </p:cNvPr>
                <p:cNvSpPr/>
                <p:nvPr/>
              </p:nvSpPr>
              <p:spPr>
                <a:xfrm>
                  <a:off x="6096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9" name="立方体 118">
                  <a:extLst>
                    <a:ext uri="{FF2B5EF4-FFF2-40B4-BE49-F238E27FC236}">
                      <a16:creationId xmlns:a16="http://schemas.microsoft.com/office/drawing/2014/main" id="{7B8BD4AA-3601-5A46-88E7-83362D30649E}"/>
                    </a:ext>
                  </a:extLst>
                </p:cNvPr>
                <p:cNvSpPr/>
                <p:nvPr/>
              </p:nvSpPr>
              <p:spPr>
                <a:xfrm>
                  <a:off x="6392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0" name="立方体 119">
                  <a:extLst>
                    <a:ext uri="{FF2B5EF4-FFF2-40B4-BE49-F238E27FC236}">
                      <a16:creationId xmlns:a16="http://schemas.microsoft.com/office/drawing/2014/main" id="{E3454A28-2CFE-FF47-920E-2344EBAA6D54}"/>
                    </a:ext>
                  </a:extLst>
                </p:cNvPr>
                <p:cNvSpPr/>
                <p:nvPr/>
              </p:nvSpPr>
              <p:spPr>
                <a:xfrm>
                  <a:off x="6688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1" name="立方体 120">
                  <a:extLst>
                    <a:ext uri="{FF2B5EF4-FFF2-40B4-BE49-F238E27FC236}">
                      <a16:creationId xmlns:a16="http://schemas.microsoft.com/office/drawing/2014/main" id="{B4C1EC78-75A0-3041-8D28-4D265B63F802}"/>
                    </a:ext>
                  </a:extLst>
                </p:cNvPr>
                <p:cNvSpPr/>
                <p:nvPr/>
              </p:nvSpPr>
              <p:spPr>
                <a:xfrm>
                  <a:off x="69852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2" name="立方体 121">
                  <a:extLst>
                    <a:ext uri="{FF2B5EF4-FFF2-40B4-BE49-F238E27FC236}">
                      <a16:creationId xmlns:a16="http://schemas.microsoft.com/office/drawing/2014/main" id="{C80575B7-C860-A544-8BB2-7E775E22FFA9}"/>
                    </a:ext>
                  </a:extLst>
                </p:cNvPr>
                <p:cNvSpPr/>
                <p:nvPr/>
              </p:nvSpPr>
              <p:spPr>
                <a:xfrm>
                  <a:off x="72816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3" name="立方体 122">
                  <a:extLst>
                    <a:ext uri="{FF2B5EF4-FFF2-40B4-BE49-F238E27FC236}">
                      <a16:creationId xmlns:a16="http://schemas.microsoft.com/office/drawing/2014/main" id="{B651B54D-95CB-1B44-B8E6-4EA09A50E742}"/>
                    </a:ext>
                  </a:extLst>
                </p:cNvPr>
                <p:cNvSpPr/>
                <p:nvPr/>
              </p:nvSpPr>
              <p:spPr>
                <a:xfrm>
                  <a:off x="7578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4" name="立方体 123">
                  <a:extLst>
                    <a:ext uri="{FF2B5EF4-FFF2-40B4-BE49-F238E27FC236}">
                      <a16:creationId xmlns:a16="http://schemas.microsoft.com/office/drawing/2014/main" id="{189EA314-4593-AD4A-9479-3C54189A5D13}"/>
                    </a:ext>
                  </a:extLst>
                </p:cNvPr>
                <p:cNvSpPr/>
                <p:nvPr/>
              </p:nvSpPr>
              <p:spPr>
                <a:xfrm>
                  <a:off x="7874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5" name="立方体 124">
                  <a:extLst>
                    <a:ext uri="{FF2B5EF4-FFF2-40B4-BE49-F238E27FC236}">
                      <a16:creationId xmlns:a16="http://schemas.microsoft.com/office/drawing/2014/main" id="{E050A57C-6085-FC4D-BB0D-005364BD17BC}"/>
                    </a:ext>
                  </a:extLst>
                </p:cNvPr>
                <p:cNvSpPr/>
                <p:nvPr/>
              </p:nvSpPr>
              <p:spPr>
                <a:xfrm>
                  <a:off x="8170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92DAFEF7-FDAF-314C-8D82-38122D07A8E3}"/>
                  </a:ext>
                </a:extLst>
              </p:cNvPr>
              <p:cNvGrpSpPr/>
              <p:nvPr/>
            </p:nvGrpSpPr>
            <p:grpSpPr>
              <a:xfrm>
                <a:off x="4490400" y="2421750"/>
                <a:ext cx="2474850" cy="400050"/>
                <a:chOff x="6096000" y="3028950"/>
                <a:chExt cx="2474850" cy="400050"/>
              </a:xfrm>
              <a:grpFill/>
            </p:grpSpPr>
            <p:sp>
              <p:nvSpPr>
                <p:cNvPr id="110" name="立方体 109">
                  <a:extLst>
                    <a:ext uri="{FF2B5EF4-FFF2-40B4-BE49-F238E27FC236}">
                      <a16:creationId xmlns:a16="http://schemas.microsoft.com/office/drawing/2014/main" id="{3D3BD7CC-1616-D94A-A21C-BAEB70AFE736}"/>
                    </a:ext>
                  </a:extLst>
                </p:cNvPr>
                <p:cNvSpPr/>
                <p:nvPr/>
              </p:nvSpPr>
              <p:spPr>
                <a:xfrm>
                  <a:off x="6096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1" name="立方体 110">
                  <a:extLst>
                    <a:ext uri="{FF2B5EF4-FFF2-40B4-BE49-F238E27FC236}">
                      <a16:creationId xmlns:a16="http://schemas.microsoft.com/office/drawing/2014/main" id="{E76FE98E-B028-F445-82EA-678069C9A703}"/>
                    </a:ext>
                  </a:extLst>
                </p:cNvPr>
                <p:cNvSpPr/>
                <p:nvPr/>
              </p:nvSpPr>
              <p:spPr>
                <a:xfrm>
                  <a:off x="6392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2" name="立方体 111">
                  <a:extLst>
                    <a:ext uri="{FF2B5EF4-FFF2-40B4-BE49-F238E27FC236}">
                      <a16:creationId xmlns:a16="http://schemas.microsoft.com/office/drawing/2014/main" id="{581E73AB-454A-794F-9BB5-3DFBC2E4B363}"/>
                    </a:ext>
                  </a:extLst>
                </p:cNvPr>
                <p:cNvSpPr/>
                <p:nvPr/>
              </p:nvSpPr>
              <p:spPr>
                <a:xfrm>
                  <a:off x="6688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3" name="立方体 112">
                  <a:extLst>
                    <a:ext uri="{FF2B5EF4-FFF2-40B4-BE49-F238E27FC236}">
                      <a16:creationId xmlns:a16="http://schemas.microsoft.com/office/drawing/2014/main" id="{7052B4C8-025C-D140-9B2E-4F9ADDC9E423}"/>
                    </a:ext>
                  </a:extLst>
                </p:cNvPr>
                <p:cNvSpPr/>
                <p:nvPr/>
              </p:nvSpPr>
              <p:spPr>
                <a:xfrm>
                  <a:off x="69852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4" name="立方体 113">
                  <a:extLst>
                    <a:ext uri="{FF2B5EF4-FFF2-40B4-BE49-F238E27FC236}">
                      <a16:creationId xmlns:a16="http://schemas.microsoft.com/office/drawing/2014/main" id="{6257B44E-ECC4-564E-BB57-4348C487FDD0}"/>
                    </a:ext>
                  </a:extLst>
                </p:cNvPr>
                <p:cNvSpPr/>
                <p:nvPr/>
              </p:nvSpPr>
              <p:spPr>
                <a:xfrm>
                  <a:off x="72816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5" name="立方体 114">
                  <a:extLst>
                    <a:ext uri="{FF2B5EF4-FFF2-40B4-BE49-F238E27FC236}">
                      <a16:creationId xmlns:a16="http://schemas.microsoft.com/office/drawing/2014/main" id="{2D2A430B-8DFE-484E-969F-9FFD78EB7C45}"/>
                    </a:ext>
                  </a:extLst>
                </p:cNvPr>
                <p:cNvSpPr/>
                <p:nvPr/>
              </p:nvSpPr>
              <p:spPr>
                <a:xfrm>
                  <a:off x="7578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6" name="立方体 115">
                  <a:extLst>
                    <a:ext uri="{FF2B5EF4-FFF2-40B4-BE49-F238E27FC236}">
                      <a16:creationId xmlns:a16="http://schemas.microsoft.com/office/drawing/2014/main" id="{63C39F40-B74F-614B-A4A8-B03577570635}"/>
                    </a:ext>
                  </a:extLst>
                </p:cNvPr>
                <p:cNvSpPr/>
                <p:nvPr/>
              </p:nvSpPr>
              <p:spPr>
                <a:xfrm>
                  <a:off x="7874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7" name="立方体 116">
                  <a:extLst>
                    <a:ext uri="{FF2B5EF4-FFF2-40B4-BE49-F238E27FC236}">
                      <a16:creationId xmlns:a16="http://schemas.microsoft.com/office/drawing/2014/main" id="{F51166D6-A739-6349-B90B-78EC94460EAB}"/>
                    </a:ext>
                  </a:extLst>
                </p:cNvPr>
                <p:cNvSpPr/>
                <p:nvPr/>
              </p:nvSpPr>
              <p:spPr>
                <a:xfrm>
                  <a:off x="8170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95B88FC1-BF75-BC47-9A59-93B0BAA7F7D8}"/>
                  </a:ext>
                </a:extLst>
              </p:cNvPr>
              <p:cNvGrpSpPr/>
              <p:nvPr/>
            </p:nvGrpSpPr>
            <p:grpSpPr>
              <a:xfrm>
                <a:off x="4490400" y="2127750"/>
                <a:ext cx="2474850" cy="400050"/>
                <a:chOff x="6096000" y="3028950"/>
                <a:chExt cx="2474850" cy="400050"/>
              </a:xfrm>
              <a:grpFill/>
            </p:grpSpPr>
            <p:sp>
              <p:nvSpPr>
                <p:cNvPr id="102" name="立方体 101">
                  <a:extLst>
                    <a:ext uri="{FF2B5EF4-FFF2-40B4-BE49-F238E27FC236}">
                      <a16:creationId xmlns:a16="http://schemas.microsoft.com/office/drawing/2014/main" id="{C2323629-550D-944F-A575-1AC948D0952C}"/>
                    </a:ext>
                  </a:extLst>
                </p:cNvPr>
                <p:cNvSpPr/>
                <p:nvPr/>
              </p:nvSpPr>
              <p:spPr>
                <a:xfrm>
                  <a:off x="6096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3" name="立方体 102">
                  <a:extLst>
                    <a:ext uri="{FF2B5EF4-FFF2-40B4-BE49-F238E27FC236}">
                      <a16:creationId xmlns:a16="http://schemas.microsoft.com/office/drawing/2014/main" id="{A25B496A-FCD8-BB4D-BF10-0B4EE14A411F}"/>
                    </a:ext>
                  </a:extLst>
                </p:cNvPr>
                <p:cNvSpPr/>
                <p:nvPr/>
              </p:nvSpPr>
              <p:spPr>
                <a:xfrm>
                  <a:off x="6392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4" name="立方体 103">
                  <a:extLst>
                    <a:ext uri="{FF2B5EF4-FFF2-40B4-BE49-F238E27FC236}">
                      <a16:creationId xmlns:a16="http://schemas.microsoft.com/office/drawing/2014/main" id="{2A7144E6-63CF-E34F-A624-8757E2983426}"/>
                    </a:ext>
                  </a:extLst>
                </p:cNvPr>
                <p:cNvSpPr/>
                <p:nvPr/>
              </p:nvSpPr>
              <p:spPr>
                <a:xfrm>
                  <a:off x="6688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5" name="立方体 104">
                  <a:extLst>
                    <a:ext uri="{FF2B5EF4-FFF2-40B4-BE49-F238E27FC236}">
                      <a16:creationId xmlns:a16="http://schemas.microsoft.com/office/drawing/2014/main" id="{07F9FBBB-9CAE-F64F-BE94-32CB7C40DE62}"/>
                    </a:ext>
                  </a:extLst>
                </p:cNvPr>
                <p:cNvSpPr/>
                <p:nvPr/>
              </p:nvSpPr>
              <p:spPr>
                <a:xfrm>
                  <a:off x="69852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6" name="立方体 105">
                  <a:extLst>
                    <a:ext uri="{FF2B5EF4-FFF2-40B4-BE49-F238E27FC236}">
                      <a16:creationId xmlns:a16="http://schemas.microsoft.com/office/drawing/2014/main" id="{3A9B62F6-E961-544A-950C-C785820E9ABA}"/>
                    </a:ext>
                  </a:extLst>
                </p:cNvPr>
                <p:cNvSpPr/>
                <p:nvPr/>
              </p:nvSpPr>
              <p:spPr>
                <a:xfrm>
                  <a:off x="72816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7" name="立方体 106">
                  <a:extLst>
                    <a:ext uri="{FF2B5EF4-FFF2-40B4-BE49-F238E27FC236}">
                      <a16:creationId xmlns:a16="http://schemas.microsoft.com/office/drawing/2014/main" id="{AD50B0C4-9CBC-2943-8BB8-FE22A51DB4CB}"/>
                    </a:ext>
                  </a:extLst>
                </p:cNvPr>
                <p:cNvSpPr/>
                <p:nvPr/>
              </p:nvSpPr>
              <p:spPr>
                <a:xfrm>
                  <a:off x="7578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8" name="立方体 107">
                  <a:extLst>
                    <a:ext uri="{FF2B5EF4-FFF2-40B4-BE49-F238E27FC236}">
                      <a16:creationId xmlns:a16="http://schemas.microsoft.com/office/drawing/2014/main" id="{E4B1D47B-D8B6-2B49-8CCF-0F8824F8C4C3}"/>
                    </a:ext>
                  </a:extLst>
                </p:cNvPr>
                <p:cNvSpPr/>
                <p:nvPr/>
              </p:nvSpPr>
              <p:spPr>
                <a:xfrm>
                  <a:off x="7874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9" name="立方体 108">
                  <a:extLst>
                    <a:ext uri="{FF2B5EF4-FFF2-40B4-BE49-F238E27FC236}">
                      <a16:creationId xmlns:a16="http://schemas.microsoft.com/office/drawing/2014/main" id="{C37788B5-86BC-9444-B0CA-9F528355F608}"/>
                    </a:ext>
                  </a:extLst>
                </p:cNvPr>
                <p:cNvSpPr/>
                <p:nvPr/>
              </p:nvSpPr>
              <p:spPr>
                <a:xfrm>
                  <a:off x="8170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E6CC109-A7BA-2B4E-8978-1D84717239AE}"/>
                </a:ext>
              </a:extLst>
            </p:cNvPr>
            <p:cNvGrpSpPr/>
            <p:nvPr/>
          </p:nvGrpSpPr>
          <p:grpSpPr>
            <a:xfrm>
              <a:off x="4230752" y="2378550"/>
              <a:ext cx="2474850" cy="1870050"/>
              <a:chOff x="4490400" y="2127750"/>
              <a:chExt cx="2474850" cy="1870050"/>
            </a:xfrm>
            <a:solidFill>
              <a:schemeClr val="accent4">
                <a:lumMod val="20000"/>
                <a:lumOff val="80000"/>
              </a:schemeClr>
            </a:solidFill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5F81841F-589A-C242-A1A1-37FD8808D379}"/>
                  </a:ext>
                </a:extLst>
              </p:cNvPr>
              <p:cNvGrpSpPr/>
              <p:nvPr/>
            </p:nvGrpSpPr>
            <p:grpSpPr>
              <a:xfrm>
                <a:off x="4490400" y="3597750"/>
                <a:ext cx="2474850" cy="400050"/>
                <a:chOff x="6096000" y="3028950"/>
                <a:chExt cx="2474850" cy="400050"/>
              </a:xfrm>
              <a:grpFill/>
            </p:grpSpPr>
            <p:sp>
              <p:nvSpPr>
                <p:cNvPr id="88" name="立方体 87">
                  <a:extLst>
                    <a:ext uri="{FF2B5EF4-FFF2-40B4-BE49-F238E27FC236}">
                      <a16:creationId xmlns:a16="http://schemas.microsoft.com/office/drawing/2014/main" id="{023588D1-E551-3C4C-A642-E9034EA3BD7B}"/>
                    </a:ext>
                  </a:extLst>
                </p:cNvPr>
                <p:cNvSpPr/>
                <p:nvPr/>
              </p:nvSpPr>
              <p:spPr>
                <a:xfrm>
                  <a:off x="6096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9" name="立方体 88">
                  <a:extLst>
                    <a:ext uri="{FF2B5EF4-FFF2-40B4-BE49-F238E27FC236}">
                      <a16:creationId xmlns:a16="http://schemas.microsoft.com/office/drawing/2014/main" id="{BB349026-5827-5D41-96CE-B52DEA34E003}"/>
                    </a:ext>
                  </a:extLst>
                </p:cNvPr>
                <p:cNvSpPr/>
                <p:nvPr/>
              </p:nvSpPr>
              <p:spPr>
                <a:xfrm>
                  <a:off x="6392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0" name="立方体 89">
                  <a:extLst>
                    <a:ext uri="{FF2B5EF4-FFF2-40B4-BE49-F238E27FC236}">
                      <a16:creationId xmlns:a16="http://schemas.microsoft.com/office/drawing/2014/main" id="{C05C88C4-797F-8C4C-BD04-619E27277F51}"/>
                    </a:ext>
                  </a:extLst>
                </p:cNvPr>
                <p:cNvSpPr/>
                <p:nvPr/>
              </p:nvSpPr>
              <p:spPr>
                <a:xfrm>
                  <a:off x="6688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1" name="立方体 90">
                  <a:extLst>
                    <a:ext uri="{FF2B5EF4-FFF2-40B4-BE49-F238E27FC236}">
                      <a16:creationId xmlns:a16="http://schemas.microsoft.com/office/drawing/2014/main" id="{AEB58FC1-F27B-6447-BD44-FE7CD2B664FF}"/>
                    </a:ext>
                  </a:extLst>
                </p:cNvPr>
                <p:cNvSpPr/>
                <p:nvPr/>
              </p:nvSpPr>
              <p:spPr>
                <a:xfrm>
                  <a:off x="69852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2" name="立方体 91">
                  <a:extLst>
                    <a:ext uri="{FF2B5EF4-FFF2-40B4-BE49-F238E27FC236}">
                      <a16:creationId xmlns:a16="http://schemas.microsoft.com/office/drawing/2014/main" id="{89BE5E1E-0C01-0142-B414-D5D255908FE0}"/>
                    </a:ext>
                  </a:extLst>
                </p:cNvPr>
                <p:cNvSpPr/>
                <p:nvPr/>
              </p:nvSpPr>
              <p:spPr>
                <a:xfrm>
                  <a:off x="72816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3" name="立方体 92">
                  <a:extLst>
                    <a:ext uri="{FF2B5EF4-FFF2-40B4-BE49-F238E27FC236}">
                      <a16:creationId xmlns:a16="http://schemas.microsoft.com/office/drawing/2014/main" id="{8E4A4565-A498-0F4B-ABB4-C3634640B653}"/>
                    </a:ext>
                  </a:extLst>
                </p:cNvPr>
                <p:cNvSpPr/>
                <p:nvPr/>
              </p:nvSpPr>
              <p:spPr>
                <a:xfrm>
                  <a:off x="7578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4" name="立方体 93">
                  <a:extLst>
                    <a:ext uri="{FF2B5EF4-FFF2-40B4-BE49-F238E27FC236}">
                      <a16:creationId xmlns:a16="http://schemas.microsoft.com/office/drawing/2014/main" id="{F666C0C5-A137-5846-A985-B6CE80B4D366}"/>
                    </a:ext>
                  </a:extLst>
                </p:cNvPr>
                <p:cNvSpPr/>
                <p:nvPr/>
              </p:nvSpPr>
              <p:spPr>
                <a:xfrm>
                  <a:off x="7874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5" name="立方体 94">
                  <a:extLst>
                    <a:ext uri="{FF2B5EF4-FFF2-40B4-BE49-F238E27FC236}">
                      <a16:creationId xmlns:a16="http://schemas.microsoft.com/office/drawing/2014/main" id="{6AEE2159-6018-E147-AC4E-02A23F274752}"/>
                    </a:ext>
                  </a:extLst>
                </p:cNvPr>
                <p:cNvSpPr/>
                <p:nvPr/>
              </p:nvSpPr>
              <p:spPr>
                <a:xfrm>
                  <a:off x="8170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3623C398-17A6-9C48-87AD-5009323264C6}"/>
                  </a:ext>
                </a:extLst>
              </p:cNvPr>
              <p:cNvGrpSpPr/>
              <p:nvPr/>
            </p:nvGrpSpPr>
            <p:grpSpPr>
              <a:xfrm>
                <a:off x="4490400" y="3303750"/>
                <a:ext cx="2474850" cy="400050"/>
                <a:chOff x="6096000" y="3028950"/>
                <a:chExt cx="2474850" cy="400050"/>
              </a:xfrm>
              <a:grpFill/>
            </p:grpSpPr>
            <p:sp>
              <p:nvSpPr>
                <p:cNvPr id="80" name="立方体 79">
                  <a:extLst>
                    <a:ext uri="{FF2B5EF4-FFF2-40B4-BE49-F238E27FC236}">
                      <a16:creationId xmlns:a16="http://schemas.microsoft.com/office/drawing/2014/main" id="{1419668D-C911-D44E-8743-F089F67A7F39}"/>
                    </a:ext>
                  </a:extLst>
                </p:cNvPr>
                <p:cNvSpPr/>
                <p:nvPr/>
              </p:nvSpPr>
              <p:spPr>
                <a:xfrm>
                  <a:off x="6096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1" name="立方体 80">
                  <a:extLst>
                    <a:ext uri="{FF2B5EF4-FFF2-40B4-BE49-F238E27FC236}">
                      <a16:creationId xmlns:a16="http://schemas.microsoft.com/office/drawing/2014/main" id="{0CA37FB0-A1C5-904A-AC90-DF6FA34C1A0B}"/>
                    </a:ext>
                  </a:extLst>
                </p:cNvPr>
                <p:cNvSpPr/>
                <p:nvPr/>
              </p:nvSpPr>
              <p:spPr>
                <a:xfrm>
                  <a:off x="6392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2" name="立方体 81">
                  <a:extLst>
                    <a:ext uri="{FF2B5EF4-FFF2-40B4-BE49-F238E27FC236}">
                      <a16:creationId xmlns:a16="http://schemas.microsoft.com/office/drawing/2014/main" id="{E2610424-50A9-A646-A4F0-2A56FAF44B29}"/>
                    </a:ext>
                  </a:extLst>
                </p:cNvPr>
                <p:cNvSpPr/>
                <p:nvPr/>
              </p:nvSpPr>
              <p:spPr>
                <a:xfrm>
                  <a:off x="6688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3" name="立方体 82">
                  <a:extLst>
                    <a:ext uri="{FF2B5EF4-FFF2-40B4-BE49-F238E27FC236}">
                      <a16:creationId xmlns:a16="http://schemas.microsoft.com/office/drawing/2014/main" id="{A5606206-7953-694D-882B-BE103467DF53}"/>
                    </a:ext>
                  </a:extLst>
                </p:cNvPr>
                <p:cNvSpPr/>
                <p:nvPr/>
              </p:nvSpPr>
              <p:spPr>
                <a:xfrm>
                  <a:off x="69852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4" name="立方体 83">
                  <a:extLst>
                    <a:ext uri="{FF2B5EF4-FFF2-40B4-BE49-F238E27FC236}">
                      <a16:creationId xmlns:a16="http://schemas.microsoft.com/office/drawing/2014/main" id="{F14C6D14-7BC8-3049-BC31-2D2ABE4649B0}"/>
                    </a:ext>
                  </a:extLst>
                </p:cNvPr>
                <p:cNvSpPr/>
                <p:nvPr/>
              </p:nvSpPr>
              <p:spPr>
                <a:xfrm>
                  <a:off x="72816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5" name="立方体 84">
                  <a:extLst>
                    <a:ext uri="{FF2B5EF4-FFF2-40B4-BE49-F238E27FC236}">
                      <a16:creationId xmlns:a16="http://schemas.microsoft.com/office/drawing/2014/main" id="{65D64B8E-AACA-2842-8899-11960CA29108}"/>
                    </a:ext>
                  </a:extLst>
                </p:cNvPr>
                <p:cNvSpPr/>
                <p:nvPr/>
              </p:nvSpPr>
              <p:spPr>
                <a:xfrm>
                  <a:off x="7578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6" name="立方体 85">
                  <a:extLst>
                    <a:ext uri="{FF2B5EF4-FFF2-40B4-BE49-F238E27FC236}">
                      <a16:creationId xmlns:a16="http://schemas.microsoft.com/office/drawing/2014/main" id="{EB9C1F25-DB17-6540-B316-80AE05806536}"/>
                    </a:ext>
                  </a:extLst>
                </p:cNvPr>
                <p:cNvSpPr/>
                <p:nvPr/>
              </p:nvSpPr>
              <p:spPr>
                <a:xfrm>
                  <a:off x="7874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7" name="立方体 86">
                  <a:extLst>
                    <a:ext uri="{FF2B5EF4-FFF2-40B4-BE49-F238E27FC236}">
                      <a16:creationId xmlns:a16="http://schemas.microsoft.com/office/drawing/2014/main" id="{38A3E11A-0AD9-F74F-AE70-D41E15086234}"/>
                    </a:ext>
                  </a:extLst>
                </p:cNvPr>
                <p:cNvSpPr/>
                <p:nvPr/>
              </p:nvSpPr>
              <p:spPr>
                <a:xfrm>
                  <a:off x="8170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1157B80D-EE73-EC49-A076-BE1E7DE2ECA9}"/>
                  </a:ext>
                </a:extLst>
              </p:cNvPr>
              <p:cNvGrpSpPr/>
              <p:nvPr/>
            </p:nvGrpSpPr>
            <p:grpSpPr>
              <a:xfrm>
                <a:off x="4490400" y="3009750"/>
                <a:ext cx="2474850" cy="400050"/>
                <a:chOff x="6096000" y="3028950"/>
                <a:chExt cx="2474850" cy="400050"/>
              </a:xfrm>
              <a:grpFill/>
            </p:grpSpPr>
            <p:sp>
              <p:nvSpPr>
                <p:cNvPr id="72" name="立方体 71">
                  <a:extLst>
                    <a:ext uri="{FF2B5EF4-FFF2-40B4-BE49-F238E27FC236}">
                      <a16:creationId xmlns:a16="http://schemas.microsoft.com/office/drawing/2014/main" id="{6A78A661-3675-3A45-952F-927977CF4926}"/>
                    </a:ext>
                  </a:extLst>
                </p:cNvPr>
                <p:cNvSpPr/>
                <p:nvPr/>
              </p:nvSpPr>
              <p:spPr>
                <a:xfrm>
                  <a:off x="6096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3" name="立方体 72">
                  <a:extLst>
                    <a:ext uri="{FF2B5EF4-FFF2-40B4-BE49-F238E27FC236}">
                      <a16:creationId xmlns:a16="http://schemas.microsoft.com/office/drawing/2014/main" id="{411CC977-D07E-A74D-8CC2-0D0FE6708120}"/>
                    </a:ext>
                  </a:extLst>
                </p:cNvPr>
                <p:cNvSpPr/>
                <p:nvPr/>
              </p:nvSpPr>
              <p:spPr>
                <a:xfrm>
                  <a:off x="6392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4" name="立方体 73">
                  <a:extLst>
                    <a:ext uri="{FF2B5EF4-FFF2-40B4-BE49-F238E27FC236}">
                      <a16:creationId xmlns:a16="http://schemas.microsoft.com/office/drawing/2014/main" id="{781935DC-92EE-004F-8DBB-20CFF0514626}"/>
                    </a:ext>
                  </a:extLst>
                </p:cNvPr>
                <p:cNvSpPr/>
                <p:nvPr/>
              </p:nvSpPr>
              <p:spPr>
                <a:xfrm>
                  <a:off x="6688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5" name="立方体 74">
                  <a:extLst>
                    <a:ext uri="{FF2B5EF4-FFF2-40B4-BE49-F238E27FC236}">
                      <a16:creationId xmlns:a16="http://schemas.microsoft.com/office/drawing/2014/main" id="{87C4B564-C9FC-CF43-83D0-15F3E875290D}"/>
                    </a:ext>
                  </a:extLst>
                </p:cNvPr>
                <p:cNvSpPr/>
                <p:nvPr/>
              </p:nvSpPr>
              <p:spPr>
                <a:xfrm>
                  <a:off x="69852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6" name="立方体 75">
                  <a:extLst>
                    <a:ext uri="{FF2B5EF4-FFF2-40B4-BE49-F238E27FC236}">
                      <a16:creationId xmlns:a16="http://schemas.microsoft.com/office/drawing/2014/main" id="{E841C59B-5916-F643-9BB3-644F54CA4796}"/>
                    </a:ext>
                  </a:extLst>
                </p:cNvPr>
                <p:cNvSpPr/>
                <p:nvPr/>
              </p:nvSpPr>
              <p:spPr>
                <a:xfrm>
                  <a:off x="72816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7" name="立方体 76">
                  <a:extLst>
                    <a:ext uri="{FF2B5EF4-FFF2-40B4-BE49-F238E27FC236}">
                      <a16:creationId xmlns:a16="http://schemas.microsoft.com/office/drawing/2014/main" id="{B3BA64D4-13B9-A947-81AE-ED51966B37AC}"/>
                    </a:ext>
                  </a:extLst>
                </p:cNvPr>
                <p:cNvSpPr/>
                <p:nvPr/>
              </p:nvSpPr>
              <p:spPr>
                <a:xfrm>
                  <a:off x="7578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8" name="立方体 77">
                  <a:extLst>
                    <a:ext uri="{FF2B5EF4-FFF2-40B4-BE49-F238E27FC236}">
                      <a16:creationId xmlns:a16="http://schemas.microsoft.com/office/drawing/2014/main" id="{606CE48E-331B-6C48-B1F4-E6E81CCE5A53}"/>
                    </a:ext>
                  </a:extLst>
                </p:cNvPr>
                <p:cNvSpPr/>
                <p:nvPr/>
              </p:nvSpPr>
              <p:spPr>
                <a:xfrm>
                  <a:off x="7874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9" name="立方体 78">
                  <a:extLst>
                    <a:ext uri="{FF2B5EF4-FFF2-40B4-BE49-F238E27FC236}">
                      <a16:creationId xmlns:a16="http://schemas.microsoft.com/office/drawing/2014/main" id="{2980D696-4A76-B545-A770-0A1D8058ADB3}"/>
                    </a:ext>
                  </a:extLst>
                </p:cNvPr>
                <p:cNvSpPr/>
                <p:nvPr/>
              </p:nvSpPr>
              <p:spPr>
                <a:xfrm>
                  <a:off x="8170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82099284-6E9A-A843-833A-A0E6DB5630A6}"/>
                  </a:ext>
                </a:extLst>
              </p:cNvPr>
              <p:cNvGrpSpPr/>
              <p:nvPr/>
            </p:nvGrpSpPr>
            <p:grpSpPr>
              <a:xfrm>
                <a:off x="4490400" y="2715750"/>
                <a:ext cx="2474850" cy="400050"/>
                <a:chOff x="6096000" y="3028950"/>
                <a:chExt cx="2474850" cy="400050"/>
              </a:xfrm>
              <a:grpFill/>
            </p:grpSpPr>
            <p:sp>
              <p:nvSpPr>
                <p:cNvPr id="64" name="立方体 63">
                  <a:extLst>
                    <a:ext uri="{FF2B5EF4-FFF2-40B4-BE49-F238E27FC236}">
                      <a16:creationId xmlns:a16="http://schemas.microsoft.com/office/drawing/2014/main" id="{AE43A72A-9C2E-6842-92BD-8725B6FBABFF}"/>
                    </a:ext>
                  </a:extLst>
                </p:cNvPr>
                <p:cNvSpPr/>
                <p:nvPr/>
              </p:nvSpPr>
              <p:spPr>
                <a:xfrm>
                  <a:off x="6096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5" name="立方体 64">
                  <a:extLst>
                    <a:ext uri="{FF2B5EF4-FFF2-40B4-BE49-F238E27FC236}">
                      <a16:creationId xmlns:a16="http://schemas.microsoft.com/office/drawing/2014/main" id="{39FD5452-75AC-E149-95A2-CDF6518E27F4}"/>
                    </a:ext>
                  </a:extLst>
                </p:cNvPr>
                <p:cNvSpPr/>
                <p:nvPr/>
              </p:nvSpPr>
              <p:spPr>
                <a:xfrm>
                  <a:off x="6392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6" name="立方体 65">
                  <a:extLst>
                    <a:ext uri="{FF2B5EF4-FFF2-40B4-BE49-F238E27FC236}">
                      <a16:creationId xmlns:a16="http://schemas.microsoft.com/office/drawing/2014/main" id="{0C46688C-E822-444F-8B85-1A2D8B8C04FE}"/>
                    </a:ext>
                  </a:extLst>
                </p:cNvPr>
                <p:cNvSpPr/>
                <p:nvPr/>
              </p:nvSpPr>
              <p:spPr>
                <a:xfrm>
                  <a:off x="6688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7" name="立方体 66">
                  <a:extLst>
                    <a:ext uri="{FF2B5EF4-FFF2-40B4-BE49-F238E27FC236}">
                      <a16:creationId xmlns:a16="http://schemas.microsoft.com/office/drawing/2014/main" id="{A4B991EA-8ED3-7C44-BDBF-CC9F051BFB14}"/>
                    </a:ext>
                  </a:extLst>
                </p:cNvPr>
                <p:cNvSpPr/>
                <p:nvPr/>
              </p:nvSpPr>
              <p:spPr>
                <a:xfrm>
                  <a:off x="69852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8" name="立方体 67">
                  <a:extLst>
                    <a:ext uri="{FF2B5EF4-FFF2-40B4-BE49-F238E27FC236}">
                      <a16:creationId xmlns:a16="http://schemas.microsoft.com/office/drawing/2014/main" id="{65BD78F8-A582-D543-A82D-BECA08B8EC21}"/>
                    </a:ext>
                  </a:extLst>
                </p:cNvPr>
                <p:cNvSpPr/>
                <p:nvPr/>
              </p:nvSpPr>
              <p:spPr>
                <a:xfrm>
                  <a:off x="72816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9" name="立方体 68">
                  <a:extLst>
                    <a:ext uri="{FF2B5EF4-FFF2-40B4-BE49-F238E27FC236}">
                      <a16:creationId xmlns:a16="http://schemas.microsoft.com/office/drawing/2014/main" id="{B79DDA43-FD07-B64F-9A64-A0319AAD77C8}"/>
                    </a:ext>
                  </a:extLst>
                </p:cNvPr>
                <p:cNvSpPr/>
                <p:nvPr/>
              </p:nvSpPr>
              <p:spPr>
                <a:xfrm>
                  <a:off x="7578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0" name="立方体 69">
                  <a:extLst>
                    <a:ext uri="{FF2B5EF4-FFF2-40B4-BE49-F238E27FC236}">
                      <a16:creationId xmlns:a16="http://schemas.microsoft.com/office/drawing/2014/main" id="{34B615AF-EF7C-E14A-AF90-4ABD8FB34675}"/>
                    </a:ext>
                  </a:extLst>
                </p:cNvPr>
                <p:cNvSpPr/>
                <p:nvPr/>
              </p:nvSpPr>
              <p:spPr>
                <a:xfrm>
                  <a:off x="7874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1" name="立方体 70">
                  <a:extLst>
                    <a:ext uri="{FF2B5EF4-FFF2-40B4-BE49-F238E27FC236}">
                      <a16:creationId xmlns:a16="http://schemas.microsoft.com/office/drawing/2014/main" id="{13A89D80-35A1-A941-A28C-F8AF7B3610C0}"/>
                    </a:ext>
                  </a:extLst>
                </p:cNvPr>
                <p:cNvSpPr/>
                <p:nvPr/>
              </p:nvSpPr>
              <p:spPr>
                <a:xfrm>
                  <a:off x="8170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39F3389A-8972-6A42-A6FC-4A17B73B2E3A}"/>
                  </a:ext>
                </a:extLst>
              </p:cNvPr>
              <p:cNvGrpSpPr/>
              <p:nvPr/>
            </p:nvGrpSpPr>
            <p:grpSpPr>
              <a:xfrm>
                <a:off x="4490400" y="2421750"/>
                <a:ext cx="2474850" cy="400050"/>
                <a:chOff x="6096000" y="3028950"/>
                <a:chExt cx="2474850" cy="400050"/>
              </a:xfrm>
              <a:grpFill/>
            </p:grpSpPr>
            <p:sp>
              <p:nvSpPr>
                <p:cNvPr id="56" name="立方体 55">
                  <a:extLst>
                    <a:ext uri="{FF2B5EF4-FFF2-40B4-BE49-F238E27FC236}">
                      <a16:creationId xmlns:a16="http://schemas.microsoft.com/office/drawing/2014/main" id="{04E7FCA6-01B3-AE4C-A1C9-F63A9320332C}"/>
                    </a:ext>
                  </a:extLst>
                </p:cNvPr>
                <p:cNvSpPr/>
                <p:nvPr/>
              </p:nvSpPr>
              <p:spPr>
                <a:xfrm>
                  <a:off x="6096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7" name="立方体 56">
                  <a:extLst>
                    <a:ext uri="{FF2B5EF4-FFF2-40B4-BE49-F238E27FC236}">
                      <a16:creationId xmlns:a16="http://schemas.microsoft.com/office/drawing/2014/main" id="{71533351-6B89-7B49-BE30-EC512CC68DA1}"/>
                    </a:ext>
                  </a:extLst>
                </p:cNvPr>
                <p:cNvSpPr/>
                <p:nvPr/>
              </p:nvSpPr>
              <p:spPr>
                <a:xfrm>
                  <a:off x="6392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8" name="立方体 57">
                  <a:extLst>
                    <a:ext uri="{FF2B5EF4-FFF2-40B4-BE49-F238E27FC236}">
                      <a16:creationId xmlns:a16="http://schemas.microsoft.com/office/drawing/2014/main" id="{0822C105-967F-1641-8395-13E6D9896C7D}"/>
                    </a:ext>
                  </a:extLst>
                </p:cNvPr>
                <p:cNvSpPr/>
                <p:nvPr/>
              </p:nvSpPr>
              <p:spPr>
                <a:xfrm>
                  <a:off x="6688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9" name="立方体 58">
                  <a:extLst>
                    <a:ext uri="{FF2B5EF4-FFF2-40B4-BE49-F238E27FC236}">
                      <a16:creationId xmlns:a16="http://schemas.microsoft.com/office/drawing/2014/main" id="{51651690-25A3-ED43-BD07-351C832622B3}"/>
                    </a:ext>
                  </a:extLst>
                </p:cNvPr>
                <p:cNvSpPr/>
                <p:nvPr/>
              </p:nvSpPr>
              <p:spPr>
                <a:xfrm>
                  <a:off x="69852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0" name="立方体 59">
                  <a:extLst>
                    <a:ext uri="{FF2B5EF4-FFF2-40B4-BE49-F238E27FC236}">
                      <a16:creationId xmlns:a16="http://schemas.microsoft.com/office/drawing/2014/main" id="{93AF2966-3FF6-7C47-A5AE-2AB50509075F}"/>
                    </a:ext>
                  </a:extLst>
                </p:cNvPr>
                <p:cNvSpPr/>
                <p:nvPr/>
              </p:nvSpPr>
              <p:spPr>
                <a:xfrm>
                  <a:off x="72816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1" name="立方体 60">
                  <a:extLst>
                    <a:ext uri="{FF2B5EF4-FFF2-40B4-BE49-F238E27FC236}">
                      <a16:creationId xmlns:a16="http://schemas.microsoft.com/office/drawing/2014/main" id="{71E615B7-382F-8E42-A684-04BA562C3B02}"/>
                    </a:ext>
                  </a:extLst>
                </p:cNvPr>
                <p:cNvSpPr/>
                <p:nvPr/>
              </p:nvSpPr>
              <p:spPr>
                <a:xfrm>
                  <a:off x="7578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2" name="立方体 61">
                  <a:extLst>
                    <a:ext uri="{FF2B5EF4-FFF2-40B4-BE49-F238E27FC236}">
                      <a16:creationId xmlns:a16="http://schemas.microsoft.com/office/drawing/2014/main" id="{E7F24713-B6FB-DC45-BC71-6F2622EBC27D}"/>
                    </a:ext>
                  </a:extLst>
                </p:cNvPr>
                <p:cNvSpPr/>
                <p:nvPr/>
              </p:nvSpPr>
              <p:spPr>
                <a:xfrm>
                  <a:off x="7874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3" name="立方体 62">
                  <a:extLst>
                    <a:ext uri="{FF2B5EF4-FFF2-40B4-BE49-F238E27FC236}">
                      <a16:creationId xmlns:a16="http://schemas.microsoft.com/office/drawing/2014/main" id="{C3C01414-61CB-1949-8F93-1055894C8B57}"/>
                    </a:ext>
                  </a:extLst>
                </p:cNvPr>
                <p:cNvSpPr/>
                <p:nvPr/>
              </p:nvSpPr>
              <p:spPr>
                <a:xfrm>
                  <a:off x="8170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15F280EB-F528-6146-89E8-BB2AD6623DB8}"/>
                  </a:ext>
                </a:extLst>
              </p:cNvPr>
              <p:cNvGrpSpPr/>
              <p:nvPr/>
            </p:nvGrpSpPr>
            <p:grpSpPr>
              <a:xfrm>
                <a:off x="4490400" y="2127750"/>
                <a:ext cx="2474850" cy="400050"/>
                <a:chOff x="6096000" y="3028950"/>
                <a:chExt cx="2474850" cy="400050"/>
              </a:xfrm>
              <a:grpFill/>
            </p:grpSpPr>
            <p:sp>
              <p:nvSpPr>
                <p:cNvPr id="48" name="立方体 47">
                  <a:extLst>
                    <a:ext uri="{FF2B5EF4-FFF2-40B4-BE49-F238E27FC236}">
                      <a16:creationId xmlns:a16="http://schemas.microsoft.com/office/drawing/2014/main" id="{3D0B8748-609F-1E43-99E0-C0F6E39E109C}"/>
                    </a:ext>
                  </a:extLst>
                </p:cNvPr>
                <p:cNvSpPr/>
                <p:nvPr/>
              </p:nvSpPr>
              <p:spPr>
                <a:xfrm>
                  <a:off x="6096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9" name="立方体 48">
                  <a:extLst>
                    <a:ext uri="{FF2B5EF4-FFF2-40B4-BE49-F238E27FC236}">
                      <a16:creationId xmlns:a16="http://schemas.microsoft.com/office/drawing/2014/main" id="{0951AAC0-2893-9A41-A499-CEBE194FFD76}"/>
                    </a:ext>
                  </a:extLst>
                </p:cNvPr>
                <p:cNvSpPr/>
                <p:nvPr/>
              </p:nvSpPr>
              <p:spPr>
                <a:xfrm>
                  <a:off x="6392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0" name="立方体 49">
                  <a:extLst>
                    <a:ext uri="{FF2B5EF4-FFF2-40B4-BE49-F238E27FC236}">
                      <a16:creationId xmlns:a16="http://schemas.microsoft.com/office/drawing/2014/main" id="{49D447EC-8390-164D-9D68-E701B64B1081}"/>
                    </a:ext>
                  </a:extLst>
                </p:cNvPr>
                <p:cNvSpPr/>
                <p:nvPr/>
              </p:nvSpPr>
              <p:spPr>
                <a:xfrm>
                  <a:off x="6688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1" name="立方体 50">
                  <a:extLst>
                    <a:ext uri="{FF2B5EF4-FFF2-40B4-BE49-F238E27FC236}">
                      <a16:creationId xmlns:a16="http://schemas.microsoft.com/office/drawing/2014/main" id="{2DE2D8E8-57D5-174A-B399-77668E2BD3AE}"/>
                    </a:ext>
                  </a:extLst>
                </p:cNvPr>
                <p:cNvSpPr/>
                <p:nvPr/>
              </p:nvSpPr>
              <p:spPr>
                <a:xfrm>
                  <a:off x="69852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2" name="立方体 51">
                  <a:extLst>
                    <a:ext uri="{FF2B5EF4-FFF2-40B4-BE49-F238E27FC236}">
                      <a16:creationId xmlns:a16="http://schemas.microsoft.com/office/drawing/2014/main" id="{5F382742-60D4-6049-9936-8704781DECEE}"/>
                    </a:ext>
                  </a:extLst>
                </p:cNvPr>
                <p:cNvSpPr/>
                <p:nvPr/>
              </p:nvSpPr>
              <p:spPr>
                <a:xfrm>
                  <a:off x="72816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3" name="立方体 52">
                  <a:extLst>
                    <a:ext uri="{FF2B5EF4-FFF2-40B4-BE49-F238E27FC236}">
                      <a16:creationId xmlns:a16="http://schemas.microsoft.com/office/drawing/2014/main" id="{C37B0B49-CCD6-9C46-8DF6-1F93D97061AC}"/>
                    </a:ext>
                  </a:extLst>
                </p:cNvPr>
                <p:cNvSpPr/>
                <p:nvPr/>
              </p:nvSpPr>
              <p:spPr>
                <a:xfrm>
                  <a:off x="75780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4" name="立方体 53">
                  <a:extLst>
                    <a:ext uri="{FF2B5EF4-FFF2-40B4-BE49-F238E27FC236}">
                      <a16:creationId xmlns:a16="http://schemas.microsoft.com/office/drawing/2014/main" id="{C23439CF-B9A7-6B44-91B1-53F7EF8055C3}"/>
                    </a:ext>
                  </a:extLst>
                </p:cNvPr>
                <p:cNvSpPr/>
                <p:nvPr/>
              </p:nvSpPr>
              <p:spPr>
                <a:xfrm>
                  <a:off x="78744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5" name="立方体 54">
                  <a:extLst>
                    <a:ext uri="{FF2B5EF4-FFF2-40B4-BE49-F238E27FC236}">
                      <a16:creationId xmlns:a16="http://schemas.microsoft.com/office/drawing/2014/main" id="{AB166AB9-8C1C-3A44-A880-9F3AA47E123D}"/>
                    </a:ext>
                  </a:extLst>
                </p:cNvPr>
                <p:cNvSpPr/>
                <p:nvPr/>
              </p:nvSpPr>
              <p:spPr>
                <a:xfrm>
                  <a:off x="8170800" y="3028950"/>
                  <a:ext cx="400050" cy="400050"/>
                </a:xfrm>
                <a:prstGeom prst="cub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sp>
        <p:nvSpPr>
          <p:cNvPr id="204" name="文本框 203">
            <a:extLst>
              <a:ext uri="{FF2B5EF4-FFF2-40B4-BE49-F238E27FC236}">
                <a16:creationId xmlns:a16="http://schemas.microsoft.com/office/drawing/2014/main" id="{C81248E2-D31C-3942-A6AE-03DE42395B69}"/>
              </a:ext>
            </a:extLst>
          </p:cNvPr>
          <p:cNvSpPr txBox="1"/>
          <p:nvPr/>
        </p:nvSpPr>
        <p:spPr>
          <a:xfrm>
            <a:off x="6169873" y="1318367"/>
            <a:ext cx="1875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rgbClr val="0432FF"/>
                </a:solidFill>
              </a:rPr>
              <a:t>点云数据</a:t>
            </a:r>
            <a:r>
              <a:rPr kumimoji="1" lang="en-US" altLang="zh-CN" sz="1400" dirty="0" err="1">
                <a:solidFill>
                  <a:srgbClr val="0432FF"/>
                </a:solidFill>
              </a:rPr>
              <a:t>img_pc</a:t>
            </a:r>
            <a:r>
              <a:rPr kumimoji="1" lang="zh-CN" altLang="en-US" sz="1400" dirty="0">
                <a:solidFill>
                  <a:srgbClr val="0432FF"/>
                </a:solidFill>
              </a:rPr>
              <a:t>按像素位置排列</a:t>
            </a:r>
            <a:r>
              <a:rPr kumimoji="1" lang="en-US" altLang="zh-CN" sz="1400" dirty="0">
                <a:solidFill>
                  <a:srgbClr val="0432FF"/>
                </a:solidFill>
              </a:rPr>
              <a:t>(</a:t>
            </a:r>
            <a:r>
              <a:rPr kumimoji="1" lang="zh-CN" altLang="en-US" sz="1400" dirty="0">
                <a:solidFill>
                  <a:srgbClr val="0432FF"/>
                </a:solidFill>
              </a:rPr>
              <a:t>计算方便</a:t>
            </a:r>
            <a:r>
              <a:rPr kumimoji="1" lang="en-US" altLang="zh-CN" sz="1400" dirty="0">
                <a:solidFill>
                  <a:srgbClr val="0432FF"/>
                </a:solidFill>
              </a:rPr>
              <a:t>)</a:t>
            </a:r>
            <a:endParaRPr kumimoji="1" lang="zh-CN" altLang="en-US" sz="1400" dirty="0">
              <a:solidFill>
                <a:srgbClr val="0432FF"/>
              </a:solidFill>
            </a:endParaRPr>
          </a:p>
        </p:txBody>
      </p:sp>
      <p:cxnSp>
        <p:nvCxnSpPr>
          <p:cNvPr id="205" name="肘形连接符 204">
            <a:extLst>
              <a:ext uri="{FF2B5EF4-FFF2-40B4-BE49-F238E27FC236}">
                <a16:creationId xmlns:a16="http://schemas.microsoft.com/office/drawing/2014/main" id="{C1152ED3-A18A-F34B-B6E4-E4BAC1838F0E}"/>
              </a:ext>
            </a:extLst>
          </p:cNvPr>
          <p:cNvCxnSpPr>
            <a:cxnSpLocks/>
            <a:endCxn id="56" idx="2"/>
          </p:cNvCxnSpPr>
          <p:nvPr/>
        </p:nvCxnSpPr>
        <p:spPr>
          <a:xfrm>
            <a:off x="4521200" y="1902086"/>
            <a:ext cx="3432125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9B40C6ED-B362-DA43-AD03-082241978402}"/>
              </a:ext>
            </a:extLst>
          </p:cNvPr>
          <p:cNvSpPr/>
          <p:nvPr/>
        </p:nvSpPr>
        <p:spPr>
          <a:xfrm>
            <a:off x="5608317" y="2557717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dirty="0">
                <a:solidFill>
                  <a:srgbClr val="0432FF"/>
                </a:solidFill>
              </a:rPr>
              <a:t>注意，最外边界数据去除不用</a:t>
            </a:r>
            <a:endParaRPr lang="zh-CN" altLang="en-US" sz="1400" dirty="0"/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787D12B9-5CEB-9A48-AB2C-FD31E2A1D661}"/>
              </a:ext>
            </a:extLst>
          </p:cNvPr>
          <p:cNvSpPr txBox="1"/>
          <p:nvPr/>
        </p:nvSpPr>
        <p:spPr>
          <a:xfrm>
            <a:off x="2343341" y="5695016"/>
            <a:ext cx="63453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0432FF"/>
                </a:solidFill>
              </a:rPr>
              <a:t>法向量的三个分量分别画出</a:t>
            </a:r>
            <a:endParaRPr kumimoji="1" lang="en-US" altLang="zh-CN" sz="2000" dirty="0">
              <a:solidFill>
                <a:srgbClr val="0432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0432FF"/>
                </a:solidFill>
              </a:rPr>
              <a:t>按深度图的像素位置排列</a:t>
            </a:r>
            <a:endParaRPr kumimoji="1" lang="en-US" altLang="zh-CN" sz="2000" dirty="0">
              <a:solidFill>
                <a:srgbClr val="0432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0432FF"/>
                </a:solidFill>
              </a:rPr>
              <a:t>注意：计算结果在图像边界时不可用</a:t>
            </a:r>
            <a:endParaRPr kumimoji="1" lang="en-US" altLang="zh-CN" sz="2000" dirty="0">
              <a:solidFill>
                <a:srgbClr val="0432FF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6B12D9-E3B3-98F4-30E7-2C07DB88A63C}"/>
              </a:ext>
            </a:extLst>
          </p:cNvPr>
          <p:cNvSpPr txBox="1"/>
          <p:nvPr/>
        </p:nvSpPr>
        <p:spPr>
          <a:xfrm>
            <a:off x="5981346" y="1945339"/>
            <a:ext cx="112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432FF"/>
                </a:solidFill>
              </a:rPr>
              <a:t>“纵向”向量</a:t>
            </a:r>
            <a:endParaRPr lang="en-US" altLang="zh-CN" sz="1400" dirty="0">
              <a:solidFill>
                <a:srgbClr val="0432FF"/>
              </a:solidFill>
            </a:endParaRPr>
          </a:p>
          <a:p>
            <a:r>
              <a:rPr lang="zh-CN" altLang="en-US" sz="1400" dirty="0">
                <a:solidFill>
                  <a:srgbClr val="0432FF"/>
                </a:solidFill>
              </a:rPr>
              <a:t>“横向”向量</a:t>
            </a:r>
          </a:p>
        </p:txBody>
      </p:sp>
    </p:spTree>
    <p:extLst>
      <p:ext uri="{BB962C8B-B14F-4D97-AF65-F5344CB8AC3E}">
        <p14:creationId xmlns:p14="http://schemas.microsoft.com/office/powerpoint/2010/main" val="2946777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2D4D95-EF3E-6D4C-9F6D-B1FE5ABBF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557" y="2321821"/>
            <a:ext cx="8410758" cy="2093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3284866-A3EE-E546-B2E3-F035DC88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62" y="73335"/>
            <a:ext cx="11820476" cy="88632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平面点云的参数计算</a:t>
            </a:r>
            <a:r>
              <a:rPr kumimoji="1" lang="en-US" altLang="zh-CN" sz="31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100" dirty="0">
                <a:solidFill>
                  <a:srgbClr val="0432FF"/>
                </a:solidFill>
              </a:rPr>
              <a:t>噪声条件下的</a:t>
            </a:r>
            <a:r>
              <a:rPr kumimoji="1" lang="zh-CN" altLang="en-US" sz="3200" dirty="0">
                <a:solidFill>
                  <a:srgbClr val="0432FF"/>
                </a:solidFill>
              </a:rPr>
              <a:t>深度图法向量平滑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D2CE46-AE4F-B744-8173-B7D9792D7D2D}"/>
              </a:ext>
            </a:extLst>
          </p:cNvPr>
          <p:cNvSpPr txBox="1"/>
          <p:nvPr/>
        </p:nvSpPr>
        <p:spPr>
          <a:xfrm>
            <a:off x="2949686" y="1653922"/>
            <a:ext cx="552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solidFill>
                  <a:srgbClr val="0432FF"/>
                </a:solidFill>
              </a:rPr>
              <a:t>缺点：噪声导致法向量被淹没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E77E61-01CD-BE44-EEA6-449E89DF8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572" y="2077572"/>
            <a:ext cx="1517392" cy="270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42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2D4D95-EF3E-6D4C-9F6D-B1FE5ABBF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557" y="1533068"/>
            <a:ext cx="8410758" cy="2093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3284866-A3EE-E546-B2E3-F035DC88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62" y="73335"/>
            <a:ext cx="11820476" cy="88632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平面点云的参数计算</a:t>
            </a:r>
            <a:r>
              <a:rPr kumimoji="1" lang="en-US" altLang="zh-CN" sz="31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100" dirty="0">
                <a:solidFill>
                  <a:srgbClr val="0432FF"/>
                </a:solidFill>
              </a:rPr>
              <a:t>噪声条件下的</a:t>
            </a:r>
            <a:r>
              <a:rPr kumimoji="1" lang="zh-CN" altLang="en-US" sz="3200" dirty="0">
                <a:solidFill>
                  <a:srgbClr val="0432FF"/>
                </a:solidFill>
              </a:rPr>
              <a:t>深度图法向量平滑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D2CE46-AE4F-B744-8173-B7D9792D7D2D}"/>
              </a:ext>
            </a:extLst>
          </p:cNvPr>
          <p:cNvSpPr txBox="1"/>
          <p:nvPr/>
        </p:nvSpPr>
        <p:spPr>
          <a:xfrm>
            <a:off x="3065595" y="1006837"/>
            <a:ext cx="4410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/>
              <a:t>噪声导致法向量被淹没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C0DA34-9329-7D4E-84F5-8A0145A37AE7}"/>
              </a:ext>
            </a:extLst>
          </p:cNvPr>
          <p:cNvSpPr txBox="1"/>
          <p:nvPr/>
        </p:nvSpPr>
        <p:spPr>
          <a:xfrm>
            <a:off x="1180267" y="5863621"/>
            <a:ext cx="9159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/>
              <a:t>法向量的每个分量经的平滑滤波后，降低噪声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4F41A59-E589-7F40-8A7F-AC46BFFBA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36" y="3673249"/>
            <a:ext cx="8410758" cy="207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20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3CD8D1D-EB5C-4BB1-908A-9D43E017E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428875"/>
            <a:ext cx="6343650" cy="44291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3284866-A3EE-E546-B2E3-F035DC88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12" y="50970"/>
            <a:ext cx="11680689" cy="88632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平面点云的参数计算</a:t>
            </a:r>
            <a:r>
              <a:rPr kumimoji="1" lang="en-US" altLang="zh-CN" sz="31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100" dirty="0">
                <a:solidFill>
                  <a:srgbClr val="0432FF"/>
                </a:solidFill>
              </a:rPr>
              <a:t>噪声条件下</a:t>
            </a:r>
            <a:r>
              <a:rPr kumimoji="1" lang="en-US" altLang="zh-CN" sz="2800" dirty="0">
                <a:solidFill>
                  <a:srgbClr val="0432FF"/>
                </a:solidFill>
              </a:rPr>
              <a:t>PCA</a:t>
            </a:r>
            <a:r>
              <a:rPr kumimoji="1" lang="zh-CN" altLang="en-US" sz="2800" dirty="0">
                <a:solidFill>
                  <a:srgbClr val="0432FF"/>
                </a:solidFill>
              </a:rPr>
              <a:t>计算深度图法向量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3C64D20-F44C-4046-B8DF-AC36B4D22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159" y="3154998"/>
            <a:ext cx="6051566" cy="1042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DF8CF0BA-ECEB-3047-9BB7-A8BE2BFB720C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3814747" y="3934953"/>
            <a:ext cx="1622901" cy="1105923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CF1DB130-EB5A-1145-B504-6BD11C4F7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80" y="750193"/>
            <a:ext cx="7760721" cy="1895511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A093E808-914E-E141-AA8D-A71BA80F13B2}"/>
              </a:ext>
            </a:extLst>
          </p:cNvPr>
          <p:cNvSpPr/>
          <p:nvPr/>
        </p:nvSpPr>
        <p:spPr>
          <a:xfrm>
            <a:off x="1122218" y="5920709"/>
            <a:ext cx="3117273" cy="464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12E7358-757E-AC43-AF75-DCE35F3589F6}"/>
              </a:ext>
            </a:extLst>
          </p:cNvPr>
          <p:cNvSpPr txBox="1"/>
          <p:nvPr/>
        </p:nvSpPr>
        <p:spPr>
          <a:xfrm>
            <a:off x="4246316" y="5706217"/>
            <a:ext cx="3510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432FF"/>
                </a:solidFill>
              </a:rPr>
              <a:t>会出现相反方向的两种法向量计算结果，在这里统一方向（注意：这里的点云来自深度图）</a:t>
            </a: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9D69D786-59F4-4F4C-A43D-8578E397806C}"/>
              </a:ext>
            </a:extLst>
          </p:cNvPr>
          <p:cNvSpPr txBox="1"/>
          <p:nvPr/>
        </p:nvSpPr>
        <p:spPr>
          <a:xfrm>
            <a:off x="7613728" y="4487914"/>
            <a:ext cx="43872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KNN</a:t>
            </a:r>
            <a:r>
              <a:rPr kumimoji="1" lang="zh-CN" altLang="en-US" sz="2400" dirty="0"/>
              <a:t>加</a:t>
            </a:r>
            <a:r>
              <a:rPr kumimoji="1" lang="en-US" altLang="zh-CN" sz="2400" dirty="0"/>
              <a:t>PCA</a:t>
            </a:r>
            <a:r>
              <a:rPr kumimoji="1" lang="zh-CN" altLang="en-US" sz="2400" dirty="0"/>
              <a:t>检测平面法向量</a:t>
            </a:r>
            <a:endParaRPr kumimoji="1"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运算较慢，但效果更好</a:t>
            </a:r>
            <a:endParaRPr kumimoji="1"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对于无序点云，无法用之前的叉乘算法</a:t>
            </a:r>
          </a:p>
        </p:txBody>
      </p:sp>
    </p:spTree>
    <p:extLst>
      <p:ext uri="{BB962C8B-B14F-4D97-AF65-F5344CB8AC3E}">
        <p14:creationId xmlns:p14="http://schemas.microsoft.com/office/powerpoint/2010/main" val="453608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E0B92-31EA-AC48-9E31-3416F41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61" y="249210"/>
            <a:ext cx="10515600" cy="97270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平面点云的参数计算</a:t>
            </a:r>
            <a:r>
              <a:rPr kumimoji="1" lang="en-US" altLang="zh-CN" sz="31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100" dirty="0">
                <a:solidFill>
                  <a:srgbClr val="0432FF"/>
                </a:solidFill>
              </a:rPr>
              <a:t>平面方程模型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CFACCF0-93C6-4BE5-AB30-E5FBE3D40936}"/>
                  </a:ext>
                </a:extLst>
              </p:cNvPr>
              <p:cNvSpPr/>
              <p:nvPr/>
            </p:nvSpPr>
            <p:spPr>
              <a:xfrm>
                <a:off x="1194106" y="1909836"/>
                <a:ext cx="4949175" cy="557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800" dirty="0"/>
                  <a:t>平面方程：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kumimoji="1" lang="en-US" altLang="zh-CN" sz="2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𝑦</m:t>
                    </m:r>
                    <m:sSub>
                      <m:sSubPr>
                        <m:ctrlPr>
                          <a:rPr kumimoji="1" lang="en-US" altLang="zh-CN" sz="2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𝑧</m:t>
                    </m:r>
                    <m:sSub>
                      <m:sSubPr>
                        <m:ctrlPr>
                          <a:rPr kumimoji="1" lang="en-US" altLang="zh-CN" sz="2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zh-CN" sz="2800" b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CFACCF0-93C6-4BE5-AB30-E5FBE3D409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106" y="1909836"/>
                <a:ext cx="4949175" cy="557204"/>
              </a:xfrm>
              <a:prstGeom prst="rect">
                <a:avLst/>
              </a:prstGeom>
              <a:blipFill>
                <a:blip r:embed="rId4"/>
                <a:stretch>
                  <a:fillRect l="-2586" t="-10870" b="-22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DD5B635-D843-4F2A-BA09-81FC3D466804}"/>
                  </a:ext>
                </a:extLst>
              </p:cNvPr>
              <p:cNvSpPr/>
              <p:nvPr/>
            </p:nvSpPr>
            <p:spPr>
              <a:xfrm>
                <a:off x="8941876" y="1238771"/>
                <a:ext cx="12229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sz="2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kumimoji="1" lang="en-US" altLang="zh-CN" sz="2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DD5B635-D843-4F2A-BA09-81FC3D466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876" y="1238771"/>
                <a:ext cx="1222962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DD4532B-8FFF-467E-AA9D-8750651BE0C3}"/>
                  </a:ext>
                </a:extLst>
              </p:cNvPr>
              <p:cNvSpPr/>
              <p:nvPr/>
            </p:nvSpPr>
            <p:spPr>
              <a:xfrm>
                <a:off x="8334968" y="1937822"/>
                <a:ext cx="2625269" cy="424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kumimoji="1"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kumimoji="1"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kumimoji="1"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kumimoji="1" lang="en-US" altLang="zh-CN" sz="2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DD4532B-8FFF-467E-AA9D-8750651BE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968" y="1937822"/>
                <a:ext cx="2625269" cy="424283"/>
              </a:xfrm>
              <a:prstGeom prst="rect">
                <a:avLst/>
              </a:prstGeom>
              <a:blipFill>
                <a:blip r:embed="rId6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下箭头 2">
            <a:extLst>
              <a:ext uri="{FF2B5EF4-FFF2-40B4-BE49-F238E27FC236}">
                <a16:creationId xmlns:a16="http://schemas.microsoft.com/office/drawing/2014/main" id="{DD58FECF-6FC2-49D1-A186-A1545A12691D}"/>
              </a:ext>
            </a:extLst>
          </p:cNvPr>
          <p:cNvSpPr/>
          <p:nvPr/>
        </p:nvSpPr>
        <p:spPr>
          <a:xfrm>
            <a:off x="9194124" y="1658664"/>
            <a:ext cx="705727" cy="27915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12" name="下箭头 2">
            <a:extLst>
              <a:ext uri="{FF2B5EF4-FFF2-40B4-BE49-F238E27FC236}">
                <a16:creationId xmlns:a16="http://schemas.microsoft.com/office/drawing/2014/main" id="{56238BBE-6C67-4872-BD60-D527D3D312F0}"/>
              </a:ext>
            </a:extLst>
          </p:cNvPr>
          <p:cNvSpPr/>
          <p:nvPr/>
        </p:nvSpPr>
        <p:spPr>
          <a:xfrm>
            <a:off x="9194123" y="2489859"/>
            <a:ext cx="705727" cy="27915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9A17687-DEF1-4431-BAA7-FCF3D4946A58}"/>
                  </a:ext>
                </a:extLst>
              </p:cNvPr>
              <p:cNvSpPr/>
              <p:nvPr/>
            </p:nvSpPr>
            <p:spPr>
              <a:xfrm>
                <a:off x="8292198" y="2803188"/>
                <a:ext cx="2710807" cy="625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kumimoji="1" lang="en-US" altLang="zh-CN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kumimoji="1" lang="en-US" altLang="zh-CN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kumimoji="1" lang="en-US" altLang="zh-CN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kumimoji="1" lang="en-US" altLang="zh-CN" sz="2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9A17687-DEF1-4431-BAA7-FCF3D4946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98" y="2803188"/>
                <a:ext cx="2710807" cy="6258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右 3">
            <a:extLst>
              <a:ext uri="{FF2B5EF4-FFF2-40B4-BE49-F238E27FC236}">
                <a16:creationId xmlns:a16="http://schemas.microsoft.com/office/drawing/2014/main" id="{A8A57A65-6959-4FB8-A058-E1C4AE83417F}"/>
              </a:ext>
            </a:extLst>
          </p:cNvPr>
          <p:cNvSpPr/>
          <p:nvPr/>
        </p:nvSpPr>
        <p:spPr>
          <a:xfrm>
            <a:off x="6449299" y="2006342"/>
            <a:ext cx="1461202" cy="42428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6C2BE8-3454-4F79-9B4F-8BA5EA0300D3}"/>
              </a:ext>
            </a:extLst>
          </p:cNvPr>
          <p:cNvSpPr/>
          <p:nvPr/>
        </p:nvSpPr>
        <p:spPr>
          <a:xfrm>
            <a:off x="6486309" y="1426992"/>
            <a:ext cx="12229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/>
              <a:t>和之前模型的关系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CAC2A8A-EB7F-4AFA-BCD6-699041F76D60}"/>
              </a:ext>
            </a:extLst>
          </p:cNvPr>
          <p:cNvGrpSpPr/>
          <p:nvPr/>
        </p:nvGrpSpPr>
        <p:grpSpPr>
          <a:xfrm>
            <a:off x="6085961" y="3943380"/>
            <a:ext cx="3009430" cy="2456369"/>
            <a:chOff x="1863792" y="2473446"/>
            <a:chExt cx="3009430" cy="2456369"/>
          </a:xfrm>
        </p:grpSpPr>
        <p:sp>
          <p:nvSpPr>
            <p:cNvPr id="68" name="平行四边形 67">
              <a:extLst>
                <a:ext uri="{FF2B5EF4-FFF2-40B4-BE49-F238E27FC236}">
                  <a16:creationId xmlns:a16="http://schemas.microsoft.com/office/drawing/2014/main" id="{688DCBDD-37DE-418D-A39E-08A5F0707F7D}"/>
                </a:ext>
              </a:extLst>
            </p:cNvPr>
            <p:cNvSpPr/>
            <p:nvPr/>
          </p:nvSpPr>
          <p:spPr>
            <a:xfrm rot="292788">
              <a:off x="1863792" y="2544304"/>
              <a:ext cx="3009430" cy="2385511"/>
            </a:xfrm>
            <a:prstGeom prst="parallelogram">
              <a:avLst>
                <a:gd name="adj" fmla="val 59994"/>
              </a:avLst>
            </a:prstGeom>
            <a:solidFill>
              <a:srgbClr val="FFE699">
                <a:alpha val="7607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B780F7A-C7D4-422D-BA22-2E3175EC8B13}"/>
                </a:ext>
              </a:extLst>
            </p:cNvPr>
            <p:cNvSpPr/>
            <p:nvPr/>
          </p:nvSpPr>
          <p:spPr>
            <a:xfrm rot="21259681">
              <a:off x="3349504" y="3441668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346AD1E-7E88-4F27-972D-0B82169567AD}"/>
                </a:ext>
              </a:extLst>
            </p:cNvPr>
            <p:cNvSpPr/>
            <p:nvPr/>
          </p:nvSpPr>
          <p:spPr>
            <a:xfrm rot="21259681">
              <a:off x="3082609" y="3640469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D66A2DD-2BE4-40D4-9535-734E64EFD412}"/>
                </a:ext>
              </a:extLst>
            </p:cNvPr>
            <p:cNvSpPr/>
            <p:nvPr/>
          </p:nvSpPr>
          <p:spPr>
            <a:xfrm rot="21259681">
              <a:off x="4021997" y="262206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0D6462DD-2EA7-4DB5-A93D-1C7B89DA2304}"/>
                </a:ext>
              </a:extLst>
            </p:cNvPr>
            <p:cNvSpPr/>
            <p:nvPr/>
          </p:nvSpPr>
          <p:spPr>
            <a:xfrm rot="21259681">
              <a:off x="2785428" y="403158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C4029AD-EFA2-4379-8B03-D99719BD8CD0}"/>
                </a:ext>
              </a:extLst>
            </p:cNvPr>
            <p:cNvSpPr/>
            <p:nvPr/>
          </p:nvSpPr>
          <p:spPr>
            <a:xfrm rot="21259681">
              <a:off x="3632096" y="313299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FF02962-E5A1-48D1-AEFA-B153D134B5E7}"/>
                </a:ext>
              </a:extLst>
            </p:cNvPr>
            <p:cNvSpPr/>
            <p:nvPr/>
          </p:nvSpPr>
          <p:spPr>
            <a:xfrm rot="21259681">
              <a:off x="3584852" y="332122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B4A4280-F072-496A-8596-3C6C89E04AD1}"/>
                </a:ext>
              </a:extLst>
            </p:cNvPr>
            <p:cNvSpPr/>
            <p:nvPr/>
          </p:nvSpPr>
          <p:spPr>
            <a:xfrm rot="21259681">
              <a:off x="3271917" y="3238013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81FADE6-2683-4354-A6F4-22DDB0FC955B}"/>
                </a:ext>
              </a:extLst>
            </p:cNvPr>
            <p:cNvSpPr/>
            <p:nvPr/>
          </p:nvSpPr>
          <p:spPr>
            <a:xfrm rot="21259681">
              <a:off x="2966805" y="350909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05C2AB7C-AF55-443F-8A34-6C2CFBBC8495}"/>
                </a:ext>
              </a:extLst>
            </p:cNvPr>
            <p:cNvSpPr/>
            <p:nvPr/>
          </p:nvSpPr>
          <p:spPr>
            <a:xfrm rot="21259681">
              <a:off x="3006362" y="384061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38656E2-3DC8-4774-A6EA-A0C7BC4EEC4A}"/>
                </a:ext>
              </a:extLst>
            </p:cNvPr>
            <p:cNvSpPr/>
            <p:nvPr/>
          </p:nvSpPr>
          <p:spPr>
            <a:xfrm rot="21259681">
              <a:off x="3250357" y="3603279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87852BC-FFEF-4A62-8D19-AB978CB1051F}"/>
                </a:ext>
              </a:extLst>
            </p:cNvPr>
            <p:cNvSpPr/>
            <p:nvPr/>
          </p:nvSpPr>
          <p:spPr>
            <a:xfrm rot="21259681">
              <a:off x="2467438" y="426279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EDFD31F-5830-49D7-8502-35336A3E3911}"/>
                </a:ext>
              </a:extLst>
            </p:cNvPr>
            <p:cNvSpPr/>
            <p:nvPr/>
          </p:nvSpPr>
          <p:spPr>
            <a:xfrm rot="21259681">
              <a:off x="2833199" y="3820211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6FAD2726-6686-492B-98B6-4EC12CA6AABC}"/>
                </a:ext>
              </a:extLst>
            </p:cNvPr>
            <p:cNvSpPr/>
            <p:nvPr/>
          </p:nvSpPr>
          <p:spPr>
            <a:xfrm rot="21259681">
              <a:off x="2708024" y="4222664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93E660BC-F6BC-4A42-84C1-CEF85A635B96}"/>
                </a:ext>
              </a:extLst>
            </p:cNvPr>
            <p:cNvSpPr/>
            <p:nvPr/>
          </p:nvSpPr>
          <p:spPr>
            <a:xfrm rot="21259681">
              <a:off x="2631776" y="442281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D43AD2A-8F44-4D37-86DD-991461CB1E85}"/>
                </a:ext>
              </a:extLst>
            </p:cNvPr>
            <p:cNvSpPr/>
            <p:nvPr/>
          </p:nvSpPr>
          <p:spPr>
            <a:xfrm rot="21259681">
              <a:off x="3893246" y="3008223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F6C0C7B-8F33-4C1B-A133-E810FB1F0168}"/>
                </a:ext>
              </a:extLst>
            </p:cNvPr>
            <p:cNvSpPr/>
            <p:nvPr/>
          </p:nvSpPr>
          <p:spPr>
            <a:xfrm rot="21259681">
              <a:off x="3918622" y="253526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586BD38-D7EA-43EB-B5D9-EC5BD0AA2644}"/>
                </a:ext>
              </a:extLst>
            </p:cNvPr>
            <p:cNvSpPr/>
            <p:nvPr/>
          </p:nvSpPr>
          <p:spPr>
            <a:xfrm rot="21259681">
              <a:off x="2282707" y="454001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A955E977-70BE-4932-9B73-2F9ADB0D09B1}"/>
                </a:ext>
              </a:extLst>
            </p:cNvPr>
            <p:cNvSpPr/>
            <p:nvPr/>
          </p:nvSpPr>
          <p:spPr>
            <a:xfrm rot="21259681">
              <a:off x="3606911" y="376426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8DEFBD16-71BE-4A6F-90E1-D524D97EF04C}"/>
                </a:ext>
              </a:extLst>
            </p:cNvPr>
            <p:cNvSpPr/>
            <p:nvPr/>
          </p:nvSpPr>
          <p:spPr>
            <a:xfrm rot="21259681">
              <a:off x="3340016" y="396306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5830944-48BA-4B95-B200-5B0D21B12B7A}"/>
                </a:ext>
              </a:extLst>
            </p:cNvPr>
            <p:cNvSpPr/>
            <p:nvPr/>
          </p:nvSpPr>
          <p:spPr>
            <a:xfrm rot="21259681">
              <a:off x="3224212" y="3831694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ED23EE4E-0437-4497-8465-6F9523825D09}"/>
                </a:ext>
              </a:extLst>
            </p:cNvPr>
            <p:cNvSpPr/>
            <p:nvPr/>
          </p:nvSpPr>
          <p:spPr>
            <a:xfrm rot="21259681">
              <a:off x="3263769" y="4163213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57F576ED-187B-4E37-8EE5-AFE0482A2A34}"/>
                </a:ext>
              </a:extLst>
            </p:cNvPr>
            <p:cNvSpPr/>
            <p:nvPr/>
          </p:nvSpPr>
          <p:spPr>
            <a:xfrm rot="21259681">
              <a:off x="3507764" y="392587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D4ED4EDF-3AEE-460E-9F9D-10FD719E3A37}"/>
                </a:ext>
              </a:extLst>
            </p:cNvPr>
            <p:cNvSpPr/>
            <p:nvPr/>
          </p:nvSpPr>
          <p:spPr>
            <a:xfrm rot="21259681">
              <a:off x="3090606" y="4142809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DD2245A-B327-41E5-88CB-CBB071B5F5F0}"/>
                </a:ext>
              </a:extLst>
            </p:cNvPr>
            <p:cNvSpPr/>
            <p:nvPr/>
          </p:nvSpPr>
          <p:spPr>
            <a:xfrm rot="21259681">
              <a:off x="4552017" y="274094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24205A57-DC19-4FB4-853D-8C0CAFBE1F58}"/>
                </a:ext>
              </a:extLst>
            </p:cNvPr>
            <p:cNvSpPr/>
            <p:nvPr/>
          </p:nvSpPr>
          <p:spPr>
            <a:xfrm rot="21259681">
              <a:off x="4285122" y="2939748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9BE29E39-CE76-43EB-8AF1-CEC089E8FFFC}"/>
                </a:ext>
              </a:extLst>
            </p:cNvPr>
            <p:cNvSpPr/>
            <p:nvPr/>
          </p:nvSpPr>
          <p:spPr>
            <a:xfrm rot="21259681">
              <a:off x="4094458" y="357444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C46B89D2-2C07-408C-AFC1-B2CDFF240155}"/>
                </a:ext>
              </a:extLst>
            </p:cNvPr>
            <p:cNvSpPr/>
            <p:nvPr/>
          </p:nvSpPr>
          <p:spPr>
            <a:xfrm rot="21259681">
              <a:off x="3455169" y="427313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98F19D60-073B-428D-80FE-CD3D730B2128}"/>
                </a:ext>
              </a:extLst>
            </p:cNvPr>
            <p:cNvSpPr/>
            <p:nvPr/>
          </p:nvSpPr>
          <p:spPr>
            <a:xfrm rot="21259681">
              <a:off x="4452870" y="2902558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2072AD9-B351-48B2-AAAE-2A3BB9907BB2}"/>
                </a:ext>
              </a:extLst>
            </p:cNvPr>
            <p:cNvSpPr/>
            <p:nvPr/>
          </p:nvSpPr>
          <p:spPr>
            <a:xfrm rot="21259681">
              <a:off x="3860161" y="344071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8B71502D-DDEE-496A-A42E-2226A5403C83}"/>
                </a:ext>
              </a:extLst>
            </p:cNvPr>
            <p:cNvSpPr/>
            <p:nvPr/>
          </p:nvSpPr>
          <p:spPr>
            <a:xfrm rot="21259681">
              <a:off x="4077723" y="335219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18A0E7C-A2DB-4A0E-9A36-16050E870A69}"/>
                </a:ext>
              </a:extLst>
            </p:cNvPr>
            <p:cNvSpPr/>
            <p:nvPr/>
          </p:nvSpPr>
          <p:spPr>
            <a:xfrm rot="21259681">
              <a:off x="4030479" y="3540424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6C20977D-55E7-4472-92C1-01B426F20DB8}"/>
                </a:ext>
              </a:extLst>
            </p:cNvPr>
            <p:cNvSpPr/>
            <p:nvPr/>
          </p:nvSpPr>
          <p:spPr>
            <a:xfrm rot="21259681">
              <a:off x="3343463" y="267016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55E2C1B7-10D1-4000-A69D-15EAC7097C84}"/>
                </a:ext>
              </a:extLst>
            </p:cNvPr>
            <p:cNvSpPr/>
            <p:nvPr/>
          </p:nvSpPr>
          <p:spPr>
            <a:xfrm rot="21259681">
              <a:off x="4055336" y="3003999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9C57EDD4-E966-4515-AEA2-A01C12588C8E}"/>
                </a:ext>
              </a:extLst>
            </p:cNvPr>
            <p:cNvSpPr/>
            <p:nvPr/>
          </p:nvSpPr>
          <p:spPr>
            <a:xfrm rot="21259681">
              <a:off x="2854621" y="3105241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A361EAC4-6169-494F-B12F-7F1BC2C0AB2D}"/>
                </a:ext>
              </a:extLst>
            </p:cNvPr>
            <p:cNvSpPr/>
            <p:nvPr/>
          </p:nvSpPr>
          <p:spPr>
            <a:xfrm rot="21259681">
              <a:off x="4103107" y="2792628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475F700D-3453-4474-B075-86982B60F021}"/>
                </a:ext>
              </a:extLst>
            </p:cNvPr>
            <p:cNvSpPr/>
            <p:nvPr/>
          </p:nvSpPr>
          <p:spPr>
            <a:xfrm rot="21259681">
              <a:off x="3072471" y="309632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3F7D7C0A-2594-4282-A890-3B7B4BC14F99}"/>
                </a:ext>
              </a:extLst>
            </p:cNvPr>
            <p:cNvSpPr/>
            <p:nvPr/>
          </p:nvSpPr>
          <p:spPr>
            <a:xfrm rot="21259681">
              <a:off x="3552504" y="268481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91780235-41F2-481A-87C4-0BB08A32A793}"/>
                </a:ext>
              </a:extLst>
            </p:cNvPr>
            <p:cNvSpPr/>
            <p:nvPr/>
          </p:nvSpPr>
          <p:spPr>
            <a:xfrm rot="21259681">
              <a:off x="3234514" y="291602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1334184E-EECB-4D92-919C-3C51B41E1EA6}"/>
                </a:ext>
              </a:extLst>
            </p:cNvPr>
            <p:cNvSpPr/>
            <p:nvPr/>
          </p:nvSpPr>
          <p:spPr>
            <a:xfrm rot="21259681">
              <a:off x="3600275" y="247344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C2B5E8F-E4A1-470D-B3C0-7E460695939A}"/>
                </a:ext>
              </a:extLst>
            </p:cNvPr>
            <p:cNvSpPr/>
            <p:nvPr/>
          </p:nvSpPr>
          <p:spPr>
            <a:xfrm rot="21259681">
              <a:off x="3475100" y="2875899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62957DD-4D53-4D4B-B0FA-419DB3D0DE9E}"/>
                </a:ext>
              </a:extLst>
            </p:cNvPr>
            <p:cNvSpPr/>
            <p:nvPr/>
          </p:nvSpPr>
          <p:spPr>
            <a:xfrm rot="21259681">
              <a:off x="2782182" y="349468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34CF766-A319-445E-B745-4D7C2065788A}"/>
                </a:ext>
              </a:extLst>
            </p:cNvPr>
            <p:cNvSpPr/>
            <p:nvPr/>
          </p:nvSpPr>
          <p:spPr>
            <a:xfrm rot="21259681">
              <a:off x="2515287" y="369348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23202F4D-8628-4787-8EBD-11FF634FF42B}"/>
                </a:ext>
              </a:extLst>
            </p:cNvPr>
            <p:cNvSpPr/>
            <p:nvPr/>
          </p:nvSpPr>
          <p:spPr>
            <a:xfrm rot="21259681">
              <a:off x="2074303" y="450814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8CEC1B47-7FEE-45EE-A602-70AB81A935E6}"/>
                </a:ext>
              </a:extLst>
            </p:cNvPr>
            <p:cNvSpPr/>
            <p:nvPr/>
          </p:nvSpPr>
          <p:spPr>
            <a:xfrm rot="21259681">
              <a:off x="2439040" y="3893633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669C1051-C246-4098-A8B7-69D2AA5DD2BF}"/>
                </a:ext>
              </a:extLst>
            </p:cNvPr>
            <p:cNvSpPr/>
            <p:nvPr/>
          </p:nvSpPr>
          <p:spPr>
            <a:xfrm rot="21259681">
              <a:off x="2683035" y="365629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C1CF3623-D0B8-493B-A096-A687DC017E4F}"/>
                </a:ext>
              </a:extLst>
            </p:cNvPr>
            <p:cNvSpPr/>
            <p:nvPr/>
          </p:nvSpPr>
          <p:spPr>
            <a:xfrm rot="21259681">
              <a:off x="2057568" y="428588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7128A98F-4B68-4911-854E-FD246349B4CC}"/>
                </a:ext>
              </a:extLst>
            </p:cNvPr>
            <p:cNvSpPr/>
            <p:nvPr/>
          </p:nvSpPr>
          <p:spPr>
            <a:xfrm rot="21259681">
              <a:off x="2010324" y="447412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9A0DBBFD-FB54-4DAB-9708-C63FE98F068C}"/>
                </a:ext>
              </a:extLst>
            </p:cNvPr>
            <p:cNvSpPr/>
            <p:nvPr/>
          </p:nvSpPr>
          <p:spPr>
            <a:xfrm rot="21259681">
              <a:off x="3757330" y="391488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3194090C-FD3D-4EF1-9B9B-A8D4A944C59E}"/>
                </a:ext>
              </a:extLst>
            </p:cNvPr>
            <p:cNvSpPr/>
            <p:nvPr/>
          </p:nvSpPr>
          <p:spPr>
            <a:xfrm rot="21259681">
              <a:off x="3060587" y="455428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4E540851-FF69-432E-9D70-ECB1BF68B86C}"/>
                </a:ext>
              </a:extLst>
            </p:cNvPr>
            <p:cNvSpPr/>
            <p:nvPr/>
          </p:nvSpPr>
          <p:spPr>
            <a:xfrm rot="21259681">
              <a:off x="3228335" y="451709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26A4D04-9252-4B87-AB2C-F37032C2B85B}"/>
                  </a:ext>
                </a:extLst>
              </p:cNvPr>
              <p:cNvSpPr/>
              <p:nvPr/>
            </p:nvSpPr>
            <p:spPr>
              <a:xfrm>
                <a:off x="1257469" y="3355983"/>
                <a:ext cx="5059236" cy="2881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400" dirty="0"/>
                  <a:t>对点云中每个点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400" dirty="0"/>
                  <a:t>，假设满足上面的方程，可以列出方程组：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26A4D04-9252-4B87-AB2C-F37032C2B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469" y="3355983"/>
                <a:ext cx="5059236" cy="2881366"/>
              </a:xfrm>
              <a:prstGeom prst="rect">
                <a:avLst/>
              </a:prstGeom>
              <a:blipFill>
                <a:blip r:embed="rId8"/>
                <a:stretch>
                  <a:fillRect l="-1807" t="-1271" r="-7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953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E0B92-31EA-AC48-9E31-3416F41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61" y="249210"/>
            <a:ext cx="10515600" cy="97270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平面点云的参数计算</a:t>
            </a:r>
            <a:r>
              <a:rPr kumimoji="1" lang="en-US" altLang="zh-CN" sz="31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100" dirty="0">
                <a:solidFill>
                  <a:srgbClr val="0432FF"/>
                </a:solidFill>
              </a:rPr>
              <a:t>平面方程矩阵形式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CAC2A8A-EB7F-4AFA-BCD6-699041F76D60}"/>
              </a:ext>
            </a:extLst>
          </p:cNvPr>
          <p:cNvGrpSpPr/>
          <p:nvPr/>
        </p:nvGrpSpPr>
        <p:grpSpPr>
          <a:xfrm>
            <a:off x="6663476" y="1883778"/>
            <a:ext cx="3009430" cy="2456369"/>
            <a:chOff x="1863792" y="2473446"/>
            <a:chExt cx="3009430" cy="2456369"/>
          </a:xfrm>
        </p:grpSpPr>
        <p:sp>
          <p:nvSpPr>
            <p:cNvPr id="68" name="平行四边形 67">
              <a:extLst>
                <a:ext uri="{FF2B5EF4-FFF2-40B4-BE49-F238E27FC236}">
                  <a16:creationId xmlns:a16="http://schemas.microsoft.com/office/drawing/2014/main" id="{688DCBDD-37DE-418D-A39E-08A5F0707F7D}"/>
                </a:ext>
              </a:extLst>
            </p:cNvPr>
            <p:cNvSpPr/>
            <p:nvPr/>
          </p:nvSpPr>
          <p:spPr>
            <a:xfrm rot="292788">
              <a:off x="1863792" y="2544304"/>
              <a:ext cx="3009430" cy="2385511"/>
            </a:xfrm>
            <a:prstGeom prst="parallelogram">
              <a:avLst>
                <a:gd name="adj" fmla="val 59994"/>
              </a:avLst>
            </a:prstGeom>
            <a:solidFill>
              <a:srgbClr val="FFE699">
                <a:alpha val="7607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B780F7A-C7D4-422D-BA22-2E3175EC8B13}"/>
                </a:ext>
              </a:extLst>
            </p:cNvPr>
            <p:cNvSpPr/>
            <p:nvPr/>
          </p:nvSpPr>
          <p:spPr>
            <a:xfrm rot="21259681">
              <a:off x="3349504" y="3441668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346AD1E-7E88-4F27-972D-0B82169567AD}"/>
                </a:ext>
              </a:extLst>
            </p:cNvPr>
            <p:cNvSpPr/>
            <p:nvPr/>
          </p:nvSpPr>
          <p:spPr>
            <a:xfrm rot="21259681">
              <a:off x="3082609" y="3640469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D66A2DD-2BE4-40D4-9535-734E64EFD412}"/>
                </a:ext>
              </a:extLst>
            </p:cNvPr>
            <p:cNvSpPr/>
            <p:nvPr/>
          </p:nvSpPr>
          <p:spPr>
            <a:xfrm rot="21259681">
              <a:off x="4021997" y="262206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0D6462DD-2EA7-4DB5-A93D-1C7B89DA2304}"/>
                </a:ext>
              </a:extLst>
            </p:cNvPr>
            <p:cNvSpPr/>
            <p:nvPr/>
          </p:nvSpPr>
          <p:spPr>
            <a:xfrm rot="21259681">
              <a:off x="2785428" y="403158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C4029AD-EFA2-4379-8B03-D99719BD8CD0}"/>
                </a:ext>
              </a:extLst>
            </p:cNvPr>
            <p:cNvSpPr/>
            <p:nvPr/>
          </p:nvSpPr>
          <p:spPr>
            <a:xfrm rot="21259681">
              <a:off x="3632096" y="313299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FF02962-E5A1-48D1-AEFA-B153D134B5E7}"/>
                </a:ext>
              </a:extLst>
            </p:cNvPr>
            <p:cNvSpPr/>
            <p:nvPr/>
          </p:nvSpPr>
          <p:spPr>
            <a:xfrm rot="21259681">
              <a:off x="3584852" y="332122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B4A4280-F072-496A-8596-3C6C89E04AD1}"/>
                </a:ext>
              </a:extLst>
            </p:cNvPr>
            <p:cNvSpPr/>
            <p:nvPr/>
          </p:nvSpPr>
          <p:spPr>
            <a:xfrm rot="21259681">
              <a:off x="3271917" y="3238013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81FADE6-2683-4354-A6F4-22DDB0FC955B}"/>
                </a:ext>
              </a:extLst>
            </p:cNvPr>
            <p:cNvSpPr/>
            <p:nvPr/>
          </p:nvSpPr>
          <p:spPr>
            <a:xfrm rot="21259681">
              <a:off x="2966805" y="350909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05C2AB7C-AF55-443F-8A34-6C2CFBBC8495}"/>
                </a:ext>
              </a:extLst>
            </p:cNvPr>
            <p:cNvSpPr/>
            <p:nvPr/>
          </p:nvSpPr>
          <p:spPr>
            <a:xfrm rot="21259681">
              <a:off x="3006362" y="384061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38656E2-3DC8-4774-A6EA-A0C7BC4EEC4A}"/>
                </a:ext>
              </a:extLst>
            </p:cNvPr>
            <p:cNvSpPr/>
            <p:nvPr/>
          </p:nvSpPr>
          <p:spPr>
            <a:xfrm rot="21259681">
              <a:off x="3250357" y="3603279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87852BC-FFEF-4A62-8D19-AB978CB1051F}"/>
                </a:ext>
              </a:extLst>
            </p:cNvPr>
            <p:cNvSpPr/>
            <p:nvPr/>
          </p:nvSpPr>
          <p:spPr>
            <a:xfrm rot="21259681">
              <a:off x="2467438" y="426279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EDFD31F-5830-49D7-8502-35336A3E3911}"/>
                </a:ext>
              </a:extLst>
            </p:cNvPr>
            <p:cNvSpPr/>
            <p:nvPr/>
          </p:nvSpPr>
          <p:spPr>
            <a:xfrm rot="21259681">
              <a:off x="2833199" y="3820211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6FAD2726-6686-492B-98B6-4EC12CA6AABC}"/>
                </a:ext>
              </a:extLst>
            </p:cNvPr>
            <p:cNvSpPr/>
            <p:nvPr/>
          </p:nvSpPr>
          <p:spPr>
            <a:xfrm rot="21259681">
              <a:off x="2708024" y="4222664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93E660BC-F6BC-4A42-84C1-CEF85A635B96}"/>
                </a:ext>
              </a:extLst>
            </p:cNvPr>
            <p:cNvSpPr/>
            <p:nvPr/>
          </p:nvSpPr>
          <p:spPr>
            <a:xfrm rot="21259681">
              <a:off x="2631776" y="442281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D43AD2A-8F44-4D37-86DD-991461CB1E85}"/>
                </a:ext>
              </a:extLst>
            </p:cNvPr>
            <p:cNvSpPr/>
            <p:nvPr/>
          </p:nvSpPr>
          <p:spPr>
            <a:xfrm rot="21259681">
              <a:off x="3893246" y="3008223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F6C0C7B-8F33-4C1B-A133-E810FB1F0168}"/>
                </a:ext>
              </a:extLst>
            </p:cNvPr>
            <p:cNvSpPr/>
            <p:nvPr/>
          </p:nvSpPr>
          <p:spPr>
            <a:xfrm rot="21259681">
              <a:off x="3918622" y="253526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586BD38-D7EA-43EB-B5D9-EC5BD0AA2644}"/>
                </a:ext>
              </a:extLst>
            </p:cNvPr>
            <p:cNvSpPr/>
            <p:nvPr/>
          </p:nvSpPr>
          <p:spPr>
            <a:xfrm rot="21259681">
              <a:off x="2282707" y="454001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A955E977-70BE-4932-9B73-2F9ADB0D09B1}"/>
                </a:ext>
              </a:extLst>
            </p:cNvPr>
            <p:cNvSpPr/>
            <p:nvPr/>
          </p:nvSpPr>
          <p:spPr>
            <a:xfrm rot="21259681">
              <a:off x="3606911" y="376426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8DEFBD16-71BE-4A6F-90E1-D524D97EF04C}"/>
                </a:ext>
              </a:extLst>
            </p:cNvPr>
            <p:cNvSpPr/>
            <p:nvPr/>
          </p:nvSpPr>
          <p:spPr>
            <a:xfrm rot="21259681">
              <a:off x="3340016" y="396306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5830944-48BA-4B95-B200-5B0D21B12B7A}"/>
                </a:ext>
              </a:extLst>
            </p:cNvPr>
            <p:cNvSpPr/>
            <p:nvPr/>
          </p:nvSpPr>
          <p:spPr>
            <a:xfrm rot="21259681">
              <a:off x="3224212" y="3831694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ED23EE4E-0437-4497-8465-6F9523825D09}"/>
                </a:ext>
              </a:extLst>
            </p:cNvPr>
            <p:cNvSpPr/>
            <p:nvPr/>
          </p:nvSpPr>
          <p:spPr>
            <a:xfrm rot="21259681">
              <a:off x="3263769" y="4163213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57F576ED-187B-4E37-8EE5-AFE0482A2A34}"/>
                </a:ext>
              </a:extLst>
            </p:cNvPr>
            <p:cNvSpPr/>
            <p:nvPr/>
          </p:nvSpPr>
          <p:spPr>
            <a:xfrm rot="21259681">
              <a:off x="3507764" y="392587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D4ED4EDF-3AEE-460E-9F9D-10FD719E3A37}"/>
                </a:ext>
              </a:extLst>
            </p:cNvPr>
            <p:cNvSpPr/>
            <p:nvPr/>
          </p:nvSpPr>
          <p:spPr>
            <a:xfrm rot="21259681">
              <a:off x="3090606" y="4142809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DD2245A-B327-41E5-88CB-CBB071B5F5F0}"/>
                </a:ext>
              </a:extLst>
            </p:cNvPr>
            <p:cNvSpPr/>
            <p:nvPr/>
          </p:nvSpPr>
          <p:spPr>
            <a:xfrm rot="21259681">
              <a:off x="4552017" y="274094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24205A57-DC19-4FB4-853D-8C0CAFBE1F58}"/>
                </a:ext>
              </a:extLst>
            </p:cNvPr>
            <p:cNvSpPr/>
            <p:nvPr/>
          </p:nvSpPr>
          <p:spPr>
            <a:xfrm rot="21259681">
              <a:off x="4285122" y="2939748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9BE29E39-CE76-43EB-8AF1-CEC089E8FFFC}"/>
                </a:ext>
              </a:extLst>
            </p:cNvPr>
            <p:cNvSpPr/>
            <p:nvPr/>
          </p:nvSpPr>
          <p:spPr>
            <a:xfrm rot="21259681">
              <a:off x="4094458" y="357444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C46B89D2-2C07-408C-AFC1-B2CDFF240155}"/>
                </a:ext>
              </a:extLst>
            </p:cNvPr>
            <p:cNvSpPr/>
            <p:nvPr/>
          </p:nvSpPr>
          <p:spPr>
            <a:xfrm rot="21259681">
              <a:off x="3455169" y="427313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98F19D60-073B-428D-80FE-CD3D730B2128}"/>
                </a:ext>
              </a:extLst>
            </p:cNvPr>
            <p:cNvSpPr/>
            <p:nvPr/>
          </p:nvSpPr>
          <p:spPr>
            <a:xfrm rot="21259681">
              <a:off x="4452870" y="2902558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2072AD9-B351-48B2-AAAE-2A3BB9907BB2}"/>
                </a:ext>
              </a:extLst>
            </p:cNvPr>
            <p:cNvSpPr/>
            <p:nvPr/>
          </p:nvSpPr>
          <p:spPr>
            <a:xfrm rot="21259681">
              <a:off x="3860161" y="344071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8B71502D-DDEE-496A-A42E-2226A5403C83}"/>
                </a:ext>
              </a:extLst>
            </p:cNvPr>
            <p:cNvSpPr/>
            <p:nvPr/>
          </p:nvSpPr>
          <p:spPr>
            <a:xfrm rot="21259681">
              <a:off x="4077723" y="335219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18A0E7C-A2DB-4A0E-9A36-16050E870A69}"/>
                </a:ext>
              </a:extLst>
            </p:cNvPr>
            <p:cNvSpPr/>
            <p:nvPr/>
          </p:nvSpPr>
          <p:spPr>
            <a:xfrm rot="21259681">
              <a:off x="4030479" y="3540424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6C20977D-55E7-4472-92C1-01B426F20DB8}"/>
                </a:ext>
              </a:extLst>
            </p:cNvPr>
            <p:cNvSpPr/>
            <p:nvPr/>
          </p:nvSpPr>
          <p:spPr>
            <a:xfrm rot="21259681">
              <a:off x="3343463" y="267016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55E2C1B7-10D1-4000-A69D-15EAC7097C84}"/>
                </a:ext>
              </a:extLst>
            </p:cNvPr>
            <p:cNvSpPr/>
            <p:nvPr/>
          </p:nvSpPr>
          <p:spPr>
            <a:xfrm rot="21259681">
              <a:off x="4055336" y="3003999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9C57EDD4-E966-4515-AEA2-A01C12588C8E}"/>
                </a:ext>
              </a:extLst>
            </p:cNvPr>
            <p:cNvSpPr/>
            <p:nvPr/>
          </p:nvSpPr>
          <p:spPr>
            <a:xfrm rot="21259681">
              <a:off x="2854621" y="3105241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A361EAC4-6169-494F-B12F-7F1BC2C0AB2D}"/>
                </a:ext>
              </a:extLst>
            </p:cNvPr>
            <p:cNvSpPr/>
            <p:nvPr/>
          </p:nvSpPr>
          <p:spPr>
            <a:xfrm rot="21259681">
              <a:off x="4103107" y="2792628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475F700D-3453-4474-B075-86982B60F021}"/>
                </a:ext>
              </a:extLst>
            </p:cNvPr>
            <p:cNvSpPr/>
            <p:nvPr/>
          </p:nvSpPr>
          <p:spPr>
            <a:xfrm rot="21259681">
              <a:off x="3072471" y="309632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3F7D7C0A-2594-4282-A890-3B7B4BC14F99}"/>
                </a:ext>
              </a:extLst>
            </p:cNvPr>
            <p:cNvSpPr/>
            <p:nvPr/>
          </p:nvSpPr>
          <p:spPr>
            <a:xfrm rot="21259681">
              <a:off x="3552504" y="268481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91780235-41F2-481A-87C4-0BB08A32A793}"/>
                </a:ext>
              </a:extLst>
            </p:cNvPr>
            <p:cNvSpPr/>
            <p:nvPr/>
          </p:nvSpPr>
          <p:spPr>
            <a:xfrm rot="21259681">
              <a:off x="3234514" y="291602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1334184E-EECB-4D92-919C-3C51B41E1EA6}"/>
                </a:ext>
              </a:extLst>
            </p:cNvPr>
            <p:cNvSpPr/>
            <p:nvPr/>
          </p:nvSpPr>
          <p:spPr>
            <a:xfrm rot="21259681">
              <a:off x="3600275" y="247344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C2B5E8F-E4A1-470D-B3C0-7E460695939A}"/>
                </a:ext>
              </a:extLst>
            </p:cNvPr>
            <p:cNvSpPr/>
            <p:nvPr/>
          </p:nvSpPr>
          <p:spPr>
            <a:xfrm rot="21259681">
              <a:off x="3475100" y="2875899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62957DD-4D53-4D4B-B0FA-419DB3D0DE9E}"/>
                </a:ext>
              </a:extLst>
            </p:cNvPr>
            <p:cNvSpPr/>
            <p:nvPr/>
          </p:nvSpPr>
          <p:spPr>
            <a:xfrm rot="21259681">
              <a:off x="2782182" y="349468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34CF766-A319-445E-B745-4D7C2065788A}"/>
                </a:ext>
              </a:extLst>
            </p:cNvPr>
            <p:cNvSpPr/>
            <p:nvPr/>
          </p:nvSpPr>
          <p:spPr>
            <a:xfrm rot="21259681">
              <a:off x="2515287" y="369348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23202F4D-8628-4787-8EBD-11FF634FF42B}"/>
                </a:ext>
              </a:extLst>
            </p:cNvPr>
            <p:cNvSpPr/>
            <p:nvPr/>
          </p:nvSpPr>
          <p:spPr>
            <a:xfrm rot="21259681">
              <a:off x="2074303" y="450814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8CEC1B47-7FEE-45EE-A602-70AB81A935E6}"/>
                </a:ext>
              </a:extLst>
            </p:cNvPr>
            <p:cNvSpPr/>
            <p:nvPr/>
          </p:nvSpPr>
          <p:spPr>
            <a:xfrm rot="21259681">
              <a:off x="2439040" y="3893633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669C1051-C246-4098-A8B7-69D2AA5DD2BF}"/>
                </a:ext>
              </a:extLst>
            </p:cNvPr>
            <p:cNvSpPr/>
            <p:nvPr/>
          </p:nvSpPr>
          <p:spPr>
            <a:xfrm rot="21259681">
              <a:off x="2683035" y="365629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C1CF3623-D0B8-493B-A096-A687DC017E4F}"/>
                </a:ext>
              </a:extLst>
            </p:cNvPr>
            <p:cNvSpPr/>
            <p:nvPr/>
          </p:nvSpPr>
          <p:spPr>
            <a:xfrm rot="21259681">
              <a:off x="2057568" y="428588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7128A98F-4B68-4911-854E-FD246349B4CC}"/>
                </a:ext>
              </a:extLst>
            </p:cNvPr>
            <p:cNvSpPr/>
            <p:nvPr/>
          </p:nvSpPr>
          <p:spPr>
            <a:xfrm rot="21259681">
              <a:off x="2010324" y="447412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9A0DBBFD-FB54-4DAB-9708-C63FE98F068C}"/>
                </a:ext>
              </a:extLst>
            </p:cNvPr>
            <p:cNvSpPr/>
            <p:nvPr/>
          </p:nvSpPr>
          <p:spPr>
            <a:xfrm rot="21259681">
              <a:off x="3757330" y="391488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3194090C-FD3D-4EF1-9B9B-A8D4A944C59E}"/>
                </a:ext>
              </a:extLst>
            </p:cNvPr>
            <p:cNvSpPr/>
            <p:nvPr/>
          </p:nvSpPr>
          <p:spPr>
            <a:xfrm rot="21259681">
              <a:off x="3060587" y="455428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4E540851-FF69-432E-9D70-ECB1BF68B86C}"/>
                </a:ext>
              </a:extLst>
            </p:cNvPr>
            <p:cNvSpPr/>
            <p:nvPr/>
          </p:nvSpPr>
          <p:spPr>
            <a:xfrm rot="21259681">
              <a:off x="3228335" y="451709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26A4D04-9252-4B87-AB2C-F37032C2B85B}"/>
                  </a:ext>
                </a:extLst>
              </p:cNvPr>
              <p:cNvSpPr/>
              <p:nvPr/>
            </p:nvSpPr>
            <p:spPr>
              <a:xfrm>
                <a:off x="2209483" y="3985116"/>
                <a:ext cx="3671780" cy="1822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26A4D04-9252-4B87-AB2C-F37032C2B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483" y="3985116"/>
                <a:ext cx="3671780" cy="1822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3FF0F1D-AB1C-4AEB-8934-FBFB127D5E0F}"/>
                  </a:ext>
                </a:extLst>
              </p:cNvPr>
              <p:cNvSpPr/>
              <p:nvPr/>
            </p:nvSpPr>
            <p:spPr>
              <a:xfrm>
                <a:off x="2205250" y="1337597"/>
                <a:ext cx="3524555" cy="1757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3FF0F1D-AB1C-4AEB-8934-FBFB127D5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250" y="1337597"/>
                <a:ext cx="3524555" cy="1757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下 5">
            <a:extLst>
              <a:ext uri="{FF2B5EF4-FFF2-40B4-BE49-F238E27FC236}">
                <a16:creationId xmlns:a16="http://schemas.microsoft.com/office/drawing/2014/main" id="{51C62FE5-F891-43F6-81F6-28AE4F7E7050}"/>
              </a:ext>
            </a:extLst>
          </p:cNvPr>
          <p:cNvSpPr/>
          <p:nvPr/>
        </p:nvSpPr>
        <p:spPr>
          <a:xfrm>
            <a:off x="3522846" y="3327135"/>
            <a:ext cx="909423" cy="50811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71D857-01CF-4406-913F-E7AC2A861CC6}"/>
              </a:ext>
            </a:extLst>
          </p:cNvPr>
          <p:cNvSpPr txBox="1"/>
          <p:nvPr/>
        </p:nvSpPr>
        <p:spPr>
          <a:xfrm>
            <a:off x="2862481" y="3241873"/>
            <a:ext cx="768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矩阵形式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FEAB6F2-D831-4A08-89AD-2A7A6ADBBDFD}"/>
                  </a:ext>
                </a:extLst>
              </p:cNvPr>
              <p:cNvSpPr txBox="1"/>
              <p:nvPr/>
            </p:nvSpPr>
            <p:spPr>
              <a:xfrm>
                <a:off x="1523564" y="5416387"/>
                <a:ext cx="5535945" cy="688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由于噪声，满足上面矩阵方程的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不一定存在，我们找出“最满足”上述方程的解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最小二乘解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FEAB6F2-D831-4A08-89AD-2A7A6ADBB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564" y="5416387"/>
                <a:ext cx="5535945" cy="688009"/>
              </a:xfrm>
              <a:prstGeom prst="rect">
                <a:avLst/>
              </a:prstGeom>
              <a:blipFill>
                <a:blip r:embed="rId6"/>
                <a:stretch>
                  <a:fillRect l="-991" t="-1786" r="-4956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779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E0B92-31EA-AC48-9E31-3416F41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61" y="249210"/>
            <a:ext cx="10515600" cy="97270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平面点云的参数计算</a:t>
            </a:r>
            <a:r>
              <a:rPr kumimoji="1" lang="en-US" altLang="zh-CN" sz="31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平面方程的最小二乘拟合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26A4D04-9252-4B87-AB2C-F37032C2B85B}"/>
                  </a:ext>
                </a:extLst>
              </p:cNvPr>
              <p:cNvSpPr/>
              <p:nvPr/>
            </p:nvSpPr>
            <p:spPr>
              <a:xfrm>
                <a:off x="1066644" y="1598051"/>
                <a:ext cx="3671780" cy="1822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26A4D04-9252-4B87-AB2C-F37032C2B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644" y="1598051"/>
                <a:ext cx="3671780" cy="1822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FEAB6F2-D831-4A08-89AD-2A7A6ADBBDFD}"/>
                  </a:ext>
                </a:extLst>
              </p:cNvPr>
              <p:cNvSpPr txBox="1"/>
              <p:nvPr/>
            </p:nvSpPr>
            <p:spPr>
              <a:xfrm>
                <a:off x="4651775" y="1893541"/>
                <a:ext cx="5535945" cy="688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由于噪声，满足上面矩阵方程的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不一定存在，我们找出“最满足”上述方程的解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最小二乘解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FEAB6F2-D831-4A08-89AD-2A7A6ADBB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75" y="1893541"/>
                <a:ext cx="5535945" cy="688009"/>
              </a:xfrm>
              <a:prstGeom prst="rect">
                <a:avLst/>
              </a:prstGeom>
              <a:blipFill>
                <a:blip r:embed="rId5"/>
                <a:stretch>
                  <a:fillRect l="-881" t="-1786" r="-5066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5D638D99-F9DD-4E3E-9EDD-14D57DF54304}"/>
                  </a:ext>
                </a:extLst>
              </p:cNvPr>
              <p:cNvSpPr/>
              <p:nvPr/>
            </p:nvSpPr>
            <p:spPr>
              <a:xfrm>
                <a:off x="2066141" y="3556428"/>
                <a:ext cx="13700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kumimoji="1" lang="en-US" altLang="zh-CN" sz="2800" b="1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kumimoji="1" lang="en-US" altLang="zh-CN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1" i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5D638D99-F9DD-4E3E-9EDD-14D57DF54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141" y="3556428"/>
                <a:ext cx="137005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8F46997-9001-4C31-AE21-15CBD658844F}"/>
                  </a:ext>
                </a:extLst>
              </p:cNvPr>
              <p:cNvSpPr/>
              <p:nvPr/>
            </p:nvSpPr>
            <p:spPr>
              <a:xfrm>
                <a:off x="1105708" y="4685212"/>
                <a:ext cx="4024563" cy="7446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𝐿𝑆</m:t>
                              </m:r>
                            </m:sub>
                          </m:s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limLow>
                            <m:limLow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CN" sz="2800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0">
                                      <a:latin typeface="Cambria Math" panose="02040503050406030204" pitchFamily="18" charset="0"/>
                                    </a:rPr>
                                    <m:t>𝐕</m:t>
                                  </m:r>
                                  <m:r>
                                    <a:rPr kumimoji="1" lang="en-US" altLang="zh-CN" sz="28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  <m:r>
                                    <a:rPr kumimoji="1" lang="en-US" altLang="zh-CN" sz="2800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8F46997-9001-4C31-AE21-15CBD6588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708" y="4685212"/>
                <a:ext cx="4024563" cy="7446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下箭头 44">
            <a:extLst>
              <a:ext uri="{FF2B5EF4-FFF2-40B4-BE49-F238E27FC236}">
                <a16:creationId xmlns:a16="http://schemas.microsoft.com/office/drawing/2014/main" id="{6DAF057C-2821-4978-9A54-272FEDB67D47}"/>
              </a:ext>
            </a:extLst>
          </p:cNvPr>
          <p:cNvSpPr/>
          <p:nvPr/>
        </p:nvSpPr>
        <p:spPr>
          <a:xfrm rot="10800000" flipV="1">
            <a:off x="2334209" y="4159311"/>
            <a:ext cx="783781" cy="51546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3C53691-1090-4564-ADF1-652AC995350C}"/>
              </a:ext>
            </a:extLst>
          </p:cNvPr>
          <p:cNvSpPr txBox="1"/>
          <p:nvPr/>
        </p:nvSpPr>
        <p:spPr>
          <a:xfrm>
            <a:off x="402873" y="4010781"/>
            <a:ext cx="199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转成求解最小化平方误差问题</a:t>
            </a:r>
          </a:p>
        </p:txBody>
      </p:sp>
      <p:sp>
        <p:nvSpPr>
          <p:cNvPr id="74" name="下箭头 47">
            <a:extLst>
              <a:ext uri="{FF2B5EF4-FFF2-40B4-BE49-F238E27FC236}">
                <a16:creationId xmlns:a16="http://schemas.microsoft.com/office/drawing/2014/main" id="{6C25C06D-8945-4DFA-921E-B570EB66F898}"/>
              </a:ext>
            </a:extLst>
          </p:cNvPr>
          <p:cNvSpPr/>
          <p:nvPr/>
        </p:nvSpPr>
        <p:spPr>
          <a:xfrm rot="5400000" flipV="1">
            <a:off x="5384983" y="4541537"/>
            <a:ext cx="783781" cy="992954"/>
          </a:xfrm>
          <a:prstGeom prst="downArrow">
            <a:avLst>
              <a:gd name="adj1" fmla="val 50000"/>
              <a:gd name="adj2" fmla="val 2421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703142C9-9275-49F6-8A9D-CE41C87B2AE0}"/>
                  </a:ext>
                </a:extLst>
              </p:cNvPr>
              <p:cNvSpPr/>
              <p:nvPr/>
            </p:nvSpPr>
            <p:spPr>
              <a:xfrm>
                <a:off x="6423476" y="4776404"/>
                <a:ext cx="3219086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𝐿𝑆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0" smtClean="0">
                                      <a:latin typeface="Cambria Math" panose="02040503050406030204" pitchFamily="18" charset="0"/>
                                    </a:rPr>
                                    <m:t>𝐕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800" b="1" i="0" smtClean="0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703142C9-9275-49F6-8A9D-CE41C87B2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476" y="4776404"/>
                <a:ext cx="32190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文本框 75">
            <a:extLst>
              <a:ext uri="{FF2B5EF4-FFF2-40B4-BE49-F238E27FC236}">
                <a16:creationId xmlns:a16="http://schemas.microsoft.com/office/drawing/2014/main" id="{3AB32884-D74F-444A-B141-E27934729B64}"/>
              </a:ext>
            </a:extLst>
          </p:cNvPr>
          <p:cNvSpPr txBox="1"/>
          <p:nvPr/>
        </p:nvSpPr>
        <p:spPr>
          <a:xfrm>
            <a:off x="5218520" y="4159311"/>
            <a:ext cx="992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最小二乘解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407FF09-8A40-4496-A3E7-5D4554F74053}"/>
              </a:ext>
            </a:extLst>
          </p:cNvPr>
          <p:cNvCxnSpPr/>
          <p:nvPr/>
        </p:nvCxnSpPr>
        <p:spPr>
          <a:xfrm>
            <a:off x="2175309" y="3041583"/>
            <a:ext cx="105878" cy="529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EEC46AE-56A6-40AF-AD03-4F0D7C3E30BD}"/>
              </a:ext>
            </a:extLst>
          </p:cNvPr>
          <p:cNvCxnSpPr/>
          <p:nvPr/>
        </p:nvCxnSpPr>
        <p:spPr>
          <a:xfrm flipH="1">
            <a:off x="2646947" y="2849078"/>
            <a:ext cx="798026" cy="808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93F5280-BAA3-44B6-882A-3F8AB229B103}"/>
              </a:ext>
            </a:extLst>
          </p:cNvPr>
          <p:cNvCxnSpPr/>
          <p:nvPr/>
        </p:nvCxnSpPr>
        <p:spPr>
          <a:xfrm flipH="1">
            <a:off x="3305286" y="3084126"/>
            <a:ext cx="1021223" cy="487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C7270B2-2D5F-4166-A9F1-90F7E4F36B24}"/>
                  </a:ext>
                </a:extLst>
              </p:cNvPr>
              <p:cNvSpPr txBox="1"/>
              <p:nvPr/>
            </p:nvSpPr>
            <p:spPr>
              <a:xfrm>
                <a:off x="6670307" y="5592278"/>
                <a:ext cx="3744228" cy="688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</m:sub>
                    </m:sSub>
                  </m:oMath>
                </a14:m>
                <a:r>
                  <a:rPr lang="zh-CN" altLang="en-US" dirty="0"/>
                  <a:t>是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元素向量，里面的值的对应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的解（最小二乘解）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C7270B2-2D5F-4166-A9F1-90F7E4F36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307" y="5592278"/>
                <a:ext cx="3744228" cy="688009"/>
              </a:xfrm>
              <a:prstGeom prst="rect">
                <a:avLst/>
              </a:prstGeom>
              <a:blipFill>
                <a:blip r:embed="rId9"/>
                <a:stretch>
                  <a:fillRect t="-4425" b="-10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145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CC7AB4-566A-E241-BB6E-3CDCE4C26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670"/>
            <a:ext cx="10515600" cy="787939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点云形状的参数描述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99D095-8562-C249-B8EA-C9104F6F9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26" y="1389028"/>
            <a:ext cx="7846617" cy="526267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我们把“一团”点云看成是一个</a:t>
            </a:r>
            <a:r>
              <a:rPr kumimoji="1" lang="en-US" altLang="zh-CN" sz="2400" dirty="0"/>
              <a:t>3D</a:t>
            </a:r>
            <a:r>
              <a:rPr kumimoji="1" lang="zh-CN" altLang="en-US" sz="2400" dirty="0"/>
              <a:t>“椭球体”</a:t>
            </a:r>
            <a:endParaRPr kumimoji="1" lang="en-US" altLang="zh-CN" sz="2400" dirty="0"/>
          </a:p>
          <a:p>
            <a:r>
              <a:rPr kumimoji="1" lang="zh-CN" altLang="en-US" sz="2400" dirty="0"/>
              <a:t>用椭球体的三个垂直轴的方向和对应的长度描述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zh-CN" altLang="en-US" sz="2400" dirty="0"/>
              <a:t>为何以这种方式描述点云特性？</a:t>
            </a:r>
          </a:p>
          <a:p>
            <a:r>
              <a:rPr kumimoji="1" lang="zh-CN" altLang="en-US" sz="2400" dirty="0"/>
              <a:t>通过应用例子说明：</a:t>
            </a:r>
            <a:endParaRPr kumimoji="1" lang="en-US" altLang="zh-CN" sz="2400" dirty="0"/>
          </a:p>
          <a:p>
            <a:pPr marL="800100" lvl="1" indent="-342900"/>
            <a:r>
              <a:rPr kumimoji="1" lang="zh-CN" altLang="en-US" sz="2000" dirty="0"/>
              <a:t>排列成直线的点云方向获取：最长轴方向</a:t>
            </a:r>
            <a:endParaRPr kumimoji="1" lang="en-US" altLang="zh-CN" sz="2000" dirty="0"/>
          </a:p>
          <a:p>
            <a:pPr marL="800100" lvl="1" indent="-342900"/>
            <a:r>
              <a:rPr kumimoji="1" lang="zh-CN" altLang="en-US" sz="2000" dirty="0"/>
              <a:t>点云排列成平面时，计算平面法向量：最短轴方向</a:t>
            </a:r>
            <a:endParaRPr kumimoji="1" lang="en-US" altLang="zh-CN" sz="20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3024288-70DC-460C-A1B4-D51D863305D7}"/>
              </a:ext>
            </a:extLst>
          </p:cNvPr>
          <p:cNvGrpSpPr/>
          <p:nvPr/>
        </p:nvGrpSpPr>
        <p:grpSpPr>
          <a:xfrm>
            <a:off x="2916938" y="2624069"/>
            <a:ext cx="2426209" cy="1696902"/>
            <a:chOff x="736366" y="3367061"/>
            <a:chExt cx="3200400" cy="223837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4D427E-7E24-427F-8440-0AE771FCD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6366" y="3367061"/>
              <a:ext cx="3200400" cy="2238375"/>
            </a:xfrm>
            <a:prstGeom prst="rect">
              <a:avLst/>
            </a:prstGeom>
          </p:spPr>
        </p:pic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24D9F8D4-1769-5348-82ED-28442AFD4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2092" y="3917230"/>
              <a:ext cx="1737039" cy="73560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4D7DC248-5855-E84C-B96B-F06CE23EF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8400" y="3733893"/>
              <a:ext cx="528234" cy="97749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5682FBCA-5941-B443-81AD-5A50BAF3D8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8400" y="4327132"/>
              <a:ext cx="528234" cy="109224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5E07856-4E75-AE4C-B471-D4AC8CC54B87}"/>
              </a:ext>
            </a:extLst>
          </p:cNvPr>
          <p:cNvGrpSpPr/>
          <p:nvPr/>
        </p:nvGrpSpPr>
        <p:grpSpPr>
          <a:xfrm rot="1564855">
            <a:off x="8538873" y="2727448"/>
            <a:ext cx="1855701" cy="2108360"/>
            <a:chOff x="8611331" y="2945592"/>
            <a:chExt cx="1855701" cy="210836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033D4AF-0D7D-E545-848B-533F48A186BB}"/>
                </a:ext>
              </a:extLst>
            </p:cNvPr>
            <p:cNvSpPr/>
            <p:nvPr/>
          </p:nvSpPr>
          <p:spPr>
            <a:xfrm>
              <a:off x="9383888" y="4193676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4357208-E421-624C-B6CC-C3AF35494FF7}"/>
                </a:ext>
              </a:extLst>
            </p:cNvPr>
            <p:cNvSpPr/>
            <p:nvPr/>
          </p:nvSpPr>
          <p:spPr>
            <a:xfrm>
              <a:off x="10151143" y="2999853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773E160-82AD-164B-8011-C8145E4CF39E}"/>
                </a:ext>
              </a:extLst>
            </p:cNvPr>
            <p:cNvSpPr/>
            <p:nvPr/>
          </p:nvSpPr>
          <p:spPr>
            <a:xfrm>
              <a:off x="9606030" y="4158683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B527462-80C6-7743-A8FF-61F4A7A40E91}"/>
                </a:ext>
              </a:extLst>
            </p:cNvPr>
            <p:cNvSpPr/>
            <p:nvPr/>
          </p:nvSpPr>
          <p:spPr>
            <a:xfrm>
              <a:off x="9020300" y="4502738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29343DCA-CA06-0F49-BA7C-CDCD117B3F30}"/>
                </a:ext>
              </a:extLst>
            </p:cNvPr>
            <p:cNvSpPr/>
            <p:nvPr/>
          </p:nvSpPr>
          <p:spPr>
            <a:xfrm>
              <a:off x="9552141" y="3971290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14B43D6-D4CF-B249-A829-CB78C637F2C8}"/>
                </a:ext>
              </a:extLst>
            </p:cNvPr>
            <p:cNvSpPr/>
            <p:nvPr/>
          </p:nvSpPr>
          <p:spPr>
            <a:xfrm>
              <a:off x="9641924" y="3528318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02EF4BE-857D-9546-8D86-C7952BD5633D}"/>
                </a:ext>
              </a:extLst>
            </p:cNvPr>
            <p:cNvSpPr/>
            <p:nvPr/>
          </p:nvSpPr>
          <p:spPr>
            <a:xfrm>
              <a:off x="9781408" y="3775316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AACEFFA-932E-A745-936E-25ACB0B70490}"/>
                </a:ext>
              </a:extLst>
            </p:cNvPr>
            <p:cNvSpPr/>
            <p:nvPr/>
          </p:nvSpPr>
          <p:spPr>
            <a:xfrm>
              <a:off x="9920892" y="3343369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7FF63BF-5EDD-B746-B6A8-42094375E9AD}"/>
                </a:ext>
              </a:extLst>
            </p:cNvPr>
            <p:cNvSpPr/>
            <p:nvPr/>
          </p:nvSpPr>
          <p:spPr>
            <a:xfrm>
              <a:off x="8611331" y="4874157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846AF64-21F7-F549-9062-876D998C7505}"/>
                </a:ext>
              </a:extLst>
            </p:cNvPr>
            <p:cNvSpPr/>
            <p:nvPr/>
          </p:nvSpPr>
          <p:spPr>
            <a:xfrm>
              <a:off x="9090042" y="4298167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79CBCFCA-8AA4-9947-955D-E59BAC331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2708" y="2945592"/>
              <a:ext cx="1814324" cy="210836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DD0DB0E-81AD-4735-A9C8-602CC519186D}"/>
              </a:ext>
            </a:extLst>
          </p:cNvPr>
          <p:cNvGrpSpPr/>
          <p:nvPr/>
        </p:nvGrpSpPr>
        <p:grpSpPr>
          <a:xfrm>
            <a:off x="8417508" y="4431397"/>
            <a:ext cx="2336943" cy="1602248"/>
            <a:chOff x="6779875" y="4892518"/>
            <a:chExt cx="2336943" cy="160224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D57BCD3-5D44-9741-8B2B-6AADBFB300B8}"/>
                </a:ext>
              </a:extLst>
            </p:cNvPr>
            <p:cNvSpPr/>
            <p:nvPr/>
          </p:nvSpPr>
          <p:spPr>
            <a:xfrm>
              <a:off x="7587017" y="5433341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ABEA9F0-FC5F-DB45-B2C6-90676B6397D1}"/>
                </a:ext>
              </a:extLst>
            </p:cNvPr>
            <p:cNvSpPr/>
            <p:nvPr/>
          </p:nvSpPr>
          <p:spPr>
            <a:xfrm>
              <a:off x="7934150" y="5445165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6E769F67-5760-614A-ABF3-F1D422B2F4AB}"/>
                </a:ext>
              </a:extLst>
            </p:cNvPr>
            <p:cNvSpPr/>
            <p:nvPr/>
          </p:nvSpPr>
          <p:spPr>
            <a:xfrm>
              <a:off x="7573761" y="5722337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86463655-2F62-9144-B844-B5CECCE08238}"/>
                </a:ext>
              </a:extLst>
            </p:cNvPr>
            <p:cNvSpPr/>
            <p:nvPr/>
          </p:nvSpPr>
          <p:spPr>
            <a:xfrm>
              <a:off x="8159651" y="5810186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A9D8699F-7084-9F42-A835-603335272A3C}"/>
                </a:ext>
              </a:extLst>
            </p:cNvPr>
            <p:cNvSpPr/>
            <p:nvPr/>
          </p:nvSpPr>
          <p:spPr>
            <a:xfrm>
              <a:off x="8352909" y="5514907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8FA8D6CC-F3CD-5047-93FE-B34C26AC0BE7}"/>
                </a:ext>
              </a:extLst>
            </p:cNvPr>
            <p:cNvSpPr/>
            <p:nvPr/>
          </p:nvSpPr>
          <p:spPr>
            <a:xfrm>
              <a:off x="8073634" y="6084499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C32537C-4452-5846-A4EE-29E309B5CB7E}"/>
                </a:ext>
              </a:extLst>
            </p:cNvPr>
            <p:cNvSpPr/>
            <p:nvPr/>
          </p:nvSpPr>
          <p:spPr>
            <a:xfrm>
              <a:off x="7198061" y="5810186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F1F7B928-8A3E-A04C-805E-D54C05FBE54C}"/>
                </a:ext>
              </a:extLst>
            </p:cNvPr>
            <p:cNvSpPr/>
            <p:nvPr/>
          </p:nvSpPr>
          <p:spPr>
            <a:xfrm>
              <a:off x="7726160" y="6206916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29727E41-7986-4D41-9CC0-69BC0599E57B}"/>
                </a:ext>
              </a:extLst>
            </p:cNvPr>
            <p:cNvSpPr/>
            <p:nvPr/>
          </p:nvSpPr>
          <p:spPr>
            <a:xfrm>
              <a:off x="7305857" y="6355282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E675BC8-DFFF-994D-A787-78213CCAFA7E}"/>
                </a:ext>
              </a:extLst>
            </p:cNvPr>
            <p:cNvSpPr/>
            <p:nvPr/>
          </p:nvSpPr>
          <p:spPr>
            <a:xfrm>
              <a:off x="8435567" y="4892518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5AC7EBA0-3DE1-BB4C-9F4A-3A81CE16C485}"/>
                </a:ext>
              </a:extLst>
            </p:cNvPr>
            <p:cNvSpPr/>
            <p:nvPr/>
          </p:nvSpPr>
          <p:spPr>
            <a:xfrm>
              <a:off x="8487818" y="5214166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8964EBDF-578D-4E48-B447-3965EF78FB57}"/>
                </a:ext>
              </a:extLst>
            </p:cNvPr>
            <p:cNvSpPr/>
            <p:nvPr/>
          </p:nvSpPr>
          <p:spPr>
            <a:xfrm>
              <a:off x="8070728" y="5087429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平行四边形 55">
              <a:extLst>
                <a:ext uri="{FF2B5EF4-FFF2-40B4-BE49-F238E27FC236}">
                  <a16:creationId xmlns:a16="http://schemas.microsoft.com/office/drawing/2014/main" id="{1B5754BF-89F4-4F4A-BB9B-B94CAE43165A}"/>
                </a:ext>
              </a:extLst>
            </p:cNvPr>
            <p:cNvSpPr/>
            <p:nvPr/>
          </p:nvSpPr>
          <p:spPr>
            <a:xfrm rot="19602045">
              <a:off x="6779875" y="5273553"/>
              <a:ext cx="2336943" cy="926990"/>
            </a:xfrm>
            <a:prstGeom prst="parallelogram">
              <a:avLst>
                <a:gd name="adj" fmla="val 59994"/>
              </a:avLst>
            </a:prstGeom>
            <a:solidFill>
              <a:srgbClr val="FFE699">
                <a:alpha val="7607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EC6AB53E-ED37-DA4B-9816-B2C1E26C983E}"/>
                </a:ext>
              </a:extLst>
            </p:cNvPr>
            <p:cNvSpPr/>
            <p:nvPr/>
          </p:nvSpPr>
          <p:spPr>
            <a:xfrm>
              <a:off x="8208636" y="5287335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7F18A417-0C46-6B49-A178-4036CF665C09}"/>
                </a:ext>
              </a:extLst>
            </p:cNvPr>
            <p:cNvSpPr/>
            <p:nvPr/>
          </p:nvSpPr>
          <p:spPr>
            <a:xfrm>
              <a:off x="7350461" y="5553051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06102BF-5723-9543-B246-0A07123A7AA1}"/>
                </a:ext>
              </a:extLst>
            </p:cNvPr>
            <p:cNvSpPr/>
            <p:nvPr/>
          </p:nvSpPr>
          <p:spPr>
            <a:xfrm>
              <a:off x="8505309" y="5667307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E9C15D2-4CBF-5241-9233-D8B916E64408}"/>
                </a:ext>
              </a:extLst>
            </p:cNvPr>
            <p:cNvSpPr/>
            <p:nvPr/>
          </p:nvSpPr>
          <p:spPr>
            <a:xfrm>
              <a:off x="7350461" y="5962586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EC775AC-8199-D84B-BCD5-D135C69CB603}"/>
                </a:ext>
              </a:extLst>
            </p:cNvPr>
            <p:cNvSpPr/>
            <p:nvPr/>
          </p:nvSpPr>
          <p:spPr>
            <a:xfrm>
              <a:off x="7726161" y="5874737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C8C4DD2F-B90D-A749-AB99-F59EAB8EF33E}"/>
                </a:ext>
              </a:extLst>
            </p:cNvPr>
            <p:cNvSpPr/>
            <p:nvPr/>
          </p:nvSpPr>
          <p:spPr>
            <a:xfrm>
              <a:off x="7436364" y="6184254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6E293FAD-002D-3F46-A413-2118A7EFFCB8}"/>
                </a:ext>
              </a:extLst>
            </p:cNvPr>
            <p:cNvSpPr/>
            <p:nvPr/>
          </p:nvSpPr>
          <p:spPr>
            <a:xfrm>
              <a:off x="7948346" y="5685330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A6105569-C6EF-5A4F-BD42-2623C3D861AC}"/>
                </a:ext>
              </a:extLst>
            </p:cNvPr>
            <p:cNvSpPr/>
            <p:nvPr/>
          </p:nvSpPr>
          <p:spPr>
            <a:xfrm>
              <a:off x="7719378" y="5164183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B0A76656-5D2B-A146-ADF1-397940A76E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96696" y="5172041"/>
              <a:ext cx="320611" cy="46354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8929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5BD693-B134-409F-A1ED-BAC8926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平面点云参数的计算</a:t>
            </a:r>
            <a:r>
              <a:rPr lang="en-US" altLang="zh-CN" sz="3600" dirty="0">
                <a:solidFill>
                  <a:srgbClr val="0432FF"/>
                </a:solidFill>
              </a:rPr>
              <a:t>——</a:t>
            </a:r>
            <a:r>
              <a:rPr lang="zh-CN" altLang="en-US" sz="3600" dirty="0">
                <a:solidFill>
                  <a:srgbClr val="0432FF"/>
                </a:solidFill>
              </a:rPr>
              <a:t>应用：平面旋转对齐</a:t>
            </a:r>
            <a:endParaRPr lang="zh-CN" altLang="en-US" dirty="0">
              <a:solidFill>
                <a:srgbClr val="0432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8561AD-43AB-47F5-95B5-019FB144E15A}"/>
              </a:ext>
            </a:extLst>
          </p:cNvPr>
          <p:cNvSpPr txBox="1"/>
          <p:nvPr/>
        </p:nvSpPr>
        <p:spPr>
          <a:xfrm>
            <a:off x="3464589" y="2129009"/>
            <a:ext cx="4394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将平面点云旋转，使得</a:t>
            </a:r>
            <a:r>
              <a:rPr lang="en-US" altLang="zh-CN" sz="2400" dirty="0"/>
              <a:t>z=0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7609B7-47DC-41DC-A541-B8B426E7B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452" y="2681297"/>
            <a:ext cx="4096403" cy="3563594"/>
          </a:xfrm>
          <a:prstGeom prst="rect">
            <a:avLst/>
          </a:prstGeom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BF8F7978-B1AA-456B-87AA-404818415F5B}"/>
              </a:ext>
            </a:extLst>
          </p:cNvPr>
          <p:cNvSpPr/>
          <p:nvPr/>
        </p:nvSpPr>
        <p:spPr>
          <a:xfrm rot="16200000">
            <a:off x="4447449" y="4107437"/>
            <a:ext cx="1513489" cy="49812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706238-ABEF-D64E-B95C-17413A514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572" y="2077572"/>
            <a:ext cx="1517392" cy="2702855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1221CCB9-0A52-48DF-7B05-5EBBF4549C76}"/>
              </a:ext>
            </a:extLst>
          </p:cNvPr>
          <p:cNvGrpSpPr/>
          <p:nvPr/>
        </p:nvGrpSpPr>
        <p:grpSpPr>
          <a:xfrm rot="1024816">
            <a:off x="1278414" y="2975577"/>
            <a:ext cx="3009430" cy="2456369"/>
            <a:chOff x="1863792" y="2473446"/>
            <a:chExt cx="3009430" cy="2456369"/>
          </a:xfrm>
        </p:grpSpPr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892DFF77-BF3A-83CA-FECE-DFC926ED5F79}"/>
                </a:ext>
              </a:extLst>
            </p:cNvPr>
            <p:cNvSpPr/>
            <p:nvPr/>
          </p:nvSpPr>
          <p:spPr>
            <a:xfrm rot="292788">
              <a:off x="1863792" y="2544304"/>
              <a:ext cx="3009430" cy="2385511"/>
            </a:xfrm>
            <a:prstGeom prst="parallelogram">
              <a:avLst>
                <a:gd name="adj" fmla="val 59994"/>
              </a:avLst>
            </a:prstGeom>
            <a:solidFill>
              <a:srgbClr val="FFE699">
                <a:alpha val="7607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C9C804B-D3FA-A799-A692-34C0B136734B}"/>
                </a:ext>
              </a:extLst>
            </p:cNvPr>
            <p:cNvSpPr/>
            <p:nvPr/>
          </p:nvSpPr>
          <p:spPr>
            <a:xfrm rot="21259681">
              <a:off x="3349504" y="3441668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E181477-78FB-1BC9-E3A3-7D7ADC68FBC9}"/>
                </a:ext>
              </a:extLst>
            </p:cNvPr>
            <p:cNvSpPr/>
            <p:nvPr/>
          </p:nvSpPr>
          <p:spPr>
            <a:xfrm rot="21259681">
              <a:off x="3082609" y="3640469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52BFF2E-0C2B-A2E3-91D5-AAA5856AD2E8}"/>
                </a:ext>
              </a:extLst>
            </p:cNvPr>
            <p:cNvSpPr/>
            <p:nvPr/>
          </p:nvSpPr>
          <p:spPr>
            <a:xfrm rot="21259681">
              <a:off x="4021997" y="262206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1EFA97C-BEAA-C6C9-51F8-E250810126B7}"/>
                </a:ext>
              </a:extLst>
            </p:cNvPr>
            <p:cNvSpPr/>
            <p:nvPr/>
          </p:nvSpPr>
          <p:spPr>
            <a:xfrm rot="21259681">
              <a:off x="2785428" y="403158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91B6427-6296-CB7E-9B12-20DE54BA7A4F}"/>
                </a:ext>
              </a:extLst>
            </p:cNvPr>
            <p:cNvSpPr/>
            <p:nvPr/>
          </p:nvSpPr>
          <p:spPr>
            <a:xfrm rot="21259681">
              <a:off x="3632096" y="313299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0A73240-E19E-2B56-0C3A-352175D47D8E}"/>
                </a:ext>
              </a:extLst>
            </p:cNvPr>
            <p:cNvSpPr/>
            <p:nvPr/>
          </p:nvSpPr>
          <p:spPr>
            <a:xfrm rot="21259681">
              <a:off x="3584852" y="332122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AC13AFC-1BAD-C18B-4695-EEB58C0B5939}"/>
                </a:ext>
              </a:extLst>
            </p:cNvPr>
            <p:cNvSpPr/>
            <p:nvPr/>
          </p:nvSpPr>
          <p:spPr>
            <a:xfrm rot="21259681">
              <a:off x="3271917" y="3238013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365FC28-202E-8CF4-FBB3-C70BE7BD8623}"/>
                </a:ext>
              </a:extLst>
            </p:cNvPr>
            <p:cNvSpPr/>
            <p:nvPr/>
          </p:nvSpPr>
          <p:spPr>
            <a:xfrm rot="21259681">
              <a:off x="2966805" y="350909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0464859-263B-3D6F-264F-EEA24C35DB21}"/>
                </a:ext>
              </a:extLst>
            </p:cNvPr>
            <p:cNvSpPr/>
            <p:nvPr/>
          </p:nvSpPr>
          <p:spPr>
            <a:xfrm rot="21259681">
              <a:off x="3006362" y="384061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C9302DC-069B-AC06-D6BD-BDD2BA8F5C38}"/>
                </a:ext>
              </a:extLst>
            </p:cNvPr>
            <p:cNvSpPr/>
            <p:nvPr/>
          </p:nvSpPr>
          <p:spPr>
            <a:xfrm rot="21259681">
              <a:off x="3250357" y="3603279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97268A6-A82B-846D-EDC0-EEABF3D413E6}"/>
                </a:ext>
              </a:extLst>
            </p:cNvPr>
            <p:cNvSpPr/>
            <p:nvPr/>
          </p:nvSpPr>
          <p:spPr>
            <a:xfrm rot="21259681">
              <a:off x="2467438" y="426279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89534637-473E-F2F9-1986-1D5B529BCBBC}"/>
                </a:ext>
              </a:extLst>
            </p:cNvPr>
            <p:cNvSpPr/>
            <p:nvPr/>
          </p:nvSpPr>
          <p:spPr>
            <a:xfrm rot="21259681">
              <a:off x="2833199" y="3820211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42DA341-6199-ABA4-5F1F-6E586E3D328F}"/>
                </a:ext>
              </a:extLst>
            </p:cNvPr>
            <p:cNvSpPr/>
            <p:nvPr/>
          </p:nvSpPr>
          <p:spPr>
            <a:xfrm rot="21259681">
              <a:off x="2708024" y="4222664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02D0164-05E7-0554-CDF4-A9716A325A79}"/>
                </a:ext>
              </a:extLst>
            </p:cNvPr>
            <p:cNvSpPr/>
            <p:nvPr/>
          </p:nvSpPr>
          <p:spPr>
            <a:xfrm rot="21259681">
              <a:off x="2631776" y="442281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00049B52-DFA7-F4C2-A72E-FFF032F68B35}"/>
                </a:ext>
              </a:extLst>
            </p:cNvPr>
            <p:cNvSpPr/>
            <p:nvPr/>
          </p:nvSpPr>
          <p:spPr>
            <a:xfrm rot="21259681">
              <a:off x="3893246" y="3008223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0959E4C-43E1-49BA-59AE-EC30CBCAC923}"/>
                </a:ext>
              </a:extLst>
            </p:cNvPr>
            <p:cNvSpPr/>
            <p:nvPr/>
          </p:nvSpPr>
          <p:spPr>
            <a:xfrm rot="21259681">
              <a:off x="3918622" y="253526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BE9A018-7A9D-5E14-3D72-C733DC7C9252}"/>
                </a:ext>
              </a:extLst>
            </p:cNvPr>
            <p:cNvSpPr/>
            <p:nvPr/>
          </p:nvSpPr>
          <p:spPr>
            <a:xfrm rot="21259681">
              <a:off x="2282707" y="454001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5209C22-0064-7DAD-76A7-D42BC036950F}"/>
                </a:ext>
              </a:extLst>
            </p:cNvPr>
            <p:cNvSpPr/>
            <p:nvPr/>
          </p:nvSpPr>
          <p:spPr>
            <a:xfrm rot="21259681">
              <a:off x="3606911" y="376426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7446500-D090-3676-70EC-6522A287FFE9}"/>
                </a:ext>
              </a:extLst>
            </p:cNvPr>
            <p:cNvSpPr/>
            <p:nvPr/>
          </p:nvSpPr>
          <p:spPr>
            <a:xfrm rot="21259681">
              <a:off x="3340016" y="396306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B186DC0-8126-B539-D3DE-3C7F236ADCA7}"/>
                </a:ext>
              </a:extLst>
            </p:cNvPr>
            <p:cNvSpPr/>
            <p:nvPr/>
          </p:nvSpPr>
          <p:spPr>
            <a:xfrm rot="21259681">
              <a:off x="3224212" y="3831694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94A5007-5585-E3B2-DB16-3CC9870B6E25}"/>
                </a:ext>
              </a:extLst>
            </p:cNvPr>
            <p:cNvSpPr/>
            <p:nvPr/>
          </p:nvSpPr>
          <p:spPr>
            <a:xfrm rot="21259681">
              <a:off x="3263769" y="4163213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8290A2E9-AC5D-5F8E-5467-38039C322190}"/>
                </a:ext>
              </a:extLst>
            </p:cNvPr>
            <p:cNvSpPr/>
            <p:nvPr/>
          </p:nvSpPr>
          <p:spPr>
            <a:xfrm rot="21259681">
              <a:off x="3507764" y="392587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A6A3D562-99D8-62D1-93C9-186A6760B69D}"/>
                </a:ext>
              </a:extLst>
            </p:cNvPr>
            <p:cNvSpPr/>
            <p:nvPr/>
          </p:nvSpPr>
          <p:spPr>
            <a:xfrm rot="21259681">
              <a:off x="3090606" y="4142809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D0C5DD7C-2F5B-0549-D68A-91CB68114B47}"/>
                </a:ext>
              </a:extLst>
            </p:cNvPr>
            <p:cNvSpPr/>
            <p:nvPr/>
          </p:nvSpPr>
          <p:spPr>
            <a:xfrm rot="21259681">
              <a:off x="4552017" y="274094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1D61FE0-6092-0365-8F44-0BC54874B960}"/>
                </a:ext>
              </a:extLst>
            </p:cNvPr>
            <p:cNvSpPr/>
            <p:nvPr/>
          </p:nvSpPr>
          <p:spPr>
            <a:xfrm rot="21259681">
              <a:off x="4285122" y="2939748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B3C0D9D6-0236-01F4-98D5-A8B4DAC75616}"/>
                </a:ext>
              </a:extLst>
            </p:cNvPr>
            <p:cNvSpPr/>
            <p:nvPr/>
          </p:nvSpPr>
          <p:spPr>
            <a:xfrm rot="21259681">
              <a:off x="4094458" y="357444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7993ED5-A241-1905-C28C-657A3FA4646A}"/>
                </a:ext>
              </a:extLst>
            </p:cNvPr>
            <p:cNvSpPr/>
            <p:nvPr/>
          </p:nvSpPr>
          <p:spPr>
            <a:xfrm rot="21259681">
              <a:off x="3455169" y="427313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24873F6-73C0-19DC-28CF-5A439E0CAF60}"/>
                </a:ext>
              </a:extLst>
            </p:cNvPr>
            <p:cNvSpPr/>
            <p:nvPr/>
          </p:nvSpPr>
          <p:spPr>
            <a:xfrm rot="21259681">
              <a:off x="4452870" y="2902558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2238465-CC2E-98CF-0E47-B0FE75F2781E}"/>
                </a:ext>
              </a:extLst>
            </p:cNvPr>
            <p:cNvSpPr/>
            <p:nvPr/>
          </p:nvSpPr>
          <p:spPr>
            <a:xfrm rot="21259681">
              <a:off x="3860161" y="344071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16E433C-BD82-B298-5345-5428D8A0FB5F}"/>
                </a:ext>
              </a:extLst>
            </p:cNvPr>
            <p:cNvSpPr/>
            <p:nvPr/>
          </p:nvSpPr>
          <p:spPr>
            <a:xfrm rot="21259681">
              <a:off x="4077723" y="335219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9B4391D9-CB81-A9BB-4F95-09442F83FE68}"/>
                </a:ext>
              </a:extLst>
            </p:cNvPr>
            <p:cNvSpPr/>
            <p:nvPr/>
          </p:nvSpPr>
          <p:spPr>
            <a:xfrm rot="21259681">
              <a:off x="4030479" y="3540424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F7F7D4FC-385F-6EC3-D8CA-0EFF1FAD5B6A}"/>
                </a:ext>
              </a:extLst>
            </p:cNvPr>
            <p:cNvSpPr/>
            <p:nvPr/>
          </p:nvSpPr>
          <p:spPr>
            <a:xfrm rot="21259681">
              <a:off x="3343463" y="267016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CD73F66-9C4D-7B2B-125C-560FED994DAF}"/>
                </a:ext>
              </a:extLst>
            </p:cNvPr>
            <p:cNvSpPr/>
            <p:nvPr/>
          </p:nvSpPr>
          <p:spPr>
            <a:xfrm rot="21259681">
              <a:off x="4055336" y="3003999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3453F76D-8B5D-293D-97E9-89066E23EC08}"/>
                </a:ext>
              </a:extLst>
            </p:cNvPr>
            <p:cNvSpPr/>
            <p:nvPr/>
          </p:nvSpPr>
          <p:spPr>
            <a:xfrm rot="21259681">
              <a:off x="2854621" y="3105241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D420CE75-6932-A8E6-A8C9-3A92EBC46540}"/>
                </a:ext>
              </a:extLst>
            </p:cNvPr>
            <p:cNvSpPr/>
            <p:nvPr/>
          </p:nvSpPr>
          <p:spPr>
            <a:xfrm rot="21259681">
              <a:off x="4103107" y="2792628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5827F965-F3AF-F642-B40A-A2EBC700F9AD}"/>
                </a:ext>
              </a:extLst>
            </p:cNvPr>
            <p:cNvSpPr/>
            <p:nvPr/>
          </p:nvSpPr>
          <p:spPr>
            <a:xfrm rot="21259681">
              <a:off x="3072471" y="309632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1B728532-1C2D-7A19-9CFA-AEA3DE98FEA5}"/>
                </a:ext>
              </a:extLst>
            </p:cNvPr>
            <p:cNvSpPr/>
            <p:nvPr/>
          </p:nvSpPr>
          <p:spPr>
            <a:xfrm rot="21259681">
              <a:off x="3552504" y="268481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147C6DB8-F540-3282-7783-A2E3C17AFAA4}"/>
                </a:ext>
              </a:extLst>
            </p:cNvPr>
            <p:cNvSpPr/>
            <p:nvPr/>
          </p:nvSpPr>
          <p:spPr>
            <a:xfrm rot="21259681">
              <a:off x="3234514" y="291602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C3C430D4-C800-7F7A-A7C2-F32E7DA43AA8}"/>
                </a:ext>
              </a:extLst>
            </p:cNvPr>
            <p:cNvSpPr/>
            <p:nvPr/>
          </p:nvSpPr>
          <p:spPr>
            <a:xfrm rot="21259681">
              <a:off x="3600275" y="247344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5D37C4BC-C0E1-4A9D-BFF8-8CC2E824FFF5}"/>
                </a:ext>
              </a:extLst>
            </p:cNvPr>
            <p:cNvSpPr/>
            <p:nvPr/>
          </p:nvSpPr>
          <p:spPr>
            <a:xfrm rot="21259681">
              <a:off x="3475100" y="2875899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BCE9D96D-D771-0FAD-E4E2-A907FAFF0BB4}"/>
                </a:ext>
              </a:extLst>
            </p:cNvPr>
            <p:cNvSpPr/>
            <p:nvPr/>
          </p:nvSpPr>
          <p:spPr>
            <a:xfrm rot="21259681">
              <a:off x="2782182" y="349468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C4B8F062-3898-E57F-431E-5FF6B8735D3A}"/>
                </a:ext>
              </a:extLst>
            </p:cNvPr>
            <p:cNvSpPr/>
            <p:nvPr/>
          </p:nvSpPr>
          <p:spPr>
            <a:xfrm rot="21259681">
              <a:off x="2515287" y="369348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768A161-35FB-BFB9-D2CF-D87D8DBF9575}"/>
                </a:ext>
              </a:extLst>
            </p:cNvPr>
            <p:cNvSpPr/>
            <p:nvPr/>
          </p:nvSpPr>
          <p:spPr>
            <a:xfrm rot="21259681">
              <a:off x="2074303" y="4508142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F802A428-590A-2A1E-9B37-CCD7DE1F7FAF}"/>
                </a:ext>
              </a:extLst>
            </p:cNvPr>
            <p:cNvSpPr/>
            <p:nvPr/>
          </p:nvSpPr>
          <p:spPr>
            <a:xfrm rot="21259681">
              <a:off x="2439040" y="3893633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1DB37C3D-DFF1-0CDF-45D8-C347DCB7C7A4}"/>
                </a:ext>
              </a:extLst>
            </p:cNvPr>
            <p:cNvSpPr/>
            <p:nvPr/>
          </p:nvSpPr>
          <p:spPr>
            <a:xfrm rot="21259681">
              <a:off x="2683035" y="3656297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4EF8036A-6286-7A3C-AC58-E8126B994F56}"/>
                </a:ext>
              </a:extLst>
            </p:cNvPr>
            <p:cNvSpPr/>
            <p:nvPr/>
          </p:nvSpPr>
          <p:spPr>
            <a:xfrm rot="21259681">
              <a:off x="2057568" y="428588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CE14A8D1-1893-3FC9-AAF5-B0351EEF3180}"/>
                </a:ext>
              </a:extLst>
            </p:cNvPr>
            <p:cNvSpPr/>
            <p:nvPr/>
          </p:nvSpPr>
          <p:spPr>
            <a:xfrm rot="21259681">
              <a:off x="2010324" y="447412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E0C35D39-D56B-4372-0572-FC28558BB023}"/>
                </a:ext>
              </a:extLst>
            </p:cNvPr>
            <p:cNvSpPr/>
            <p:nvPr/>
          </p:nvSpPr>
          <p:spPr>
            <a:xfrm rot="21259681">
              <a:off x="3757330" y="391488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78B680FE-AB23-780A-97F7-48F627DDF369}"/>
                </a:ext>
              </a:extLst>
            </p:cNvPr>
            <p:cNvSpPr/>
            <p:nvPr/>
          </p:nvSpPr>
          <p:spPr>
            <a:xfrm rot="21259681">
              <a:off x="3060587" y="455428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7BBC3379-F470-66AC-D621-DC1808A8D90B}"/>
                </a:ext>
              </a:extLst>
            </p:cNvPr>
            <p:cNvSpPr/>
            <p:nvPr/>
          </p:nvSpPr>
          <p:spPr>
            <a:xfrm rot="21259681">
              <a:off x="3228335" y="4517095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8008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5BD693-B134-409F-A1ED-BAC8926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平面点云参数的计算</a:t>
            </a:r>
            <a:r>
              <a:rPr lang="en-US" altLang="zh-CN" sz="3600" dirty="0">
                <a:solidFill>
                  <a:srgbClr val="0432FF"/>
                </a:solidFill>
              </a:rPr>
              <a:t>——</a:t>
            </a:r>
            <a:r>
              <a:rPr lang="zh-CN" altLang="en-US" sz="3600" dirty="0">
                <a:solidFill>
                  <a:srgbClr val="0432FF"/>
                </a:solidFill>
              </a:rPr>
              <a:t>应用：平面旋转对齐</a:t>
            </a:r>
            <a:endParaRPr lang="zh-CN" altLang="en-US" dirty="0">
              <a:solidFill>
                <a:srgbClr val="0432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8561AD-43AB-47F5-95B5-019FB144E15A}"/>
              </a:ext>
            </a:extLst>
          </p:cNvPr>
          <p:cNvSpPr txBox="1"/>
          <p:nvPr/>
        </p:nvSpPr>
        <p:spPr>
          <a:xfrm>
            <a:off x="838199" y="1910126"/>
            <a:ext cx="4394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将平面点云旋转，使得</a:t>
            </a:r>
            <a:r>
              <a:rPr lang="en-US" altLang="zh-CN" sz="2400" dirty="0"/>
              <a:t>z=0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8525CF-4D19-4702-92D0-6187579B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758" y="1509352"/>
            <a:ext cx="2792601" cy="2587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7609B7-47DC-41DC-A541-B8B426E7B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230" y="4394072"/>
            <a:ext cx="2635337" cy="22925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BC641B-6132-4E5B-8DDB-A5433994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038" y="4594814"/>
            <a:ext cx="2635336" cy="2008822"/>
          </a:xfrm>
          <a:prstGeom prst="rect">
            <a:avLst/>
          </a:prstGeom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BF8F7978-B1AA-456B-87AA-404818415F5B}"/>
              </a:ext>
            </a:extLst>
          </p:cNvPr>
          <p:cNvSpPr/>
          <p:nvPr/>
        </p:nvSpPr>
        <p:spPr>
          <a:xfrm>
            <a:off x="8035293" y="4018083"/>
            <a:ext cx="1513489" cy="49812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F3A9C3-CE73-499C-BF3D-BBAF49544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83" y="2661042"/>
            <a:ext cx="5764917" cy="317476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6F5725C-36CE-5BCC-A0DA-1D08AA0B1864}"/>
              </a:ext>
            </a:extLst>
          </p:cNvPr>
          <p:cNvSpPr/>
          <p:nvPr/>
        </p:nvSpPr>
        <p:spPr>
          <a:xfrm>
            <a:off x="777505" y="4503333"/>
            <a:ext cx="3013656" cy="2489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259703-C1AA-1130-929E-697FEA362AAA}"/>
              </a:ext>
            </a:extLst>
          </p:cNvPr>
          <p:cNvSpPr txBox="1"/>
          <p:nvPr/>
        </p:nvSpPr>
        <p:spPr>
          <a:xfrm>
            <a:off x="5972175" y="6581862"/>
            <a:ext cx="6219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0432FF"/>
                </a:solidFill>
              </a:rPr>
              <a:t>提示：将</a:t>
            </a:r>
            <a:r>
              <a:rPr lang="en-US" altLang="zh-CN" sz="1200" dirty="0" err="1">
                <a:solidFill>
                  <a:srgbClr val="0432FF"/>
                </a:solidFill>
              </a:rPr>
              <a:t>rmat</a:t>
            </a:r>
            <a:r>
              <a:rPr lang="zh-CN" altLang="en-US" sz="1200" dirty="0">
                <a:solidFill>
                  <a:srgbClr val="0432FF"/>
                </a:solidFill>
              </a:rPr>
              <a:t>作用于原始的法向量得到</a:t>
            </a:r>
            <a:r>
              <a:rPr lang="en-US" altLang="zh-CN" sz="1200" dirty="0">
                <a:solidFill>
                  <a:srgbClr val="0432FF"/>
                </a:solidFill>
              </a:rPr>
              <a:t>[0,0,1]</a:t>
            </a:r>
            <a:r>
              <a:rPr lang="zh-CN" altLang="en-US" sz="1200" dirty="0">
                <a:solidFill>
                  <a:srgbClr val="0432FF"/>
                </a:solidFill>
              </a:rPr>
              <a:t>，即旋转后法向量和</a:t>
            </a:r>
            <a:r>
              <a:rPr lang="en-US" altLang="zh-CN" sz="1200" dirty="0">
                <a:solidFill>
                  <a:srgbClr val="0432FF"/>
                </a:solidFill>
              </a:rPr>
              <a:t>z</a:t>
            </a:r>
            <a:r>
              <a:rPr lang="zh-CN" altLang="en-US" sz="1200" dirty="0">
                <a:solidFill>
                  <a:srgbClr val="0432FF"/>
                </a:solidFill>
              </a:rPr>
              <a:t>轴同方向</a:t>
            </a:r>
          </a:p>
        </p:txBody>
      </p:sp>
    </p:spTree>
    <p:extLst>
      <p:ext uri="{BB962C8B-B14F-4D97-AF65-F5344CB8AC3E}">
        <p14:creationId xmlns:p14="http://schemas.microsoft.com/office/powerpoint/2010/main" val="1760534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2D02C-1FCB-4D49-A39F-B55C14C9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0000FF"/>
                </a:solidFill>
              </a:rPr>
              <a:t>参数测量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EF431-2E64-1B4D-B3EA-4D9A5E16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空间直线测量</a:t>
            </a:r>
            <a:endParaRPr lang="zh-CN" altLang="zh-CN" dirty="0"/>
          </a:p>
          <a:p>
            <a:r>
              <a:rPr lang="zh-CN" altLang="en-US" dirty="0"/>
              <a:t>点云形状参数计算</a:t>
            </a:r>
            <a:endParaRPr lang="en-US" altLang="zh-CN" dirty="0"/>
          </a:p>
          <a:p>
            <a:r>
              <a:rPr lang="zh-CN" altLang="en-US" dirty="0"/>
              <a:t>直线</a:t>
            </a:r>
            <a:endParaRPr lang="en-US" altLang="zh-CN" dirty="0"/>
          </a:p>
          <a:p>
            <a:r>
              <a:rPr lang="zh-CN" altLang="en-US" dirty="0"/>
              <a:t>平面</a:t>
            </a:r>
            <a:endParaRPr lang="en-US" altLang="zh-CN" dirty="0"/>
          </a:p>
          <a:p>
            <a:r>
              <a:rPr lang="zh-CN" altLang="en-US" b="1" i="1" u="sng" dirty="0">
                <a:solidFill>
                  <a:srgbClr val="0000FF"/>
                </a:solidFill>
              </a:rPr>
              <a:t>球面</a:t>
            </a:r>
            <a:endParaRPr lang="en-US" altLang="zh-CN" b="1" i="1" u="sng" dirty="0">
              <a:solidFill>
                <a:srgbClr val="0000FF"/>
              </a:solidFill>
            </a:endParaRPr>
          </a:p>
          <a:p>
            <a:r>
              <a:rPr lang="zh-CN" altLang="en-US" dirty="0"/>
              <a:t>圆环</a:t>
            </a:r>
            <a:endParaRPr lang="zh-CN" altLang="zh-CN" dirty="0"/>
          </a:p>
          <a:p>
            <a:r>
              <a:rPr lang="zh-CN" altLang="en-US" dirty="0"/>
              <a:t>圆柱体和圆锥体</a:t>
            </a:r>
            <a:endParaRPr lang="en-US" altLang="zh-CN" dirty="0"/>
          </a:p>
          <a:p>
            <a:r>
              <a:rPr lang="zh-CN" altLang="en-US" dirty="0"/>
              <a:t>二次曲面</a:t>
            </a:r>
            <a:endParaRPr lang="en-US" altLang="zh-CN" dirty="0"/>
          </a:p>
          <a:p>
            <a:r>
              <a:rPr lang="zh-CN" altLang="en-US" dirty="0"/>
              <a:t>点的投影计算</a:t>
            </a:r>
            <a:endParaRPr lang="en-US" altLang="zh-CN" dirty="0"/>
          </a:p>
          <a:p>
            <a:r>
              <a:rPr lang="zh-CN" altLang="en-US" dirty="0"/>
              <a:t>离群点处理</a:t>
            </a:r>
            <a:endParaRPr lang="en-US" altLang="zh-CN" dirty="0"/>
          </a:p>
          <a:p>
            <a:r>
              <a:rPr lang="zh-CN" altLang="en-US" dirty="0"/>
              <a:t>前背景分离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7823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8059"/>
            <a:ext cx="11602121" cy="1325563"/>
          </a:xfrm>
        </p:spPr>
        <p:txBody>
          <a:bodyPr/>
          <a:lstStyle/>
          <a:p>
            <a:r>
              <a:rPr kumimoji="1" lang="zh-CN" altLang="en-US" dirty="0"/>
              <a:t>球面点云的参数计算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球面参数方程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25CAE8F-E6A2-D54B-8421-68B003DA0C9B}"/>
                  </a:ext>
                </a:extLst>
              </p:cNvPr>
              <p:cNvSpPr/>
              <p:nvPr/>
            </p:nvSpPr>
            <p:spPr>
              <a:xfrm>
                <a:off x="2036143" y="1653877"/>
                <a:ext cx="6525312" cy="6731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（"/>
                              <m:endChr m:val="）"/>
                              <m:ctrlP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25CAE8F-E6A2-D54B-8421-68B003DA0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143" y="1653877"/>
                <a:ext cx="6525312" cy="6731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F3FEC53-E59C-4801-AD0F-B791101FA2D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1299" y="2600837"/>
            <a:ext cx="2857500" cy="285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891DBBF-7214-4B6A-83D7-9ADFBA6F83EE}"/>
                  </a:ext>
                </a:extLst>
              </p:cNvPr>
              <p:cNvSpPr txBox="1"/>
              <p:nvPr/>
            </p:nvSpPr>
            <p:spPr>
              <a:xfrm>
                <a:off x="5769226" y="3195145"/>
                <a:ext cx="3981475" cy="1255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参数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/>
                  <a:t>：球心坐标</a:t>
                </a:r>
                <a:endParaRPr lang="en-US" altLang="zh-CN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参数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400" dirty="0"/>
                  <a:t>：球半径</a:t>
                </a:r>
                <a:endParaRPr lang="en-US" altLang="zh-CN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参数是唯一的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891DBBF-7214-4B6A-83D7-9ADFBA6F8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226" y="3195145"/>
                <a:ext cx="3981475" cy="1255921"/>
              </a:xfrm>
              <a:prstGeom prst="rect">
                <a:avLst/>
              </a:prstGeom>
              <a:blipFill>
                <a:blip r:embed="rId7"/>
                <a:stretch>
                  <a:fillRect l="-1988" t="-971" r="-1376" b="-10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910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8059"/>
            <a:ext cx="11602121" cy="1325563"/>
          </a:xfrm>
        </p:spPr>
        <p:txBody>
          <a:bodyPr/>
          <a:lstStyle/>
          <a:p>
            <a:r>
              <a:rPr kumimoji="1" lang="zh-CN" altLang="en-US" dirty="0"/>
              <a:t>球面点云的参数计算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球面点云的矩阵方程描述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25CAE8F-E6A2-D54B-8421-68B003DA0C9B}"/>
                  </a:ext>
                </a:extLst>
              </p:cNvPr>
              <p:cNvSpPr/>
              <p:nvPr/>
            </p:nvSpPr>
            <p:spPr>
              <a:xfrm>
                <a:off x="2695666" y="1338567"/>
                <a:ext cx="6525312" cy="6731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（"/>
                              <m:endChr m:val="）"/>
                              <m:ctrlP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25CAE8F-E6A2-D54B-8421-68B003DA0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666" y="1338567"/>
                <a:ext cx="6525312" cy="6731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15CB802-A086-43DF-A0C0-87D2EF916392}"/>
                  </a:ext>
                </a:extLst>
              </p:cNvPr>
              <p:cNvSpPr/>
              <p:nvPr/>
            </p:nvSpPr>
            <p:spPr>
              <a:xfrm>
                <a:off x="838199" y="2452048"/>
                <a:ext cx="9220986" cy="5658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15CB802-A086-43DF-A0C0-87D2EF916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452048"/>
                <a:ext cx="9220986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箭头 8">
            <a:extLst>
              <a:ext uri="{FF2B5EF4-FFF2-40B4-BE49-F238E27FC236}">
                <a16:creationId xmlns:a16="http://schemas.microsoft.com/office/drawing/2014/main" id="{17B1A657-9093-47BC-BB2F-43D0E83848FB}"/>
              </a:ext>
            </a:extLst>
          </p:cNvPr>
          <p:cNvSpPr/>
          <p:nvPr/>
        </p:nvSpPr>
        <p:spPr>
          <a:xfrm>
            <a:off x="4773966" y="2135988"/>
            <a:ext cx="1635300" cy="34843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1712AD-258A-C4E3-26FF-F70BCFA99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186" y="3429000"/>
            <a:ext cx="1517392" cy="27028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A2A31B6-32BC-2059-20FD-3F1E4FCF638E}"/>
              </a:ext>
            </a:extLst>
          </p:cNvPr>
          <p:cNvSpPr txBox="1"/>
          <p:nvPr/>
        </p:nvSpPr>
        <p:spPr>
          <a:xfrm>
            <a:off x="3133859" y="4549594"/>
            <a:ext cx="376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0432FF"/>
                </a:solidFill>
              </a:rPr>
              <a:t>4</a:t>
            </a:r>
            <a:r>
              <a:rPr kumimoji="1" lang="zh-CN" altLang="en-US" sz="2400" dirty="0">
                <a:solidFill>
                  <a:srgbClr val="0432FF"/>
                </a:solidFill>
              </a:rPr>
              <a:t>元</a:t>
            </a:r>
            <a:r>
              <a:rPr kumimoji="1" lang="en-US" altLang="zh-CN" sz="2400" dirty="0">
                <a:solidFill>
                  <a:srgbClr val="0432FF"/>
                </a:solidFill>
              </a:rPr>
              <a:t>2</a:t>
            </a:r>
            <a:r>
              <a:rPr kumimoji="1" lang="zh-CN" altLang="en-US" sz="2400" dirty="0">
                <a:solidFill>
                  <a:srgbClr val="0432FF"/>
                </a:solidFill>
              </a:rPr>
              <a:t>次方程，不容易求解</a:t>
            </a:r>
          </a:p>
        </p:txBody>
      </p:sp>
    </p:spTree>
    <p:extLst>
      <p:ext uri="{BB962C8B-B14F-4D97-AF65-F5344CB8AC3E}">
        <p14:creationId xmlns:p14="http://schemas.microsoft.com/office/powerpoint/2010/main" val="1313996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8059"/>
            <a:ext cx="11602121" cy="1325563"/>
          </a:xfrm>
        </p:spPr>
        <p:txBody>
          <a:bodyPr/>
          <a:lstStyle/>
          <a:p>
            <a:r>
              <a:rPr kumimoji="1" lang="zh-CN" altLang="en-US" dirty="0"/>
              <a:t>球面点云的参数计算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球面点云的矩阵方程描述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25CAE8F-E6A2-D54B-8421-68B003DA0C9B}"/>
                  </a:ext>
                </a:extLst>
              </p:cNvPr>
              <p:cNvSpPr/>
              <p:nvPr/>
            </p:nvSpPr>
            <p:spPr>
              <a:xfrm>
                <a:off x="2695666" y="1338567"/>
                <a:ext cx="6525312" cy="6731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（"/>
                              <m:endChr m:val="）"/>
                              <m:ctrlP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25CAE8F-E6A2-D54B-8421-68B003DA0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666" y="1338567"/>
                <a:ext cx="6525312" cy="673133"/>
              </a:xfrm>
              <a:prstGeom prst="rect">
                <a:avLst/>
              </a:prstGeom>
              <a:blipFill>
                <a:blip r:embed="rId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15CB802-A086-43DF-A0C0-87D2EF916392}"/>
                  </a:ext>
                </a:extLst>
              </p:cNvPr>
              <p:cNvSpPr/>
              <p:nvPr/>
            </p:nvSpPr>
            <p:spPr>
              <a:xfrm>
                <a:off x="838199" y="2452048"/>
                <a:ext cx="9220986" cy="5658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15CB802-A086-43DF-A0C0-87D2EF916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452048"/>
                <a:ext cx="9220986" cy="565861"/>
              </a:xfrm>
              <a:prstGeom prst="rect">
                <a:avLst/>
              </a:prstGeom>
              <a:blipFill>
                <a:blip r:embed="rId3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D101FB-418A-4765-B237-6E6C1BD67888}"/>
                  </a:ext>
                </a:extLst>
              </p:cNvPr>
              <p:cNvSpPr/>
              <p:nvPr/>
            </p:nvSpPr>
            <p:spPr>
              <a:xfrm>
                <a:off x="1666686" y="3621765"/>
                <a:ext cx="9485161" cy="1871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D101FB-418A-4765-B237-6E6C1BD678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686" y="3621765"/>
                <a:ext cx="9485161" cy="1871666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箭头 8">
            <a:extLst>
              <a:ext uri="{FF2B5EF4-FFF2-40B4-BE49-F238E27FC236}">
                <a16:creationId xmlns:a16="http://schemas.microsoft.com/office/drawing/2014/main" id="{17B1A657-9093-47BC-BB2F-43D0E83848FB}"/>
              </a:ext>
            </a:extLst>
          </p:cNvPr>
          <p:cNvSpPr/>
          <p:nvPr/>
        </p:nvSpPr>
        <p:spPr>
          <a:xfrm>
            <a:off x="4773966" y="2135988"/>
            <a:ext cx="1635300" cy="34843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下箭头 9">
            <a:extLst>
              <a:ext uri="{FF2B5EF4-FFF2-40B4-BE49-F238E27FC236}">
                <a16:creationId xmlns:a16="http://schemas.microsoft.com/office/drawing/2014/main" id="{0F44AAF2-EAEE-46CC-A6DA-3F41890FE48F}"/>
              </a:ext>
            </a:extLst>
          </p:cNvPr>
          <p:cNvSpPr/>
          <p:nvPr/>
        </p:nvSpPr>
        <p:spPr>
          <a:xfrm>
            <a:off x="4773967" y="3003635"/>
            <a:ext cx="1635300" cy="47921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AEA1AAB-0D89-4F21-818A-B0D9738EF67C}"/>
                  </a:ext>
                </a:extLst>
              </p:cNvPr>
              <p:cNvSpPr/>
              <p:nvPr/>
            </p:nvSpPr>
            <p:spPr>
              <a:xfrm>
                <a:off x="6961932" y="6020030"/>
                <a:ext cx="13013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kumimoji="1" lang="en-US" altLang="zh-CN" sz="24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zh-CN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AEA1AAB-0D89-4F21-818A-B0D9738EF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932" y="6020030"/>
                <a:ext cx="130138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1">
            <a:extLst>
              <a:ext uri="{FF2B5EF4-FFF2-40B4-BE49-F238E27FC236}">
                <a16:creationId xmlns:a16="http://schemas.microsoft.com/office/drawing/2014/main" id="{008CD20A-7725-4E72-958B-F9060CB5382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797715" y="5594711"/>
            <a:ext cx="3164217" cy="656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3">
            <a:extLst>
              <a:ext uri="{FF2B5EF4-FFF2-40B4-BE49-F238E27FC236}">
                <a16:creationId xmlns:a16="http://schemas.microsoft.com/office/drawing/2014/main" id="{94B9B8E9-3F08-4A74-9CA9-7DECE40ED751}"/>
              </a:ext>
            </a:extLst>
          </p:cNvPr>
          <p:cNvCxnSpPr>
            <a:cxnSpLocks/>
          </p:cNvCxnSpPr>
          <p:nvPr/>
        </p:nvCxnSpPr>
        <p:spPr>
          <a:xfrm flipH="1">
            <a:off x="8015368" y="5631488"/>
            <a:ext cx="1454216" cy="388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25">
            <a:extLst>
              <a:ext uri="{FF2B5EF4-FFF2-40B4-BE49-F238E27FC236}">
                <a16:creationId xmlns:a16="http://schemas.microsoft.com/office/drawing/2014/main" id="{D873D6E9-4FFB-49B3-A528-F2D315D7329F}"/>
              </a:ext>
            </a:extLst>
          </p:cNvPr>
          <p:cNvCxnSpPr>
            <a:cxnSpLocks/>
          </p:cNvCxnSpPr>
          <p:nvPr/>
        </p:nvCxnSpPr>
        <p:spPr>
          <a:xfrm>
            <a:off x="7104993" y="5493431"/>
            <a:ext cx="305869" cy="624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603F3BD-815D-499C-8CA2-0D0B8993D42B}"/>
                  </a:ext>
                </a:extLst>
              </p:cNvPr>
              <p:cNvSpPr txBox="1"/>
              <p:nvPr/>
            </p:nvSpPr>
            <p:spPr>
              <a:xfrm>
                <a:off x="6978869" y="3142593"/>
                <a:ext cx="5023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对于球面点云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构造下面矩阵方程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603F3BD-815D-499C-8CA2-0D0B8993D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869" y="3142593"/>
                <a:ext cx="5023945" cy="369332"/>
              </a:xfrm>
              <a:prstGeom prst="rect">
                <a:avLst/>
              </a:prstGeom>
              <a:blipFill>
                <a:blip r:embed="rId6"/>
                <a:stretch>
                  <a:fillRect l="-1008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6464C8DC-27B0-4CD8-AB4A-689474EB716C}"/>
              </a:ext>
            </a:extLst>
          </p:cNvPr>
          <p:cNvSpPr txBox="1"/>
          <p:nvPr/>
        </p:nvSpPr>
        <p:spPr>
          <a:xfrm>
            <a:off x="5828753" y="6360609"/>
            <a:ext cx="316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用矩阵符号简化的方程形式</a:t>
            </a:r>
          </a:p>
        </p:txBody>
      </p:sp>
    </p:spTree>
    <p:extLst>
      <p:ext uri="{BB962C8B-B14F-4D97-AF65-F5344CB8AC3E}">
        <p14:creationId xmlns:p14="http://schemas.microsoft.com/office/powerpoint/2010/main" val="2544823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873" y="128059"/>
            <a:ext cx="11353800" cy="1325563"/>
          </a:xfrm>
        </p:spPr>
        <p:txBody>
          <a:bodyPr/>
          <a:lstStyle/>
          <a:p>
            <a:r>
              <a:rPr kumimoji="1" lang="zh-CN" altLang="en-US" dirty="0"/>
              <a:t>球面点云的参数计算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球面参数方程的最小二乘拟合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6F66DDF-FA00-074B-B56E-89619C2DEBCC}"/>
                  </a:ext>
                </a:extLst>
              </p:cNvPr>
              <p:cNvSpPr txBox="1"/>
              <p:nvPr/>
            </p:nvSpPr>
            <p:spPr>
              <a:xfrm>
                <a:off x="1584647" y="4340481"/>
                <a:ext cx="6539850" cy="1620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用最小二乘法找到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zh-CN" sz="2400" b="1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𝐿𝑆</m:t>
                            </m:r>
                          </m:sub>
                        </m:sSub>
                        <m:r>
                          <a:rPr kumimoji="1" lang="en-US" altLang="zh-CN" sz="24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e>
                              <m:sup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kumimoji="1" lang="en-US" altLang="zh-C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kumimoji="1"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kumimoji="1"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sz="24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endParaRPr kumimoji="1" lang="en-US" altLang="zh-CN" sz="2400" b="1" dirty="0">
                  <a:solidFill>
                    <a:srgbClr val="0432FF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zh-CN" altLang="en-US" sz="2400" dirty="0"/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𝐿𝑆</m:t>
                        </m:r>
                      </m:sub>
                    </m:sSub>
                  </m:oMath>
                </a14:m>
                <a:r>
                  <a:rPr kumimoji="1" lang="zh-CN" altLang="en-US" sz="2400" dirty="0"/>
                  <a:t>的前三个元素得到</a:t>
                </a:r>
                <a:endParaRPr kumimoji="1"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400" dirty="0"/>
                  <a:t>根据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kumimoji="1" lang="zh-CN" altLang="en-US" sz="2400" dirty="0"/>
                  <a:t>计算得到</a:t>
                </a:r>
                <a:endParaRPr kumimoji="1" lang="en-US" altLang="zh-CN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6F66DDF-FA00-074B-B56E-89619C2D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647" y="4340481"/>
                <a:ext cx="6539850" cy="1620059"/>
              </a:xfrm>
              <a:prstGeom prst="rect">
                <a:avLst/>
              </a:prstGeom>
              <a:blipFill>
                <a:blip r:embed="rId4"/>
                <a:stretch>
                  <a:fillRect l="-1305" t="-2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EB5FA5F-2490-4690-AD09-F8CC1951F30A}"/>
                  </a:ext>
                </a:extLst>
              </p:cNvPr>
              <p:cNvSpPr/>
              <p:nvPr/>
            </p:nvSpPr>
            <p:spPr>
              <a:xfrm>
                <a:off x="1353419" y="1453622"/>
                <a:ext cx="9485161" cy="1871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EB5FA5F-2490-4690-AD09-F8CC1951F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419" y="1453622"/>
                <a:ext cx="9485161" cy="18716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86405E5-4B69-4EC6-B6F0-A88A5767EA0E}"/>
                  </a:ext>
                </a:extLst>
              </p:cNvPr>
              <p:cNvSpPr/>
              <p:nvPr/>
            </p:nvSpPr>
            <p:spPr>
              <a:xfrm>
                <a:off x="5692082" y="3429000"/>
                <a:ext cx="13013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kumimoji="1" lang="en-US" altLang="zh-CN" sz="24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zh-CN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86405E5-4B69-4EC6-B6F0-A88A5767E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082" y="3429000"/>
                <a:ext cx="130138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109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8059"/>
            <a:ext cx="9414491" cy="800867"/>
          </a:xfrm>
        </p:spPr>
        <p:txBody>
          <a:bodyPr/>
          <a:lstStyle/>
          <a:p>
            <a:r>
              <a:rPr kumimoji="1" lang="zh-CN" altLang="en-US" dirty="0"/>
              <a:t>点云形状拟合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球面参数拟合（代码例子）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C512D02-089A-B74A-B4E9-DC3073BE40CE}"/>
                  </a:ext>
                </a:extLst>
              </p:cNvPr>
              <p:cNvSpPr/>
              <p:nvPr/>
            </p:nvSpPr>
            <p:spPr>
              <a:xfrm>
                <a:off x="1709108" y="3976349"/>
                <a:ext cx="6389317" cy="1236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C512D02-089A-B74A-B4E9-DC3073BE40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108" y="3976349"/>
                <a:ext cx="6389317" cy="1236300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6F66DDF-FA00-074B-B56E-89619C2DEBCC}"/>
                  </a:ext>
                </a:extLst>
              </p:cNvPr>
              <p:cNvSpPr txBox="1"/>
              <p:nvPr/>
            </p:nvSpPr>
            <p:spPr>
              <a:xfrm>
                <a:off x="838199" y="5347080"/>
                <a:ext cx="8090329" cy="1221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用最小二乘法找到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zh-CN" sz="2400" b="1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𝐿𝑆</m:t>
                            </m:r>
                          </m:sub>
                        </m:sSub>
                        <m:r>
                          <a:rPr kumimoji="1" lang="en-US" altLang="zh-CN" sz="24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zh-CN" sz="24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sz="2400" b="1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b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e>
                              <m:sup>
                                <m:r>
                                  <a:rPr kumimoji="1"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kumimoji="1" lang="en-US" altLang="zh-CN" sz="2400" b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kumimoji="1" lang="en-US" altLang="zh-CN" sz="24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4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kumimoji="1" lang="en-US" altLang="zh-CN" sz="24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kumimoji="1"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sz="2400" b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endParaRPr kumimoji="1" lang="en-US" altLang="zh-CN" sz="2400" b="1" dirty="0">
                  <a:solidFill>
                    <a:srgbClr val="0432FF"/>
                  </a:solidFill>
                </a:endParaRPr>
              </a:p>
              <a:p>
                <a:r>
                  <a:rPr kumimoji="1" lang="zh-CN" altLang="en-US" sz="2400" dirty="0"/>
                  <a:t>    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zh-CN" altLang="en-US" sz="2400" dirty="0"/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𝐿𝑆</m:t>
                        </m:r>
                      </m:sub>
                    </m:sSub>
                  </m:oMath>
                </a14:m>
                <a:r>
                  <a:rPr kumimoji="1" lang="zh-CN" altLang="en-US" sz="2400" dirty="0"/>
                  <a:t>的前三个元素</a:t>
                </a:r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kumimoji="1" lang="en-US" altLang="zh-CN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6F66DDF-FA00-074B-B56E-89619C2D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347080"/>
                <a:ext cx="8090329" cy="1221553"/>
              </a:xfrm>
              <a:prstGeom prst="rect">
                <a:avLst/>
              </a:prstGeom>
              <a:blipFill>
                <a:blip r:embed="rId4"/>
                <a:stretch>
                  <a:fillRect l="-940" t="-20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F54E29C-246D-A84B-9B7E-83D0228C9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380" y="1166023"/>
            <a:ext cx="8378128" cy="26326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D969DF2-542F-2F47-85DC-2D5F158CD1F2}"/>
              </a:ext>
            </a:extLst>
          </p:cNvPr>
          <p:cNvSpPr txBox="1"/>
          <p:nvPr/>
        </p:nvSpPr>
        <p:spPr>
          <a:xfrm>
            <a:off x="6868055" y="1136995"/>
            <a:ext cx="145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rgbClr val="0432FF"/>
                </a:solidFill>
              </a:rPr>
              <a:t>代码实现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1773BF-AF9B-384D-85D0-E8CC4F54E400}"/>
              </a:ext>
            </a:extLst>
          </p:cNvPr>
          <p:cNvSpPr txBox="1"/>
          <p:nvPr/>
        </p:nvSpPr>
        <p:spPr>
          <a:xfrm>
            <a:off x="4786028" y="2942529"/>
            <a:ext cx="498896" cy="37196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2A14730-7BE8-8440-A9CA-6EBDFEA2EA97}"/>
                  </a:ext>
                </a:extLst>
              </p:cNvPr>
              <p:cNvSpPr/>
              <p:nvPr/>
            </p:nvSpPr>
            <p:spPr>
              <a:xfrm>
                <a:off x="7598003" y="1648047"/>
                <a:ext cx="1301382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zh-CN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2A14730-7BE8-8440-A9CA-6EBDFEA2EA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003" y="1648047"/>
                <a:ext cx="130138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325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2D02C-1FCB-4D49-A39F-B55C14C9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0000FF"/>
                </a:solidFill>
              </a:rPr>
              <a:t>参数测量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EF431-2E64-1B4D-B3EA-4D9A5E16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空间直线测量</a:t>
            </a:r>
            <a:endParaRPr lang="zh-CN" altLang="zh-CN" dirty="0"/>
          </a:p>
          <a:p>
            <a:r>
              <a:rPr lang="zh-CN" altLang="en-US" dirty="0"/>
              <a:t>点云形状参数计算</a:t>
            </a:r>
            <a:endParaRPr lang="en-US" altLang="zh-CN" dirty="0"/>
          </a:p>
          <a:p>
            <a:r>
              <a:rPr lang="zh-CN" altLang="en-US" dirty="0"/>
              <a:t>直线</a:t>
            </a:r>
            <a:endParaRPr lang="en-US" altLang="zh-CN" dirty="0"/>
          </a:p>
          <a:p>
            <a:r>
              <a:rPr lang="zh-CN" altLang="en-US" dirty="0"/>
              <a:t>平面</a:t>
            </a:r>
            <a:endParaRPr lang="en-US" altLang="zh-CN" dirty="0"/>
          </a:p>
          <a:p>
            <a:r>
              <a:rPr lang="zh-CN" altLang="en-US" dirty="0"/>
              <a:t>球面</a:t>
            </a:r>
            <a:endParaRPr lang="en-US" altLang="zh-CN" dirty="0"/>
          </a:p>
          <a:p>
            <a:r>
              <a:rPr lang="zh-CN" altLang="en-US" b="1" i="1" u="sng" dirty="0">
                <a:solidFill>
                  <a:srgbClr val="0000FF"/>
                </a:solidFill>
              </a:rPr>
              <a:t>圆环</a:t>
            </a:r>
            <a:endParaRPr lang="zh-CN" altLang="zh-CN" b="1" i="1" u="sng" dirty="0">
              <a:solidFill>
                <a:srgbClr val="0000FF"/>
              </a:solidFill>
            </a:endParaRPr>
          </a:p>
          <a:p>
            <a:r>
              <a:rPr lang="zh-CN" altLang="en-US" dirty="0"/>
              <a:t>圆柱体和圆锥体</a:t>
            </a:r>
            <a:endParaRPr lang="en-US" altLang="zh-CN" dirty="0"/>
          </a:p>
          <a:p>
            <a:r>
              <a:rPr lang="zh-CN" altLang="en-US" dirty="0"/>
              <a:t>二次曲面</a:t>
            </a:r>
            <a:endParaRPr lang="en-US" altLang="zh-CN" dirty="0"/>
          </a:p>
          <a:p>
            <a:r>
              <a:rPr lang="zh-CN" altLang="en-US" dirty="0"/>
              <a:t>点的投影计算</a:t>
            </a:r>
            <a:endParaRPr lang="en-US" altLang="zh-CN" dirty="0"/>
          </a:p>
          <a:p>
            <a:r>
              <a:rPr lang="zh-CN" altLang="en-US" dirty="0"/>
              <a:t>离群点处理</a:t>
            </a:r>
            <a:endParaRPr lang="en-US" altLang="zh-CN" dirty="0"/>
          </a:p>
          <a:p>
            <a:r>
              <a:rPr lang="zh-CN" altLang="en-US" dirty="0"/>
              <a:t>前背景分离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18052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8059"/>
            <a:ext cx="11602121" cy="1325563"/>
          </a:xfrm>
        </p:spPr>
        <p:txBody>
          <a:bodyPr/>
          <a:lstStyle/>
          <a:p>
            <a:r>
              <a:rPr kumimoji="1" lang="zh-CN" altLang="en-US" dirty="0"/>
              <a:t>平面上圆环的参数计算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参数方程构建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25CAE8F-E6A2-D54B-8421-68B003DA0C9B}"/>
                  </a:ext>
                </a:extLst>
              </p:cNvPr>
              <p:cNvSpPr/>
              <p:nvPr/>
            </p:nvSpPr>
            <p:spPr>
              <a:xfrm>
                <a:off x="2695666" y="1338567"/>
                <a:ext cx="4479560" cy="6731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（"/>
                              <m:endChr m:val="）"/>
                              <m:ctrlP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25CAE8F-E6A2-D54B-8421-68B003DA0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666" y="1338567"/>
                <a:ext cx="4479560" cy="6731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15CB802-A086-43DF-A0C0-87D2EF916392}"/>
                  </a:ext>
                </a:extLst>
              </p:cNvPr>
              <p:cNvSpPr/>
              <p:nvPr/>
            </p:nvSpPr>
            <p:spPr>
              <a:xfrm>
                <a:off x="838199" y="2452048"/>
                <a:ext cx="6537111" cy="5658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15CB802-A086-43DF-A0C0-87D2EF916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452048"/>
                <a:ext cx="6537111" cy="565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D101FB-418A-4765-B237-6E6C1BD67888}"/>
                  </a:ext>
                </a:extLst>
              </p:cNvPr>
              <p:cNvSpPr/>
              <p:nvPr/>
            </p:nvSpPr>
            <p:spPr>
              <a:xfrm>
                <a:off x="1666686" y="3621765"/>
                <a:ext cx="6960880" cy="1871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D101FB-418A-4765-B237-6E6C1BD678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686" y="3621765"/>
                <a:ext cx="6960880" cy="18716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箭头 8">
            <a:extLst>
              <a:ext uri="{FF2B5EF4-FFF2-40B4-BE49-F238E27FC236}">
                <a16:creationId xmlns:a16="http://schemas.microsoft.com/office/drawing/2014/main" id="{17B1A657-9093-47BC-BB2F-43D0E83848FB}"/>
              </a:ext>
            </a:extLst>
          </p:cNvPr>
          <p:cNvSpPr/>
          <p:nvPr/>
        </p:nvSpPr>
        <p:spPr>
          <a:xfrm>
            <a:off x="4784364" y="2071331"/>
            <a:ext cx="1635300" cy="34843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下箭头 9">
            <a:extLst>
              <a:ext uri="{FF2B5EF4-FFF2-40B4-BE49-F238E27FC236}">
                <a16:creationId xmlns:a16="http://schemas.microsoft.com/office/drawing/2014/main" id="{0F44AAF2-EAEE-46CC-A6DA-3F41890FE48F}"/>
              </a:ext>
            </a:extLst>
          </p:cNvPr>
          <p:cNvSpPr/>
          <p:nvPr/>
        </p:nvSpPr>
        <p:spPr>
          <a:xfrm>
            <a:off x="4784364" y="3189393"/>
            <a:ext cx="1635300" cy="47921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AEA1AAB-0D89-4F21-818A-B0D9738EF67C}"/>
                  </a:ext>
                </a:extLst>
              </p:cNvPr>
              <p:cNvSpPr/>
              <p:nvPr/>
            </p:nvSpPr>
            <p:spPr>
              <a:xfrm>
                <a:off x="6961932" y="6020030"/>
                <a:ext cx="13013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kumimoji="1" lang="en-US" altLang="zh-CN" sz="24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zh-CN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AEA1AAB-0D89-4F21-818A-B0D9738EF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932" y="6020030"/>
                <a:ext cx="130138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1">
            <a:extLst>
              <a:ext uri="{FF2B5EF4-FFF2-40B4-BE49-F238E27FC236}">
                <a16:creationId xmlns:a16="http://schemas.microsoft.com/office/drawing/2014/main" id="{008CD20A-7725-4E72-958B-F9060CB5382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797715" y="5594711"/>
            <a:ext cx="3164217" cy="656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3">
            <a:extLst>
              <a:ext uri="{FF2B5EF4-FFF2-40B4-BE49-F238E27FC236}">
                <a16:creationId xmlns:a16="http://schemas.microsoft.com/office/drawing/2014/main" id="{94B9B8E9-3F08-4A74-9CA9-7DECE40ED751}"/>
              </a:ext>
            </a:extLst>
          </p:cNvPr>
          <p:cNvCxnSpPr>
            <a:cxnSpLocks/>
          </p:cNvCxnSpPr>
          <p:nvPr/>
        </p:nvCxnSpPr>
        <p:spPr>
          <a:xfrm>
            <a:off x="8015368" y="5594711"/>
            <a:ext cx="0" cy="425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25">
            <a:extLst>
              <a:ext uri="{FF2B5EF4-FFF2-40B4-BE49-F238E27FC236}">
                <a16:creationId xmlns:a16="http://schemas.microsoft.com/office/drawing/2014/main" id="{D873D6E9-4FFB-49B3-A528-F2D315D7329F}"/>
              </a:ext>
            </a:extLst>
          </p:cNvPr>
          <p:cNvCxnSpPr>
            <a:cxnSpLocks/>
          </p:cNvCxnSpPr>
          <p:nvPr/>
        </p:nvCxnSpPr>
        <p:spPr>
          <a:xfrm>
            <a:off x="5602014" y="5223641"/>
            <a:ext cx="1808848" cy="894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603F3BD-815D-499C-8CA2-0D0B8993D42B}"/>
                  </a:ext>
                </a:extLst>
              </p:cNvPr>
              <p:cNvSpPr txBox="1"/>
              <p:nvPr/>
            </p:nvSpPr>
            <p:spPr>
              <a:xfrm>
                <a:off x="6978869" y="3142593"/>
                <a:ext cx="5023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对于平面点云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dirty="0"/>
                  <a:t>构造下面矩阵方程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603F3BD-815D-499C-8CA2-0D0B8993D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869" y="3142593"/>
                <a:ext cx="5023945" cy="369332"/>
              </a:xfrm>
              <a:prstGeom prst="rect">
                <a:avLst/>
              </a:prstGeom>
              <a:blipFill>
                <a:blip r:embed="rId8"/>
                <a:stretch>
                  <a:fillRect l="-1092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6464C8DC-27B0-4CD8-AB4A-689474EB716C}"/>
              </a:ext>
            </a:extLst>
          </p:cNvPr>
          <p:cNvSpPr txBox="1"/>
          <p:nvPr/>
        </p:nvSpPr>
        <p:spPr>
          <a:xfrm>
            <a:off x="5828753" y="6360609"/>
            <a:ext cx="316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用矩阵符号简化的方程形式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9BB290B-CB87-4BC8-9DF5-F5855D402EA7}"/>
              </a:ext>
            </a:extLst>
          </p:cNvPr>
          <p:cNvGrpSpPr/>
          <p:nvPr/>
        </p:nvGrpSpPr>
        <p:grpSpPr>
          <a:xfrm>
            <a:off x="8770420" y="1072803"/>
            <a:ext cx="2474874" cy="1997056"/>
            <a:chOff x="8384246" y="3290371"/>
            <a:chExt cx="2474874" cy="1997056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5CA9452-911D-4A6E-9963-AA75B4EBFE0D}"/>
                </a:ext>
              </a:extLst>
            </p:cNvPr>
            <p:cNvSpPr/>
            <p:nvPr/>
          </p:nvSpPr>
          <p:spPr>
            <a:xfrm>
              <a:off x="8784457" y="3772624"/>
              <a:ext cx="1282700" cy="12827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CC5542CB-4040-4091-88F0-936B3134C599}"/>
                </a:ext>
              </a:extLst>
            </p:cNvPr>
            <p:cNvSpPr/>
            <p:nvPr/>
          </p:nvSpPr>
          <p:spPr>
            <a:xfrm>
              <a:off x="9506850" y="3733202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7BA8B475-1C36-43C2-9CC4-6B2209AF1055}"/>
                </a:ext>
              </a:extLst>
            </p:cNvPr>
            <p:cNvSpPr/>
            <p:nvPr/>
          </p:nvSpPr>
          <p:spPr>
            <a:xfrm>
              <a:off x="9668364" y="3795019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9F3B009-51DF-4DD5-80AC-7514D1CA6BC7}"/>
                </a:ext>
              </a:extLst>
            </p:cNvPr>
            <p:cNvSpPr/>
            <p:nvPr/>
          </p:nvSpPr>
          <p:spPr>
            <a:xfrm>
              <a:off x="9118462" y="3805168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3CD9A12A-1BED-4863-82D4-ECCF9ADEF360}"/>
                </a:ext>
              </a:extLst>
            </p:cNvPr>
            <p:cNvSpPr/>
            <p:nvPr/>
          </p:nvSpPr>
          <p:spPr>
            <a:xfrm>
              <a:off x="8913675" y="3957568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7943C81D-2ECF-4E65-A8EF-AE59D7A7F229}"/>
                </a:ext>
              </a:extLst>
            </p:cNvPr>
            <p:cNvSpPr/>
            <p:nvPr/>
          </p:nvSpPr>
          <p:spPr>
            <a:xfrm>
              <a:off x="8748474" y="4419141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3F959D60-1ED1-4B76-AA43-1F41C308059E}"/>
                </a:ext>
              </a:extLst>
            </p:cNvPr>
            <p:cNvSpPr/>
            <p:nvPr/>
          </p:nvSpPr>
          <p:spPr>
            <a:xfrm>
              <a:off x="8748474" y="4328285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75368749-523B-4B67-8745-A23604B62D68}"/>
                </a:ext>
              </a:extLst>
            </p:cNvPr>
            <p:cNvSpPr/>
            <p:nvPr/>
          </p:nvSpPr>
          <p:spPr>
            <a:xfrm>
              <a:off x="9842262" y="4833319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D382ED8-538A-47E8-90D1-2A8C353AAD6E}"/>
                </a:ext>
              </a:extLst>
            </p:cNvPr>
            <p:cNvSpPr/>
            <p:nvPr/>
          </p:nvSpPr>
          <p:spPr>
            <a:xfrm>
              <a:off x="10023237" y="4324482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800929E5-A1A6-4FC6-ADFD-25DCD7A118A5}"/>
                </a:ext>
              </a:extLst>
            </p:cNvPr>
            <p:cNvSpPr/>
            <p:nvPr/>
          </p:nvSpPr>
          <p:spPr>
            <a:xfrm>
              <a:off x="8877692" y="4764717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3A3BE9D7-1230-420B-87E4-5CF6D743978A}"/>
                </a:ext>
              </a:extLst>
            </p:cNvPr>
            <p:cNvSpPr/>
            <p:nvPr/>
          </p:nvSpPr>
          <p:spPr>
            <a:xfrm>
              <a:off x="8854191" y="4732872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CD1E198A-7027-4532-A309-0A9FBCCF2A11}"/>
                </a:ext>
              </a:extLst>
            </p:cNvPr>
            <p:cNvSpPr/>
            <p:nvPr/>
          </p:nvSpPr>
          <p:spPr>
            <a:xfrm>
              <a:off x="9423398" y="5002295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2923D482-80D8-4EF1-8418-E66E0B2FD66F}"/>
                </a:ext>
              </a:extLst>
            </p:cNvPr>
            <p:cNvSpPr/>
            <p:nvPr/>
          </p:nvSpPr>
          <p:spPr>
            <a:xfrm>
              <a:off x="9668364" y="4952555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7B3B8E46-CB0C-43DE-B8E7-3E5F6D3E810A}"/>
                </a:ext>
              </a:extLst>
            </p:cNvPr>
            <p:cNvCxnSpPr>
              <a:cxnSpLocks/>
            </p:cNvCxnSpPr>
            <p:nvPr/>
          </p:nvCxnSpPr>
          <p:spPr>
            <a:xfrm>
              <a:off x="8384246" y="4710232"/>
              <a:ext cx="24574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AA078102-EA57-44B4-AC69-822E55102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9621" y="3469381"/>
              <a:ext cx="6349" cy="18180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F407339-1000-4625-83F9-3D531EEE296C}"/>
                </a:ext>
              </a:extLst>
            </p:cNvPr>
            <p:cNvSpPr/>
            <p:nvPr/>
          </p:nvSpPr>
          <p:spPr>
            <a:xfrm>
              <a:off x="10573464" y="4679073"/>
              <a:ext cx="285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75E2CC1-A9F2-449D-A66E-BABD702397AB}"/>
                </a:ext>
              </a:extLst>
            </p:cNvPr>
            <p:cNvSpPr/>
            <p:nvPr/>
          </p:nvSpPr>
          <p:spPr>
            <a:xfrm>
              <a:off x="9134913" y="3290371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y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209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CC7AB4-566A-E241-BB6E-3CDCE4C26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670"/>
            <a:ext cx="10515600" cy="787939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点云形状参数计算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——PCA</a:t>
            </a:r>
            <a:r>
              <a:rPr kumimoji="1" lang="zh-CN" altLang="en-US" sz="3200" dirty="0">
                <a:solidFill>
                  <a:srgbClr val="0432FF"/>
                </a:solidFill>
              </a:rPr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内容占位符 2">
                <a:extLst>
                  <a:ext uri="{FF2B5EF4-FFF2-40B4-BE49-F238E27FC236}">
                    <a16:creationId xmlns:a16="http://schemas.microsoft.com/office/drawing/2014/main" id="{7779BDAA-405C-40E9-B9DB-C8E495338E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34970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kumimoji="1" lang="zh-CN" altLang="en-US" dirty="0"/>
                  <a:t>计算方法：</a:t>
                </a: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计算“协方差矩阵”</a:t>
                </a: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求出矩阵</a:t>
                </a:r>
                <a14:m>
                  <m:oMath xmlns:m="http://schemas.openxmlformats.org/officeDocument/2006/math">
                    <m:r>
                      <a:rPr kumimoji="1" lang="en-US" altLang="zh-CN" b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kumimoji="1" lang="zh-CN" altLang="en-US" dirty="0"/>
                  <a:t>的</a:t>
                </a:r>
                <a:r>
                  <a:rPr kumimoji="1" lang="en-US" altLang="zh-CN" dirty="0"/>
                  <a:t>3</a:t>
                </a:r>
                <a:r>
                  <a:rPr kumimoji="1" lang="zh-CN" altLang="en-US" dirty="0"/>
                  <a:t>个特征值</a:t>
                </a:r>
                <a:r>
                  <a:rPr kumimoji="1" lang="en-US" altLang="zh-CN" dirty="0"/>
                  <a:t> </a:t>
                </a:r>
              </a:p>
            </p:txBody>
          </p:sp>
        </mc:Choice>
        <mc:Fallback xmlns="">
          <p:sp>
            <p:nvSpPr>
              <p:cNvPr id="58" name="内容占位符 2">
                <a:extLst>
                  <a:ext uri="{FF2B5EF4-FFF2-40B4-BE49-F238E27FC236}">
                    <a16:creationId xmlns:a16="http://schemas.microsoft.com/office/drawing/2014/main" id="{7779BDAA-405C-40E9-B9DB-C8E495338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3497002"/>
              </a:xfrm>
              <a:prstGeom prst="rect">
                <a:avLst/>
              </a:prstGeom>
              <a:blipFill>
                <a:blip r:embed="rId5"/>
                <a:stretch>
                  <a:fillRect l="-1217" t="-3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7E1FC8D-F721-4855-BDD1-C8AD07AE80C3}"/>
                  </a:ext>
                </a:extLst>
              </p:cNvPr>
              <p:cNvSpPr/>
              <p:nvPr/>
            </p:nvSpPr>
            <p:spPr>
              <a:xfrm>
                <a:off x="4800249" y="2245059"/>
                <a:ext cx="3395288" cy="6592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kumimoji="1" lang="en-US" altLang="zh-CN" b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zh-CN" b="1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1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kumimoji="1" lang="en-US" altLang="zh-CN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b="1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b="1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kumimoji="1" lang="en-US" altLang="zh-CN" b="1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1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1" i="1" dirty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1" dirty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kumimoji="1" lang="en-US" altLang="zh-CN" i="1" dirty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zh-CN" b="1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b="1" i="1" dirty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b="1" dirty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1" lang="en-US" altLang="zh-CN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7E1FC8D-F721-4855-BDD1-C8AD07AE8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249" y="2245059"/>
                <a:ext cx="3395288" cy="659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939BE2C-AA64-44B7-AB4B-FA14A79B71E3}"/>
                  </a:ext>
                </a:extLst>
              </p:cNvPr>
              <p:cNvSpPr/>
              <p:nvPr/>
            </p:nvSpPr>
            <p:spPr>
              <a:xfrm>
                <a:off x="6754154" y="3189215"/>
                <a:ext cx="1802032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acc>
                      <m:r>
                        <a:rPr kumimoji="1" lang="en-US" altLang="zh-CN" b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1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939BE2C-AA64-44B7-AB4B-FA14A79B7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154" y="3189215"/>
                <a:ext cx="1802032" cy="6592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线箭头连接符 6">
            <a:extLst>
              <a:ext uri="{FF2B5EF4-FFF2-40B4-BE49-F238E27FC236}">
                <a16:creationId xmlns:a16="http://schemas.microsoft.com/office/drawing/2014/main" id="{59A9D220-7938-4945-BEC9-430E113514F2}"/>
              </a:ext>
            </a:extLst>
          </p:cNvPr>
          <p:cNvCxnSpPr/>
          <p:nvPr/>
        </p:nvCxnSpPr>
        <p:spPr>
          <a:xfrm>
            <a:off x="6933063" y="2837030"/>
            <a:ext cx="0" cy="52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A91A0E07-DFE9-4CEA-AA53-A527877D2DC5}"/>
              </a:ext>
            </a:extLst>
          </p:cNvPr>
          <p:cNvGrpSpPr/>
          <p:nvPr/>
        </p:nvGrpSpPr>
        <p:grpSpPr>
          <a:xfrm>
            <a:off x="4682338" y="1747267"/>
            <a:ext cx="508001" cy="508001"/>
            <a:chOff x="4929669" y="1662598"/>
            <a:chExt cx="508001" cy="508001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89FAF615-0E9E-4E5D-A6F8-B6520CEA81EC}"/>
                </a:ext>
              </a:extLst>
            </p:cNvPr>
            <p:cNvGrpSpPr/>
            <p:nvPr/>
          </p:nvGrpSpPr>
          <p:grpSpPr>
            <a:xfrm>
              <a:off x="4929671" y="1662598"/>
              <a:ext cx="507999" cy="169335"/>
              <a:chOff x="4188178" y="3883376"/>
              <a:chExt cx="507999" cy="169335"/>
            </a:xfrm>
          </p:grpSpPr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AA70A32E-CE24-4BA7-9419-AE7DA3197093}"/>
                  </a:ext>
                </a:extLst>
              </p:cNvPr>
              <p:cNvSpPr/>
              <p:nvPr/>
            </p:nvSpPr>
            <p:spPr>
              <a:xfrm>
                <a:off x="4188178" y="3883378"/>
                <a:ext cx="169333" cy="169333"/>
              </a:xfrm>
              <a:prstGeom prst="rect">
                <a:avLst/>
              </a:prstGeom>
              <a:noFill/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BA7AB8F-AE34-4339-AF8D-C5C734C9236B}"/>
                  </a:ext>
                </a:extLst>
              </p:cNvPr>
              <p:cNvSpPr/>
              <p:nvPr/>
            </p:nvSpPr>
            <p:spPr>
              <a:xfrm>
                <a:off x="4357511" y="3883377"/>
                <a:ext cx="169333" cy="169333"/>
              </a:xfrm>
              <a:prstGeom prst="rect">
                <a:avLst/>
              </a:prstGeom>
              <a:noFill/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03FDBEA1-2366-45B8-AABD-3BFCE9B65582}"/>
                  </a:ext>
                </a:extLst>
              </p:cNvPr>
              <p:cNvSpPr/>
              <p:nvPr/>
            </p:nvSpPr>
            <p:spPr>
              <a:xfrm>
                <a:off x="4526844" y="3883376"/>
                <a:ext cx="169333" cy="169333"/>
              </a:xfrm>
              <a:prstGeom prst="rect">
                <a:avLst/>
              </a:prstGeom>
              <a:noFill/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A11DA60A-130E-4443-BAEB-84C35352BE45}"/>
                </a:ext>
              </a:extLst>
            </p:cNvPr>
            <p:cNvGrpSpPr/>
            <p:nvPr/>
          </p:nvGrpSpPr>
          <p:grpSpPr>
            <a:xfrm>
              <a:off x="4929670" y="1831931"/>
              <a:ext cx="507999" cy="169335"/>
              <a:chOff x="4188178" y="3883376"/>
              <a:chExt cx="507999" cy="169335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C6AE25A-E81B-4DD3-AA85-B4E9C52CD260}"/>
                  </a:ext>
                </a:extLst>
              </p:cNvPr>
              <p:cNvSpPr/>
              <p:nvPr/>
            </p:nvSpPr>
            <p:spPr>
              <a:xfrm>
                <a:off x="4188178" y="3883378"/>
                <a:ext cx="169333" cy="169333"/>
              </a:xfrm>
              <a:prstGeom prst="rect">
                <a:avLst/>
              </a:prstGeom>
              <a:noFill/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17A677EB-C492-49A7-8067-32256B0C7516}"/>
                  </a:ext>
                </a:extLst>
              </p:cNvPr>
              <p:cNvSpPr/>
              <p:nvPr/>
            </p:nvSpPr>
            <p:spPr>
              <a:xfrm>
                <a:off x="4357511" y="3883377"/>
                <a:ext cx="169333" cy="169333"/>
              </a:xfrm>
              <a:prstGeom prst="rect">
                <a:avLst/>
              </a:prstGeom>
              <a:noFill/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787F712-17C0-4354-93C6-D8D6ED8D91E6}"/>
                  </a:ext>
                </a:extLst>
              </p:cNvPr>
              <p:cNvSpPr/>
              <p:nvPr/>
            </p:nvSpPr>
            <p:spPr>
              <a:xfrm>
                <a:off x="4526844" y="3883376"/>
                <a:ext cx="169333" cy="169333"/>
              </a:xfrm>
              <a:prstGeom prst="rect">
                <a:avLst/>
              </a:prstGeom>
              <a:noFill/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A844DF64-6E1A-4AB8-82FA-AD8396125977}"/>
                </a:ext>
              </a:extLst>
            </p:cNvPr>
            <p:cNvGrpSpPr/>
            <p:nvPr/>
          </p:nvGrpSpPr>
          <p:grpSpPr>
            <a:xfrm>
              <a:off x="4929669" y="2001264"/>
              <a:ext cx="507999" cy="169335"/>
              <a:chOff x="4188178" y="3883376"/>
              <a:chExt cx="507999" cy="169335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B701D1B7-2AFB-42B2-957A-22D093219D4C}"/>
                  </a:ext>
                </a:extLst>
              </p:cNvPr>
              <p:cNvSpPr/>
              <p:nvPr/>
            </p:nvSpPr>
            <p:spPr>
              <a:xfrm>
                <a:off x="4188178" y="3883378"/>
                <a:ext cx="169333" cy="169333"/>
              </a:xfrm>
              <a:prstGeom prst="rect">
                <a:avLst/>
              </a:prstGeom>
              <a:noFill/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2A99C01-71AB-429D-8ED8-4BE38FA96C9E}"/>
                  </a:ext>
                </a:extLst>
              </p:cNvPr>
              <p:cNvSpPr/>
              <p:nvPr/>
            </p:nvSpPr>
            <p:spPr>
              <a:xfrm>
                <a:off x="4357511" y="3883377"/>
                <a:ext cx="169333" cy="169333"/>
              </a:xfrm>
              <a:prstGeom prst="rect">
                <a:avLst/>
              </a:prstGeom>
              <a:noFill/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1956A2EF-7580-4D0B-B39E-1430D883F880}"/>
                  </a:ext>
                </a:extLst>
              </p:cNvPr>
              <p:cNvSpPr/>
              <p:nvPr/>
            </p:nvSpPr>
            <p:spPr>
              <a:xfrm>
                <a:off x="4526844" y="3883376"/>
                <a:ext cx="169333" cy="169333"/>
              </a:xfrm>
              <a:prstGeom prst="rect">
                <a:avLst/>
              </a:prstGeom>
              <a:noFill/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68A7060D-5618-44CE-A469-65F7DC55CD22}"/>
              </a:ext>
            </a:extLst>
          </p:cNvPr>
          <p:cNvGrpSpPr/>
          <p:nvPr/>
        </p:nvGrpSpPr>
        <p:grpSpPr>
          <a:xfrm>
            <a:off x="7191821" y="1916600"/>
            <a:ext cx="507999" cy="169335"/>
            <a:chOff x="4188178" y="3883376"/>
            <a:chExt cx="507999" cy="169335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365B7216-88EA-4EA4-B672-D473EFB28A17}"/>
                </a:ext>
              </a:extLst>
            </p:cNvPr>
            <p:cNvSpPr/>
            <p:nvPr/>
          </p:nvSpPr>
          <p:spPr>
            <a:xfrm>
              <a:off x="4188178" y="3883378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781ACC01-1C61-4A16-BB76-35F68C1C0641}"/>
                </a:ext>
              </a:extLst>
            </p:cNvPr>
            <p:cNvSpPr/>
            <p:nvPr/>
          </p:nvSpPr>
          <p:spPr>
            <a:xfrm>
              <a:off x="4357511" y="3883377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B8B2EF9-9DB7-486E-9828-01C09E01BC4E}"/>
                </a:ext>
              </a:extLst>
            </p:cNvPr>
            <p:cNvSpPr/>
            <p:nvPr/>
          </p:nvSpPr>
          <p:spPr>
            <a:xfrm>
              <a:off x="4526844" y="3883376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4C6E281D-C35F-4A32-B69C-0D4777F02BBC}"/>
              </a:ext>
            </a:extLst>
          </p:cNvPr>
          <p:cNvGrpSpPr/>
          <p:nvPr/>
        </p:nvGrpSpPr>
        <p:grpSpPr>
          <a:xfrm rot="16200000">
            <a:off x="6357442" y="1906392"/>
            <a:ext cx="507999" cy="169335"/>
            <a:chOff x="4188178" y="3883376"/>
            <a:chExt cx="507999" cy="169335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3B58BE16-D93C-41A4-871E-9AFEC9E58575}"/>
                </a:ext>
              </a:extLst>
            </p:cNvPr>
            <p:cNvSpPr/>
            <p:nvPr/>
          </p:nvSpPr>
          <p:spPr>
            <a:xfrm>
              <a:off x="4188178" y="3883378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78F60ED1-3C3F-4F79-8FB7-A0EBAD2A56C7}"/>
                </a:ext>
              </a:extLst>
            </p:cNvPr>
            <p:cNvSpPr/>
            <p:nvPr/>
          </p:nvSpPr>
          <p:spPr>
            <a:xfrm>
              <a:off x="4357511" y="3883377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316D1DA8-07B6-4546-B40E-37ED82E0433F}"/>
                </a:ext>
              </a:extLst>
            </p:cNvPr>
            <p:cNvSpPr/>
            <p:nvPr/>
          </p:nvSpPr>
          <p:spPr>
            <a:xfrm>
              <a:off x="4526844" y="3883376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9E59C3C4-5EEA-4E8B-BFF9-0E17D76FC02B}"/>
                  </a:ext>
                </a:extLst>
              </p:cNvPr>
              <p:cNvSpPr/>
              <p:nvPr/>
            </p:nvSpPr>
            <p:spPr>
              <a:xfrm>
                <a:off x="4851671" y="3946754"/>
                <a:ext cx="1505156" cy="1117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1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  <m:sSub>
                                <m:sSubPr>
                                  <m:ctrlPr>
                                    <a:rPr kumimoji="1" lang="en-US" altLang="zh-CN" b="1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kumimoji="1" lang="en-US" altLang="zh-CN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b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kumimoji="1" lang="en-US" altLang="zh-CN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b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  <m:sSub>
                                <m:sSubPr>
                                  <m:ctrlPr>
                                    <a:rPr kumimoji="1" lang="en-US" altLang="zh-CN" b="1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kumimoji="1" lang="en-US" altLang="zh-CN" b="0" i="0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b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kumimoji="1" lang="en-US" altLang="zh-CN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b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  <m:sSub>
                                <m:sSubPr>
                                  <m:ctrlPr>
                                    <a:rPr kumimoji="1" lang="en-US" altLang="zh-CN" b="1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kumimoji="1" lang="en-US" altLang="zh-CN" b="0" i="0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CN" b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kumimoji="1" lang="en-US" altLang="zh-CN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b="1" dirty="0"/>
              </a:p>
            </p:txBody>
          </p:sp>
        </mc:Choice>
        <mc:Fallback xmlns="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9E59C3C4-5EEA-4E8B-BFF9-0E17D76FC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671" y="3946754"/>
                <a:ext cx="1505156" cy="1117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本框 83">
            <a:extLst>
              <a:ext uri="{FF2B5EF4-FFF2-40B4-BE49-F238E27FC236}">
                <a16:creationId xmlns:a16="http://schemas.microsoft.com/office/drawing/2014/main" id="{1C10B4B8-D961-4145-A41E-BF992D6AE208}"/>
              </a:ext>
            </a:extLst>
          </p:cNvPr>
          <p:cNvSpPr txBox="1"/>
          <p:nvPr/>
        </p:nvSpPr>
        <p:spPr>
          <a:xfrm>
            <a:off x="6340043" y="5166698"/>
            <a:ext cx="4395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0432FF"/>
                </a:solidFill>
              </a:rPr>
              <a:t>特征值大小和椭球体的轴长对应（假设特征向量长度归一化了）。</a:t>
            </a:r>
            <a:endParaRPr kumimoji="1" lang="en-US" altLang="zh-CN" dirty="0">
              <a:solidFill>
                <a:srgbClr val="0432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0432FF"/>
                </a:solidFill>
              </a:rPr>
              <a:t>特征向量对应了轴的方向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453F3BD-0ADE-4113-A098-2FCEC9742511}"/>
              </a:ext>
            </a:extLst>
          </p:cNvPr>
          <p:cNvGrpSpPr/>
          <p:nvPr/>
        </p:nvGrpSpPr>
        <p:grpSpPr>
          <a:xfrm>
            <a:off x="5841242" y="4999462"/>
            <a:ext cx="515585" cy="338665"/>
            <a:chOff x="5841242" y="4999462"/>
            <a:chExt cx="656651" cy="338665"/>
          </a:xfrm>
        </p:grpSpPr>
        <p:cxnSp>
          <p:nvCxnSpPr>
            <p:cNvPr id="86" name="直线连接符 33">
              <a:extLst>
                <a:ext uri="{FF2B5EF4-FFF2-40B4-BE49-F238E27FC236}">
                  <a16:creationId xmlns:a16="http://schemas.microsoft.com/office/drawing/2014/main" id="{184F69FE-D98B-418A-9A8B-3A45278B3B03}"/>
                </a:ext>
              </a:extLst>
            </p:cNvPr>
            <p:cNvCxnSpPr/>
            <p:nvPr/>
          </p:nvCxnSpPr>
          <p:spPr>
            <a:xfrm>
              <a:off x="5854890" y="4999462"/>
              <a:ext cx="0" cy="3231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35">
              <a:extLst>
                <a:ext uri="{FF2B5EF4-FFF2-40B4-BE49-F238E27FC236}">
                  <a16:creationId xmlns:a16="http://schemas.microsoft.com/office/drawing/2014/main" id="{36D67F76-4932-480D-9557-FA939E8478D8}"/>
                </a:ext>
              </a:extLst>
            </p:cNvPr>
            <p:cNvCxnSpPr/>
            <p:nvPr/>
          </p:nvCxnSpPr>
          <p:spPr>
            <a:xfrm>
              <a:off x="5841242" y="5338127"/>
              <a:ext cx="6566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86B64377-50F6-47EC-A6F4-B7FA5EA044CE}"/>
              </a:ext>
            </a:extLst>
          </p:cNvPr>
          <p:cNvGrpSpPr/>
          <p:nvPr/>
        </p:nvGrpSpPr>
        <p:grpSpPr>
          <a:xfrm>
            <a:off x="6096001" y="4999475"/>
            <a:ext cx="254760" cy="619036"/>
            <a:chOff x="5841242" y="4999462"/>
            <a:chExt cx="656651" cy="324363"/>
          </a:xfrm>
        </p:grpSpPr>
        <p:cxnSp>
          <p:nvCxnSpPr>
            <p:cNvPr id="89" name="直线连接符 38">
              <a:extLst>
                <a:ext uri="{FF2B5EF4-FFF2-40B4-BE49-F238E27FC236}">
                  <a16:creationId xmlns:a16="http://schemas.microsoft.com/office/drawing/2014/main" id="{0689ECB5-49D7-47EC-90DA-80163171A941}"/>
                </a:ext>
              </a:extLst>
            </p:cNvPr>
            <p:cNvCxnSpPr/>
            <p:nvPr/>
          </p:nvCxnSpPr>
          <p:spPr>
            <a:xfrm>
              <a:off x="5854890" y="4999462"/>
              <a:ext cx="0" cy="3231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箭头连接符 39">
              <a:extLst>
                <a:ext uri="{FF2B5EF4-FFF2-40B4-BE49-F238E27FC236}">
                  <a16:creationId xmlns:a16="http://schemas.microsoft.com/office/drawing/2014/main" id="{B9CCD6A3-F8DE-46D4-B417-531566CB4AC1}"/>
                </a:ext>
              </a:extLst>
            </p:cNvPr>
            <p:cNvCxnSpPr/>
            <p:nvPr/>
          </p:nvCxnSpPr>
          <p:spPr>
            <a:xfrm>
              <a:off x="5841242" y="5323825"/>
              <a:ext cx="6566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A2E417A8-CA9E-49CC-AA12-074AC8604F5C}"/>
              </a:ext>
            </a:extLst>
          </p:cNvPr>
          <p:cNvSpPr txBox="1"/>
          <p:nvPr/>
        </p:nvSpPr>
        <p:spPr>
          <a:xfrm>
            <a:off x="8890718" y="2251502"/>
            <a:ext cx="22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0432FF"/>
                </a:solidFill>
              </a:rPr>
              <a:t>从去除均值的点云坐标计算得到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DE964DE4-EE14-42C2-8E34-8CE46E45B3DA}"/>
              </a:ext>
            </a:extLst>
          </p:cNvPr>
          <p:cNvSpPr txBox="1"/>
          <p:nvPr/>
        </p:nvSpPr>
        <p:spPr>
          <a:xfrm>
            <a:off x="6476719" y="4654060"/>
            <a:ext cx="352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rgbClr val="0432FF"/>
                </a:solidFill>
              </a:rPr>
              <a:t>三个特征值的几何意义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48E51E25-C930-4D1E-9017-821334F5EA34}"/>
              </a:ext>
            </a:extLst>
          </p:cNvPr>
          <p:cNvGrpSpPr/>
          <p:nvPr/>
        </p:nvGrpSpPr>
        <p:grpSpPr>
          <a:xfrm>
            <a:off x="2436954" y="4429106"/>
            <a:ext cx="1433355" cy="1277756"/>
            <a:chOff x="1798400" y="3733893"/>
            <a:chExt cx="1890731" cy="1685481"/>
          </a:xfrm>
        </p:grpSpPr>
        <p:cxnSp>
          <p:nvCxnSpPr>
            <p:cNvPr id="95" name="直线箭头连接符 5">
              <a:extLst>
                <a:ext uri="{FF2B5EF4-FFF2-40B4-BE49-F238E27FC236}">
                  <a16:creationId xmlns:a16="http://schemas.microsoft.com/office/drawing/2014/main" id="{6EBAC77E-DED5-430D-BDF6-77BB74191D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2092" y="3917230"/>
              <a:ext cx="1737039" cy="73560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箭头连接符 6">
              <a:extLst>
                <a:ext uri="{FF2B5EF4-FFF2-40B4-BE49-F238E27FC236}">
                  <a16:creationId xmlns:a16="http://schemas.microsoft.com/office/drawing/2014/main" id="{D2DEE7AE-736C-40B6-859B-9C7A00533B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8400" y="3733893"/>
              <a:ext cx="528234" cy="97749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箭头连接符 8">
              <a:extLst>
                <a:ext uri="{FF2B5EF4-FFF2-40B4-BE49-F238E27FC236}">
                  <a16:creationId xmlns:a16="http://schemas.microsoft.com/office/drawing/2014/main" id="{4EA23312-EE18-43BF-B7F2-CFBFAA386D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8400" y="4327132"/>
              <a:ext cx="528234" cy="109224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65234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8059"/>
            <a:ext cx="11185635" cy="1325563"/>
          </a:xfrm>
        </p:spPr>
        <p:txBody>
          <a:bodyPr/>
          <a:lstStyle/>
          <a:p>
            <a:r>
              <a:rPr kumimoji="1" lang="zh-CN" altLang="en-US" dirty="0"/>
              <a:t>平面上圆环的参数计算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参数方程的最小二乘求解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A753D27-C7A5-474C-8419-31FD15C71727}"/>
                  </a:ext>
                </a:extLst>
              </p:cNvPr>
              <p:cNvSpPr/>
              <p:nvPr/>
            </p:nvSpPr>
            <p:spPr>
              <a:xfrm>
                <a:off x="2585545" y="4775355"/>
                <a:ext cx="6096000" cy="111177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/>
                  <a:t>用最小二乘法找到</a:t>
                </a: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zh-CN" sz="20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𝐿𝑆</m:t>
                            </m:r>
                          </m:sub>
                        </m:sSub>
                        <m:r>
                          <a:rPr kumimoji="1" lang="en-US" altLang="zh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e>
                              <m:sup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kumimoji="1" lang="en-US" altLang="zh-CN" sz="20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sz="2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endParaRPr kumimoji="1" lang="en-US" altLang="zh-CN" sz="2000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000" dirty="0"/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𝐿𝑆</m:t>
                        </m:r>
                      </m:sub>
                    </m:sSub>
                  </m:oMath>
                </a14:m>
                <a:r>
                  <a:rPr kumimoji="1" lang="zh-CN" altLang="en-US" sz="2000" dirty="0"/>
                  <a:t>的前</a:t>
                </a:r>
                <a:r>
                  <a:rPr kumimoji="1" lang="en-US" altLang="zh-CN" sz="2000" dirty="0"/>
                  <a:t>2</a:t>
                </a:r>
                <a:r>
                  <a:rPr kumimoji="1" lang="zh-CN" altLang="en-US" sz="2000" dirty="0"/>
                  <a:t>个元素得到</a:t>
                </a:r>
                <a:endParaRPr kumimoji="1" lang="en-US" altLang="zh-CN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000" dirty="0"/>
                  <a:t>根据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kumimoji="1" lang="zh-CN" altLang="en-US" sz="2000" dirty="0"/>
                  <a:t>计算得到</a:t>
                </a:r>
                <a:endParaRPr kumimoji="1" lang="en-US" altLang="zh-CN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A753D27-C7A5-474C-8419-31FD15C71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545" y="4775355"/>
                <a:ext cx="6096000" cy="1111779"/>
              </a:xfrm>
              <a:prstGeom prst="rect">
                <a:avLst/>
              </a:prstGeom>
              <a:blipFill>
                <a:blip r:embed="rId4"/>
                <a:stretch>
                  <a:fillRect l="-900" t="-2186" b="-87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15D821F-2937-4940-B3FB-5976BFC2A91E}"/>
                  </a:ext>
                </a:extLst>
              </p:cNvPr>
              <p:cNvSpPr/>
              <p:nvPr/>
            </p:nvSpPr>
            <p:spPr>
              <a:xfrm>
                <a:off x="1614134" y="1453622"/>
                <a:ext cx="6960880" cy="1871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15D821F-2937-4940-B3FB-5976BFC2A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134" y="1453622"/>
                <a:ext cx="6960880" cy="18716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8FAEE82-9EF4-4211-A202-3F496D814B20}"/>
                  </a:ext>
                </a:extLst>
              </p:cNvPr>
              <p:cNvSpPr/>
              <p:nvPr/>
            </p:nvSpPr>
            <p:spPr>
              <a:xfrm>
                <a:off x="4223033" y="3810715"/>
                <a:ext cx="13013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kumimoji="1" lang="en-US" altLang="zh-CN" sz="24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zh-CN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8FAEE82-9EF4-4211-A202-3F496D814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33" y="3810715"/>
                <a:ext cx="130138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下箭头 9">
            <a:extLst>
              <a:ext uri="{FF2B5EF4-FFF2-40B4-BE49-F238E27FC236}">
                <a16:creationId xmlns:a16="http://schemas.microsoft.com/office/drawing/2014/main" id="{574EC025-8583-45CC-AC33-B21EC94BE0B4}"/>
              </a:ext>
            </a:extLst>
          </p:cNvPr>
          <p:cNvSpPr/>
          <p:nvPr/>
        </p:nvSpPr>
        <p:spPr>
          <a:xfrm>
            <a:off x="4129647" y="3331502"/>
            <a:ext cx="1635300" cy="47921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下箭头 9">
            <a:extLst>
              <a:ext uri="{FF2B5EF4-FFF2-40B4-BE49-F238E27FC236}">
                <a16:creationId xmlns:a16="http://schemas.microsoft.com/office/drawing/2014/main" id="{E9A2B701-7662-461D-9621-3C1C36AE9F58}"/>
              </a:ext>
            </a:extLst>
          </p:cNvPr>
          <p:cNvSpPr/>
          <p:nvPr/>
        </p:nvSpPr>
        <p:spPr>
          <a:xfrm>
            <a:off x="4223033" y="4269971"/>
            <a:ext cx="1635300" cy="47921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8656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87"/>
            <a:ext cx="8026832" cy="914399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圆环点云参数计算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空间圆环参数拟合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5A4FA5-975D-FD4E-842F-A86A6BC79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482" y="1745713"/>
            <a:ext cx="5256442" cy="37259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8E6E5D-EBD2-6451-AC3D-0595CA8B34E8}"/>
              </a:ext>
            </a:extLst>
          </p:cNvPr>
          <p:cNvSpPr txBox="1"/>
          <p:nvPr/>
        </p:nvSpPr>
        <p:spPr>
          <a:xfrm>
            <a:off x="7519189" y="2742211"/>
            <a:ext cx="2382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空间圆环？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圆环中心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法向量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半径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F8F1C9-7710-D456-82B2-CCBC3A0C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3377" y="2089793"/>
            <a:ext cx="1517392" cy="270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85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87"/>
            <a:ext cx="8026832" cy="914399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圆环点云参数计算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空间圆环参数拟合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1EE51DB-73A4-2D44-981D-5ED4DEE79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4820" y="1549539"/>
                <a:ext cx="11286505" cy="1817501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找到圆环所在平面：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b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将圆环点云移到</a:t>
                </a:r>
                <a:r>
                  <a:rPr kumimoji="1" lang="en-US" altLang="zh-CN" dirty="0"/>
                  <a:t>OXY</a:t>
                </a:r>
                <a:r>
                  <a:rPr kumimoji="1" lang="zh-CN" altLang="en-US" dirty="0"/>
                  <a:t>平面（记录旋转矩阵</a:t>
                </a:r>
                <a14:m>
                  <m:oMath xmlns:m="http://schemas.openxmlformats.org/officeDocument/2006/math">
                    <m:r>
                      <a:rPr kumimoji="1" lang="en-US" altLang="zh-CN" b="1" i="0" dirty="0" smtClean="0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kumimoji="1" lang="zh-CN" altLang="en-US" dirty="0"/>
                  <a:t>和平移向量</a:t>
                </a:r>
                <a14:m>
                  <m:oMath xmlns:m="http://schemas.openxmlformats.org/officeDocument/2006/math">
                    <m:r>
                      <a:rPr kumimoji="1" lang="en-US" altLang="zh-CN" b="1" i="0" dirty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kumimoji="1" lang="zh-CN" altLang="en-US" dirty="0"/>
                  <a:t>）</a:t>
                </a: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>
                    <a:solidFill>
                      <a:srgbClr val="0432FF"/>
                    </a:solidFill>
                  </a:rPr>
                  <a:t>估计</a:t>
                </a:r>
                <a:r>
                  <a:rPr kumimoji="1" lang="en-US" altLang="zh-CN" dirty="0">
                    <a:solidFill>
                      <a:srgbClr val="0432FF"/>
                    </a:solidFill>
                  </a:rPr>
                  <a:t>2D</a:t>
                </a:r>
                <a:r>
                  <a:rPr kumimoji="1" lang="zh-CN" altLang="en-US" dirty="0">
                    <a:solidFill>
                      <a:srgbClr val="0432FF"/>
                    </a:solidFill>
                  </a:rPr>
                  <a:t>圆环参数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zh-CN" altLang="en-US" dirty="0"/>
                  <a:t>和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通过反向平移（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kumimoji="1" lang="zh-CN" altLang="en-US" dirty="0"/>
                  <a:t>）和反向旋转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得到原始的环心</a:t>
                </a:r>
                <a:r>
                  <a:rPr kumimoji="1" lang="en-US" altLang="zh-CN" dirty="0"/>
                  <a:t>3D</a:t>
                </a:r>
                <a:r>
                  <a:rPr kumimoji="1" lang="zh-CN" altLang="en-US" dirty="0"/>
                  <a:t>坐标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1EE51DB-73A4-2D44-981D-5ED4DEE79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820" y="1549539"/>
                <a:ext cx="11286505" cy="1817501"/>
              </a:xfrm>
              <a:blipFill>
                <a:blip r:embed="rId2"/>
                <a:stretch>
                  <a:fillRect l="-674" t="-6250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95A4FA5-975D-FD4E-842F-A86A6BC79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20" y="3659102"/>
            <a:ext cx="4126415" cy="2924929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E2835CF8-8CD7-4EF0-8828-668AD7614BD2}"/>
              </a:ext>
            </a:extLst>
          </p:cNvPr>
          <p:cNvGrpSpPr/>
          <p:nvPr/>
        </p:nvGrpSpPr>
        <p:grpSpPr>
          <a:xfrm>
            <a:off x="8326568" y="3600168"/>
            <a:ext cx="2474874" cy="1997056"/>
            <a:chOff x="8384246" y="3290371"/>
            <a:chExt cx="2474874" cy="1997056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67A0A2A-957B-4E37-AA9E-D02129FBA7AC}"/>
                </a:ext>
              </a:extLst>
            </p:cNvPr>
            <p:cNvSpPr/>
            <p:nvPr/>
          </p:nvSpPr>
          <p:spPr>
            <a:xfrm>
              <a:off x="8784457" y="3772624"/>
              <a:ext cx="1282700" cy="12827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E9E662F-DF8C-4C3A-B454-7316DE7458A5}"/>
                </a:ext>
              </a:extLst>
            </p:cNvPr>
            <p:cNvSpPr/>
            <p:nvPr/>
          </p:nvSpPr>
          <p:spPr>
            <a:xfrm>
              <a:off x="9506850" y="3733202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A4F3F65-426A-45C5-8A90-478DB27415CB}"/>
                </a:ext>
              </a:extLst>
            </p:cNvPr>
            <p:cNvSpPr/>
            <p:nvPr/>
          </p:nvSpPr>
          <p:spPr>
            <a:xfrm>
              <a:off x="9668364" y="3795019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F7095B0-538F-4981-9F9A-72C094392B25}"/>
                </a:ext>
              </a:extLst>
            </p:cNvPr>
            <p:cNvSpPr/>
            <p:nvPr/>
          </p:nvSpPr>
          <p:spPr>
            <a:xfrm>
              <a:off x="9118462" y="3805168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1482F57-E10D-4ACB-8012-97851FD723B5}"/>
                </a:ext>
              </a:extLst>
            </p:cNvPr>
            <p:cNvSpPr/>
            <p:nvPr/>
          </p:nvSpPr>
          <p:spPr>
            <a:xfrm>
              <a:off x="8913675" y="3957568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25483B1-15F1-4CDC-B4CA-FAFF4F707135}"/>
                </a:ext>
              </a:extLst>
            </p:cNvPr>
            <p:cNvSpPr/>
            <p:nvPr/>
          </p:nvSpPr>
          <p:spPr>
            <a:xfrm>
              <a:off x="8748474" y="4419141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0C5D628-BF95-4ED4-8D85-9519F9CACFF4}"/>
                </a:ext>
              </a:extLst>
            </p:cNvPr>
            <p:cNvSpPr/>
            <p:nvPr/>
          </p:nvSpPr>
          <p:spPr>
            <a:xfrm>
              <a:off x="8748474" y="4328285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085BEA4-3A92-4CF6-A949-D9A4B06559BB}"/>
                </a:ext>
              </a:extLst>
            </p:cNvPr>
            <p:cNvSpPr/>
            <p:nvPr/>
          </p:nvSpPr>
          <p:spPr>
            <a:xfrm>
              <a:off x="9842262" y="4833319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03D146A-1FE4-4FC7-9CCE-6A7ECC6EE07A}"/>
                </a:ext>
              </a:extLst>
            </p:cNvPr>
            <p:cNvSpPr/>
            <p:nvPr/>
          </p:nvSpPr>
          <p:spPr>
            <a:xfrm>
              <a:off x="10023237" y="4324482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8625509-EC4C-4722-B716-29EF646BCC6B}"/>
                </a:ext>
              </a:extLst>
            </p:cNvPr>
            <p:cNvSpPr/>
            <p:nvPr/>
          </p:nvSpPr>
          <p:spPr>
            <a:xfrm>
              <a:off x="8877692" y="4764717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E344525-40E3-4606-90D0-8721AD2AB4EF}"/>
                </a:ext>
              </a:extLst>
            </p:cNvPr>
            <p:cNvSpPr/>
            <p:nvPr/>
          </p:nvSpPr>
          <p:spPr>
            <a:xfrm>
              <a:off x="8854191" y="4732872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A0E72EF-392C-4F97-BB98-DC83A3BFB29E}"/>
                </a:ext>
              </a:extLst>
            </p:cNvPr>
            <p:cNvSpPr/>
            <p:nvPr/>
          </p:nvSpPr>
          <p:spPr>
            <a:xfrm>
              <a:off x="9423398" y="5002295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882A186-CD0D-4BD1-9BE8-704DC01A8A42}"/>
                </a:ext>
              </a:extLst>
            </p:cNvPr>
            <p:cNvSpPr/>
            <p:nvPr/>
          </p:nvSpPr>
          <p:spPr>
            <a:xfrm>
              <a:off x="9668364" y="4952555"/>
              <a:ext cx="71966" cy="719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4F78CBA3-A1F2-4B12-AB75-EB5D6DDA05C5}"/>
                </a:ext>
              </a:extLst>
            </p:cNvPr>
            <p:cNvCxnSpPr>
              <a:cxnSpLocks/>
            </p:cNvCxnSpPr>
            <p:nvPr/>
          </p:nvCxnSpPr>
          <p:spPr>
            <a:xfrm>
              <a:off x="8384246" y="4710232"/>
              <a:ext cx="24574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04CA8584-D725-4DA1-9E13-F732EF14B1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9621" y="3469381"/>
              <a:ext cx="6349" cy="18180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4C7C561-AF7C-4A07-9B1F-26EF9F96EC9D}"/>
                </a:ext>
              </a:extLst>
            </p:cNvPr>
            <p:cNvSpPr/>
            <p:nvPr/>
          </p:nvSpPr>
          <p:spPr>
            <a:xfrm>
              <a:off x="10573464" y="4679073"/>
              <a:ext cx="285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7E0255A-54B9-469E-878B-0A6D020EAC57}"/>
                </a:ext>
              </a:extLst>
            </p:cNvPr>
            <p:cNvSpPr/>
            <p:nvPr/>
          </p:nvSpPr>
          <p:spPr>
            <a:xfrm>
              <a:off x="9134913" y="3290371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y</a:t>
              </a:r>
              <a:endParaRPr lang="zh-CN" altLang="en-US" dirty="0"/>
            </a:p>
          </p:txBody>
        </p:sp>
      </p:grpSp>
      <p:sp>
        <p:nvSpPr>
          <p:cNvPr id="26" name="箭头: 右 25">
            <a:extLst>
              <a:ext uri="{FF2B5EF4-FFF2-40B4-BE49-F238E27FC236}">
                <a16:creationId xmlns:a16="http://schemas.microsoft.com/office/drawing/2014/main" id="{37B217FE-A5A8-498A-A368-26ECD3887BEB}"/>
              </a:ext>
            </a:extLst>
          </p:cNvPr>
          <p:cNvSpPr/>
          <p:nvPr/>
        </p:nvSpPr>
        <p:spPr>
          <a:xfrm>
            <a:off x="5372075" y="4335014"/>
            <a:ext cx="2721522" cy="1175416"/>
          </a:xfrm>
          <a:prstGeom prst="rightArrow">
            <a:avLst>
              <a:gd name="adj1" fmla="val 51788"/>
              <a:gd name="adj2" fmla="val 321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E377E5A-9F2D-4FB5-9360-A401D289F05F}"/>
              </a:ext>
            </a:extLst>
          </p:cNvPr>
          <p:cNvSpPr txBox="1"/>
          <p:nvPr/>
        </p:nvSpPr>
        <p:spPr>
          <a:xfrm>
            <a:off x="5742063" y="4598696"/>
            <a:ext cx="2038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3D</a:t>
            </a:r>
            <a:r>
              <a:rPr lang="zh-CN" altLang="en-US" dirty="0">
                <a:solidFill>
                  <a:srgbClr val="0000FF"/>
                </a:solidFill>
              </a:rPr>
              <a:t>空间圆环转成</a:t>
            </a:r>
            <a:r>
              <a:rPr lang="en-US" altLang="zh-CN" dirty="0">
                <a:solidFill>
                  <a:srgbClr val="0000FF"/>
                </a:solidFill>
              </a:rPr>
              <a:t>2D</a:t>
            </a:r>
            <a:r>
              <a:rPr lang="zh-CN" altLang="en-US" dirty="0">
                <a:solidFill>
                  <a:srgbClr val="0000FF"/>
                </a:solidFill>
              </a:rPr>
              <a:t>平面上的圆环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2A15008-0C07-415A-A7B6-68D27DBC0207}"/>
              </a:ext>
            </a:extLst>
          </p:cNvPr>
          <p:cNvCxnSpPr>
            <a:cxnSpLocks/>
          </p:cNvCxnSpPr>
          <p:nvPr/>
        </p:nvCxnSpPr>
        <p:spPr>
          <a:xfrm>
            <a:off x="2221837" y="4653940"/>
            <a:ext cx="342824" cy="267921"/>
          </a:xfrm>
          <a:prstGeom prst="line">
            <a:avLst/>
          </a:prstGeom>
          <a:ln w="571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B31F7F5-C15B-4958-A83A-63B63015D7D7}"/>
              </a:ext>
            </a:extLst>
          </p:cNvPr>
          <p:cNvCxnSpPr>
            <a:cxnSpLocks/>
          </p:cNvCxnSpPr>
          <p:nvPr/>
        </p:nvCxnSpPr>
        <p:spPr>
          <a:xfrm>
            <a:off x="1291011" y="3934303"/>
            <a:ext cx="605678" cy="473345"/>
          </a:xfrm>
          <a:prstGeom prst="line">
            <a:avLst/>
          </a:prstGeom>
          <a:ln w="57150">
            <a:solidFill>
              <a:srgbClr val="0432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A4C913FF-E0F4-45E7-8E1E-975A5912EE14}"/>
              </a:ext>
            </a:extLst>
          </p:cNvPr>
          <p:cNvSpPr/>
          <p:nvPr/>
        </p:nvSpPr>
        <p:spPr>
          <a:xfrm>
            <a:off x="2511999" y="4856590"/>
            <a:ext cx="105323" cy="11780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55CC41A-0399-4A55-AB05-CC2611A0F245}"/>
              </a:ext>
            </a:extLst>
          </p:cNvPr>
          <p:cNvSpPr/>
          <p:nvPr/>
        </p:nvSpPr>
        <p:spPr>
          <a:xfrm>
            <a:off x="9316641" y="4677970"/>
            <a:ext cx="105323" cy="11780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4790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87"/>
            <a:ext cx="8026832" cy="914399"/>
          </a:xfrm>
        </p:spPr>
        <p:txBody>
          <a:bodyPr/>
          <a:lstStyle/>
          <a:p>
            <a:r>
              <a:rPr kumimoji="1" lang="zh-CN" altLang="en-US" dirty="0"/>
              <a:t>点云形状拟合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空间圆环参数拟合</a:t>
            </a:r>
            <a:r>
              <a:rPr kumimoji="1" lang="en-US" altLang="zh-CN" sz="3200" dirty="0">
                <a:solidFill>
                  <a:srgbClr val="0432FF"/>
                </a:solidFill>
              </a:rPr>
              <a:t>(2)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1EE51DB-73A4-2D44-981D-5ED4DEE79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7892"/>
                <a:ext cx="9237133" cy="1945644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找到圆环所在平面：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b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找到圆环所在</a:t>
                </a:r>
                <a:r>
                  <a:rPr kumimoji="1" lang="zh-CN" altLang="en-US" dirty="0">
                    <a:solidFill>
                      <a:srgbClr val="0432FF"/>
                    </a:solidFill>
                  </a:rPr>
                  <a:t>球的参数拟合</a:t>
                </a:r>
                <a:br>
                  <a:rPr kumimoji="1" lang="en-US" altLang="zh-CN" dirty="0"/>
                </a:br>
                <a:r>
                  <a:rPr kumimoji="1" lang="zh-CN" altLang="en-US" dirty="0"/>
                  <a:t>（结果不唯一，使用之前的方法找到其中一个解）</a:t>
                </a: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计算球心在平面上的投影，就是圆环中心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1EE51DB-73A4-2D44-981D-5ED4DEE79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7892"/>
                <a:ext cx="9237133" cy="1945644"/>
              </a:xfrm>
              <a:blipFill>
                <a:blip r:embed="rId2"/>
                <a:stretch>
                  <a:fillRect l="-1099" t="-5195" b="-5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8D82CF4-F1C4-F641-93CF-B1FC0601814C}"/>
                  </a:ext>
                </a:extLst>
              </p:cNvPr>
              <p:cNvSpPr/>
              <p:nvPr/>
            </p:nvSpPr>
            <p:spPr>
              <a:xfrm>
                <a:off x="9455345" y="1157892"/>
                <a:ext cx="919932" cy="15842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8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8D82CF4-F1C4-F641-93CF-B1FC06018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345" y="1157892"/>
                <a:ext cx="919932" cy="1584280"/>
              </a:xfrm>
              <a:prstGeom prst="rect">
                <a:avLst/>
              </a:prstGeom>
              <a:blipFill>
                <a:blip r:embed="rId3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95A4FA5-975D-FD4E-842F-A86A6BC79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32" y="3348355"/>
            <a:ext cx="4484284" cy="31785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7EC0A1-714E-7E4C-9D9C-6BD43EE2C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592" y="4059792"/>
            <a:ext cx="6456076" cy="1755721"/>
          </a:xfrm>
          <a:prstGeom prst="rect">
            <a:avLst/>
          </a:prstGeom>
          <a:ln>
            <a:solidFill>
              <a:srgbClr val="0432FF"/>
            </a:solidFill>
          </a:ln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FAFAD56-3606-492A-AAFB-2F5A6463A742}"/>
              </a:ext>
            </a:extLst>
          </p:cNvPr>
          <p:cNvCxnSpPr>
            <a:cxnSpLocks/>
          </p:cNvCxnSpPr>
          <p:nvPr/>
        </p:nvCxnSpPr>
        <p:spPr>
          <a:xfrm>
            <a:off x="2044700" y="4495800"/>
            <a:ext cx="1511300" cy="1181100"/>
          </a:xfrm>
          <a:prstGeom prst="line">
            <a:avLst/>
          </a:prstGeom>
          <a:ln w="571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C89D0CD-D0F8-4027-A49C-6F84C863D17B}"/>
              </a:ext>
            </a:extLst>
          </p:cNvPr>
          <p:cNvCxnSpPr>
            <a:cxnSpLocks/>
          </p:cNvCxnSpPr>
          <p:nvPr/>
        </p:nvCxnSpPr>
        <p:spPr>
          <a:xfrm>
            <a:off x="988172" y="3735091"/>
            <a:ext cx="605678" cy="473345"/>
          </a:xfrm>
          <a:prstGeom prst="line">
            <a:avLst/>
          </a:prstGeom>
          <a:ln w="571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08943080-794E-4176-AAF9-7E26211007B1}"/>
              </a:ext>
            </a:extLst>
          </p:cNvPr>
          <p:cNvSpPr/>
          <p:nvPr/>
        </p:nvSpPr>
        <p:spPr>
          <a:xfrm>
            <a:off x="3175548" y="5304961"/>
            <a:ext cx="155028" cy="21708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934C3F7-6125-464D-BABB-D30E77E875B9}"/>
              </a:ext>
            </a:extLst>
          </p:cNvPr>
          <p:cNvSpPr/>
          <p:nvPr/>
        </p:nvSpPr>
        <p:spPr>
          <a:xfrm>
            <a:off x="2340523" y="4699001"/>
            <a:ext cx="139152" cy="19367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64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2D02C-1FCB-4D49-A39F-B55C14C9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0000FF"/>
                </a:solidFill>
              </a:rPr>
              <a:t>参数测量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EF431-2E64-1B4D-B3EA-4D9A5E16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空间直线测量</a:t>
            </a:r>
            <a:endParaRPr lang="zh-CN" altLang="zh-CN" dirty="0"/>
          </a:p>
          <a:p>
            <a:r>
              <a:rPr lang="zh-CN" altLang="en-US" dirty="0"/>
              <a:t>点云形状参数计算</a:t>
            </a:r>
            <a:endParaRPr lang="en-US" altLang="zh-CN" dirty="0"/>
          </a:p>
          <a:p>
            <a:r>
              <a:rPr lang="zh-CN" altLang="en-US" dirty="0"/>
              <a:t>直线</a:t>
            </a:r>
            <a:endParaRPr lang="en-US" altLang="zh-CN" dirty="0"/>
          </a:p>
          <a:p>
            <a:r>
              <a:rPr lang="zh-CN" altLang="en-US" dirty="0"/>
              <a:t>平面</a:t>
            </a:r>
            <a:endParaRPr lang="en-US" altLang="zh-CN" dirty="0"/>
          </a:p>
          <a:p>
            <a:r>
              <a:rPr lang="zh-CN" altLang="en-US" dirty="0"/>
              <a:t>球面</a:t>
            </a:r>
            <a:endParaRPr lang="en-US" altLang="zh-CN" dirty="0"/>
          </a:p>
          <a:p>
            <a:r>
              <a:rPr lang="zh-CN" altLang="en-US" dirty="0"/>
              <a:t>圆环</a:t>
            </a:r>
            <a:endParaRPr lang="zh-CN" altLang="zh-CN" dirty="0"/>
          </a:p>
          <a:p>
            <a:r>
              <a:rPr lang="zh-CN" altLang="en-US" b="1" i="1" u="sng" dirty="0">
                <a:solidFill>
                  <a:srgbClr val="0000FF"/>
                </a:solidFill>
              </a:rPr>
              <a:t>圆柱体和圆锥体</a:t>
            </a:r>
            <a:endParaRPr lang="en-US" altLang="zh-CN" b="1" i="1" u="sng" dirty="0">
              <a:solidFill>
                <a:srgbClr val="0000FF"/>
              </a:solidFill>
            </a:endParaRPr>
          </a:p>
          <a:p>
            <a:r>
              <a:rPr lang="zh-CN" altLang="en-US" dirty="0"/>
              <a:t>二次曲面</a:t>
            </a:r>
            <a:endParaRPr lang="en-US" altLang="zh-CN" dirty="0"/>
          </a:p>
          <a:p>
            <a:r>
              <a:rPr lang="zh-CN" altLang="en-US" dirty="0"/>
              <a:t>点的投影计算</a:t>
            </a:r>
            <a:endParaRPr lang="en-US" altLang="zh-CN" dirty="0"/>
          </a:p>
          <a:p>
            <a:r>
              <a:rPr lang="zh-CN" altLang="en-US" dirty="0"/>
              <a:t>离群点处理</a:t>
            </a:r>
            <a:endParaRPr lang="en-US" altLang="zh-CN" dirty="0"/>
          </a:p>
          <a:p>
            <a:r>
              <a:rPr lang="zh-CN" altLang="en-US" dirty="0"/>
              <a:t>前背景分离</a:t>
            </a:r>
            <a:endParaRPr lang="en-US" altLang="zh-CN" dirty="0"/>
          </a:p>
          <a:p>
            <a:endParaRPr lang="en-US" altLang="zh-CN" b="1" i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031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7DEE0-7D9D-497E-9A65-4D226725A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圆柱体</a:t>
            </a:r>
            <a:r>
              <a:rPr kumimoji="1" lang="zh-CN" altLang="en-US" dirty="0"/>
              <a:t>点云参数计算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参数方程</a:t>
            </a:r>
            <a:endParaRPr lang="zh-CN" altLang="en-US" dirty="0">
              <a:solidFill>
                <a:srgbClr val="0432FF"/>
              </a:solidFill>
            </a:endParaRPr>
          </a:p>
        </p:txBody>
      </p:sp>
      <p:sp>
        <p:nvSpPr>
          <p:cNvPr id="4" name="流程图: 磁盘 3">
            <a:extLst>
              <a:ext uri="{FF2B5EF4-FFF2-40B4-BE49-F238E27FC236}">
                <a16:creationId xmlns:a16="http://schemas.microsoft.com/office/drawing/2014/main" id="{6C6E0922-0CB6-477F-A0EA-1C5A45521816}"/>
              </a:ext>
            </a:extLst>
          </p:cNvPr>
          <p:cNvSpPr/>
          <p:nvPr/>
        </p:nvSpPr>
        <p:spPr>
          <a:xfrm rot="1186684">
            <a:off x="3550878" y="1802918"/>
            <a:ext cx="966952" cy="1741579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BEE80B3-FD78-446E-8ABF-84B39FC1A026}"/>
              </a:ext>
            </a:extLst>
          </p:cNvPr>
          <p:cNvCxnSpPr>
            <a:cxnSpLocks/>
          </p:cNvCxnSpPr>
          <p:nvPr/>
        </p:nvCxnSpPr>
        <p:spPr>
          <a:xfrm flipV="1">
            <a:off x="4182621" y="1575714"/>
            <a:ext cx="293743" cy="79900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0F18C1A-E73F-4A87-965B-4B5C31E5DA2F}"/>
              </a:ext>
            </a:extLst>
          </p:cNvPr>
          <p:cNvCxnSpPr>
            <a:cxnSpLocks/>
          </p:cNvCxnSpPr>
          <p:nvPr/>
        </p:nvCxnSpPr>
        <p:spPr>
          <a:xfrm flipV="1">
            <a:off x="3818823" y="2728009"/>
            <a:ext cx="196437" cy="5462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09FB75E-6D6B-49FA-8AA6-7A1D31A0C32E}"/>
                  </a:ext>
                </a:extLst>
              </p:cNvPr>
              <p:cNvSpPr txBox="1"/>
              <p:nvPr/>
            </p:nvSpPr>
            <p:spPr>
              <a:xfrm>
                <a:off x="394636" y="4225781"/>
                <a:ext cx="520903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/>
                  <a:t>图中直角三角形满足“勾股定理”：</a:t>
                </a:r>
                <a:endParaRPr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8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1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09FB75E-6D6B-49FA-8AA6-7A1D31A0C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6" y="4225781"/>
                <a:ext cx="5209034" cy="954107"/>
              </a:xfrm>
              <a:prstGeom prst="rect">
                <a:avLst/>
              </a:prstGeom>
              <a:blipFill>
                <a:blip r:embed="rId2"/>
                <a:stretch>
                  <a:fillRect l="-2433" t="-6494" r="-6326"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F7B37B86-ABED-464B-B1C1-F00ECA87B91C}"/>
              </a:ext>
            </a:extLst>
          </p:cNvPr>
          <p:cNvCxnSpPr>
            <a:cxnSpLocks/>
          </p:cNvCxnSpPr>
          <p:nvPr/>
        </p:nvCxnSpPr>
        <p:spPr>
          <a:xfrm flipV="1">
            <a:off x="3742964" y="2400567"/>
            <a:ext cx="399572" cy="1086866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FC640EB-973A-4175-98E9-CBE3F3545D08}"/>
              </a:ext>
            </a:extLst>
          </p:cNvPr>
          <p:cNvCxnSpPr>
            <a:cxnSpLocks/>
          </p:cNvCxnSpPr>
          <p:nvPr/>
        </p:nvCxnSpPr>
        <p:spPr>
          <a:xfrm flipV="1">
            <a:off x="3555015" y="3490281"/>
            <a:ext cx="178920" cy="48667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42FA561A-0606-4075-AC1F-1FC57315A3B3}"/>
              </a:ext>
            </a:extLst>
          </p:cNvPr>
          <p:cNvSpPr/>
          <p:nvPr/>
        </p:nvSpPr>
        <p:spPr>
          <a:xfrm>
            <a:off x="3745798" y="3212887"/>
            <a:ext cx="146050" cy="14605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DAFB3A0B-8F43-4B71-A070-24ED7DD1AAF8}"/>
              </a:ext>
            </a:extLst>
          </p:cNvPr>
          <p:cNvSpPr/>
          <p:nvPr/>
        </p:nvSpPr>
        <p:spPr>
          <a:xfrm>
            <a:off x="3531323" y="2364187"/>
            <a:ext cx="146050" cy="1460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4B26C52-14D4-4CFA-B244-39747CB56A22}"/>
              </a:ext>
            </a:extLst>
          </p:cNvPr>
          <p:cNvCxnSpPr>
            <a:stCxn id="63" idx="4"/>
            <a:endCxn id="9" idx="1"/>
          </p:cNvCxnSpPr>
          <p:nvPr/>
        </p:nvCxnSpPr>
        <p:spPr>
          <a:xfrm>
            <a:off x="3604348" y="2510237"/>
            <a:ext cx="162839" cy="7240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E89D0D92-BD09-4BC0-A506-00FA96039AA2}"/>
              </a:ext>
            </a:extLst>
          </p:cNvPr>
          <p:cNvCxnSpPr>
            <a:cxnSpLocks/>
            <a:stCxn id="63" idx="6"/>
          </p:cNvCxnSpPr>
          <p:nvPr/>
        </p:nvCxnSpPr>
        <p:spPr>
          <a:xfrm>
            <a:off x="3677373" y="2437212"/>
            <a:ext cx="409420" cy="1453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96655DC9-87BA-40D1-8151-764EF1E6CC24}"/>
              </a:ext>
            </a:extLst>
          </p:cNvPr>
          <p:cNvCxnSpPr>
            <a:cxnSpLocks/>
          </p:cNvCxnSpPr>
          <p:nvPr/>
        </p:nvCxnSpPr>
        <p:spPr>
          <a:xfrm flipH="1">
            <a:off x="3844976" y="2567526"/>
            <a:ext cx="229372" cy="6244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1B22E86-5D12-46FE-8BBD-0CC56C9E2E1D}"/>
              </a:ext>
            </a:extLst>
          </p:cNvPr>
          <p:cNvSpPr/>
          <p:nvPr/>
        </p:nvSpPr>
        <p:spPr>
          <a:xfrm rot="1208952">
            <a:off x="3939581" y="2562723"/>
            <a:ext cx="116398" cy="127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3A736BB-CCCA-41C7-AE43-383E9356F4A4}"/>
                  </a:ext>
                </a:extLst>
              </p:cNvPr>
              <p:cNvSpPr txBox="1"/>
              <p:nvPr/>
            </p:nvSpPr>
            <p:spPr>
              <a:xfrm>
                <a:off x="3806960" y="3220034"/>
                <a:ext cx="2328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3A736BB-CCCA-41C7-AE43-383E9356F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960" y="3220034"/>
                <a:ext cx="232833" cy="369332"/>
              </a:xfrm>
              <a:prstGeom prst="rect">
                <a:avLst/>
              </a:prstGeom>
              <a:blipFill>
                <a:blip r:embed="rId3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4056111-3119-4D7A-8537-72D9271CAB2F}"/>
                  </a:ext>
                </a:extLst>
              </p:cNvPr>
              <p:cNvSpPr txBox="1"/>
              <p:nvPr/>
            </p:nvSpPr>
            <p:spPr>
              <a:xfrm>
                <a:off x="3280171" y="2140546"/>
                <a:ext cx="2328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dirty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4056111-3119-4D7A-8537-72D9271CA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171" y="2140546"/>
                <a:ext cx="232833" cy="369332"/>
              </a:xfrm>
              <a:prstGeom prst="rect">
                <a:avLst/>
              </a:prstGeom>
              <a:blipFill>
                <a:blip r:embed="rId4"/>
                <a:stretch>
                  <a:fillRect r="-36842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C9BC949E-8E34-4FB4-AAE9-7B9107782273}"/>
                  </a:ext>
                </a:extLst>
              </p:cNvPr>
              <p:cNvSpPr txBox="1"/>
              <p:nvPr/>
            </p:nvSpPr>
            <p:spPr>
              <a:xfrm>
                <a:off x="3992026" y="2701529"/>
                <a:ext cx="2328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C9BC949E-8E34-4FB4-AAE9-7B9107782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026" y="2701529"/>
                <a:ext cx="232833" cy="369332"/>
              </a:xfrm>
              <a:prstGeom prst="rect">
                <a:avLst/>
              </a:prstGeom>
              <a:blipFill>
                <a:blip r:embed="rId5"/>
                <a:stretch>
                  <a:fillRect r="-36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2131A622-7D7F-40E0-A41B-F9CC0B0D3B1D}"/>
              </a:ext>
            </a:extLst>
          </p:cNvPr>
          <p:cNvSpPr txBox="1"/>
          <p:nvPr/>
        </p:nvSpPr>
        <p:spPr>
          <a:xfrm>
            <a:off x="4476364" y="2599308"/>
            <a:ext cx="1704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对称轴方向矢量（单位长度）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EB1629A-0E15-4886-8B4E-524D9C7347EF}"/>
              </a:ext>
            </a:extLst>
          </p:cNvPr>
          <p:cNvSpPr txBox="1"/>
          <p:nvPr/>
        </p:nvSpPr>
        <p:spPr>
          <a:xfrm>
            <a:off x="3733935" y="3546010"/>
            <a:ext cx="97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对称轴上某点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4965D70B-A467-439A-A4B6-2F5F34A1CFE2}"/>
              </a:ext>
            </a:extLst>
          </p:cNvPr>
          <p:cNvSpPr txBox="1"/>
          <p:nvPr/>
        </p:nvSpPr>
        <p:spPr>
          <a:xfrm>
            <a:off x="2548400" y="1857695"/>
            <a:ext cx="1055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圆柱体三某点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A8D5291-FA01-44A1-9A12-1FB2018887F4}"/>
              </a:ext>
            </a:extLst>
          </p:cNvPr>
          <p:cNvCxnSpPr>
            <a:cxnSpLocks/>
          </p:cNvCxnSpPr>
          <p:nvPr/>
        </p:nvCxnSpPr>
        <p:spPr>
          <a:xfrm>
            <a:off x="1713297" y="5179888"/>
            <a:ext cx="0" cy="6108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F3B4B87-D2E6-42F9-B1DB-1643B961C9C5}"/>
                  </a:ext>
                </a:extLst>
              </p:cNvPr>
              <p:cNvSpPr/>
              <p:nvPr/>
            </p:nvSpPr>
            <p:spPr>
              <a:xfrm>
                <a:off x="926811" y="5790698"/>
                <a:ext cx="1808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 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F3B4B87-D2E6-42F9-B1DB-1643B961C9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11" y="5790698"/>
                <a:ext cx="180818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2817B770-3096-4B6C-9EB3-27C8A6DDA555}"/>
              </a:ext>
            </a:extLst>
          </p:cNvPr>
          <p:cNvGrpSpPr/>
          <p:nvPr/>
        </p:nvGrpSpPr>
        <p:grpSpPr>
          <a:xfrm>
            <a:off x="1892490" y="6299795"/>
            <a:ext cx="507999" cy="169335"/>
            <a:chOff x="4188178" y="3883376"/>
            <a:chExt cx="507999" cy="16933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1DE2579-6B25-4F45-B109-2A4EC9C55D52}"/>
                </a:ext>
              </a:extLst>
            </p:cNvPr>
            <p:cNvSpPr/>
            <p:nvPr/>
          </p:nvSpPr>
          <p:spPr>
            <a:xfrm>
              <a:off x="4188178" y="3883378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5545CB4-DF6D-4DEC-B691-17111BA3DEAF}"/>
                </a:ext>
              </a:extLst>
            </p:cNvPr>
            <p:cNvSpPr/>
            <p:nvPr/>
          </p:nvSpPr>
          <p:spPr>
            <a:xfrm>
              <a:off x="4357511" y="3883377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27628B2-8CFB-4D7B-945A-A877D9C3760F}"/>
                </a:ext>
              </a:extLst>
            </p:cNvPr>
            <p:cNvSpPr/>
            <p:nvPr/>
          </p:nvSpPr>
          <p:spPr>
            <a:xfrm>
              <a:off x="4526844" y="3883376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50DB087-C091-4E7A-B38F-77AFDB5EA46D}"/>
              </a:ext>
            </a:extLst>
          </p:cNvPr>
          <p:cNvGrpSpPr/>
          <p:nvPr/>
        </p:nvGrpSpPr>
        <p:grpSpPr>
          <a:xfrm rot="16200000">
            <a:off x="2327033" y="6299796"/>
            <a:ext cx="507999" cy="169335"/>
            <a:chOff x="4188178" y="3883376"/>
            <a:chExt cx="507999" cy="169335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0FA064F-5DCD-48D5-B59C-041C9D401312}"/>
                </a:ext>
              </a:extLst>
            </p:cNvPr>
            <p:cNvSpPr/>
            <p:nvPr/>
          </p:nvSpPr>
          <p:spPr>
            <a:xfrm>
              <a:off x="4188178" y="3883378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23AD927-6D21-4788-B9A9-0CC240A8E3BA}"/>
                </a:ext>
              </a:extLst>
            </p:cNvPr>
            <p:cNvSpPr/>
            <p:nvPr/>
          </p:nvSpPr>
          <p:spPr>
            <a:xfrm>
              <a:off x="4357511" y="3883377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3141940-5D0F-4CDF-B4CF-6362B1B8B296}"/>
                </a:ext>
              </a:extLst>
            </p:cNvPr>
            <p:cNvSpPr/>
            <p:nvPr/>
          </p:nvSpPr>
          <p:spPr>
            <a:xfrm>
              <a:off x="4526844" y="3883376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1B0E47A-A2DD-40F9-96CF-A766593641E5}"/>
              </a:ext>
            </a:extLst>
          </p:cNvPr>
          <p:cNvCxnSpPr>
            <a:cxnSpLocks/>
          </p:cNvCxnSpPr>
          <p:nvPr/>
        </p:nvCxnSpPr>
        <p:spPr>
          <a:xfrm flipH="1" flipV="1">
            <a:off x="3917042" y="1806867"/>
            <a:ext cx="340238" cy="312124"/>
          </a:xfrm>
          <a:prstGeom prst="straightConnector1">
            <a:avLst/>
          </a:prstGeom>
          <a:ln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E094348-6388-471D-A18E-AFC32CA44D83}"/>
                  </a:ext>
                </a:extLst>
              </p:cNvPr>
              <p:cNvSpPr txBox="1"/>
              <p:nvPr/>
            </p:nvSpPr>
            <p:spPr>
              <a:xfrm>
                <a:off x="3438345" y="1409506"/>
                <a:ext cx="860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半径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E094348-6388-471D-A18E-AFC32CA44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345" y="1409506"/>
                <a:ext cx="860041" cy="369332"/>
              </a:xfrm>
              <a:prstGeom prst="rect">
                <a:avLst/>
              </a:prstGeom>
              <a:blipFill>
                <a:blip r:embed="rId7"/>
                <a:stretch>
                  <a:fillRect l="-5797" t="-6452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2E9D81D-C582-864E-607C-FB3B8DD95A30}"/>
              </a:ext>
            </a:extLst>
          </p:cNvPr>
          <p:cNvSpPr txBox="1"/>
          <p:nvPr/>
        </p:nvSpPr>
        <p:spPr>
          <a:xfrm>
            <a:off x="7511672" y="4949055"/>
            <a:ext cx="376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0432FF"/>
                </a:solidFill>
              </a:rPr>
              <a:t>9</a:t>
            </a:r>
            <a:r>
              <a:rPr kumimoji="1" lang="zh-CN" altLang="en-US" sz="2400" dirty="0">
                <a:solidFill>
                  <a:srgbClr val="0432FF"/>
                </a:solidFill>
              </a:rPr>
              <a:t>元</a:t>
            </a:r>
            <a:r>
              <a:rPr kumimoji="1" lang="en-US" altLang="zh-CN" sz="2400" dirty="0">
                <a:solidFill>
                  <a:srgbClr val="0432FF"/>
                </a:solidFill>
              </a:rPr>
              <a:t>2</a:t>
            </a:r>
            <a:r>
              <a:rPr kumimoji="1" lang="zh-CN" altLang="en-US" sz="2400" dirty="0">
                <a:solidFill>
                  <a:srgbClr val="0432FF"/>
                </a:solidFill>
              </a:rPr>
              <a:t>次方程，不容易求解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5EB4F9-392C-C500-792E-F7C39262E5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5028" y="2123311"/>
            <a:ext cx="1517392" cy="270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051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7DEE0-7D9D-497E-9A65-4D226725A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圆柱体</a:t>
            </a:r>
            <a:r>
              <a:rPr kumimoji="1" lang="zh-CN" altLang="en-US" dirty="0"/>
              <a:t>点云参数计算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参数方程</a:t>
            </a:r>
            <a:endParaRPr lang="zh-CN" altLang="en-US" dirty="0">
              <a:solidFill>
                <a:srgbClr val="0432FF"/>
              </a:solidFill>
            </a:endParaRPr>
          </a:p>
        </p:txBody>
      </p:sp>
      <p:sp>
        <p:nvSpPr>
          <p:cNvPr id="4" name="流程图: 磁盘 3">
            <a:extLst>
              <a:ext uri="{FF2B5EF4-FFF2-40B4-BE49-F238E27FC236}">
                <a16:creationId xmlns:a16="http://schemas.microsoft.com/office/drawing/2014/main" id="{6C6E0922-0CB6-477F-A0EA-1C5A45521816}"/>
              </a:ext>
            </a:extLst>
          </p:cNvPr>
          <p:cNvSpPr/>
          <p:nvPr/>
        </p:nvSpPr>
        <p:spPr>
          <a:xfrm rot="1186684">
            <a:off x="3550878" y="1802918"/>
            <a:ext cx="966952" cy="1741579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BEE80B3-FD78-446E-8ABF-84B39FC1A026}"/>
              </a:ext>
            </a:extLst>
          </p:cNvPr>
          <p:cNvCxnSpPr>
            <a:cxnSpLocks/>
          </p:cNvCxnSpPr>
          <p:nvPr/>
        </p:nvCxnSpPr>
        <p:spPr>
          <a:xfrm flipV="1">
            <a:off x="4182621" y="1575714"/>
            <a:ext cx="293743" cy="79900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0F18C1A-E73F-4A87-965B-4B5C31E5DA2F}"/>
              </a:ext>
            </a:extLst>
          </p:cNvPr>
          <p:cNvCxnSpPr>
            <a:cxnSpLocks/>
          </p:cNvCxnSpPr>
          <p:nvPr/>
        </p:nvCxnSpPr>
        <p:spPr>
          <a:xfrm flipV="1">
            <a:off x="3818823" y="2728009"/>
            <a:ext cx="196437" cy="5462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09FB75E-6D6B-49FA-8AA6-7A1D31A0C32E}"/>
                  </a:ext>
                </a:extLst>
              </p:cNvPr>
              <p:cNvSpPr txBox="1"/>
              <p:nvPr/>
            </p:nvSpPr>
            <p:spPr>
              <a:xfrm>
                <a:off x="394636" y="4225781"/>
                <a:ext cx="520903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/>
                  <a:t>图中直角三角形满足“勾股定理”：</a:t>
                </a:r>
                <a:endParaRPr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8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1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09FB75E-6D6B-49FA-8AA6-7A1D31A0C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6" y="4225781"/>
                <a:ext cx="5209034" cy="954107"/>
              </a:xfrm>
              <a:prstGeom prst="rect">
                <a:avLst/>
              </a:prstGeom>
              <a:blipFill>
                <a:blip r:embed="rId4"/>
                <a:stretch>
                  <a:fillRect l="-2459" t="-7006" r="-63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F7B37B86-ABED-464B-B1C1-F00ECA87B91C}"/>
              </a:ext>
            </a:extLst>
          </p:cNvPr>
          <p:cNvCxnSpPr>
            <a:cxnSpLocks/>
          </p:cNvCxnSpPr>
          <p:nvPr/>
        </p:nvCxnSpPr>
        <p:spPr>
          <a:xfrm flipV="1">
            <a:off x="3742964" y="2400567"/>
            <a:ext cx="399572" cy="1086866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FC640EB-973A-4175-98E9-CBE3F3545D08}"/>
              </a:ext>
            </a:extLst>
          </p:cNvPr>
          <p:cNvCxnSpPr>
            <a:cxnSpLocks/>
          </p:cNvCxnSpPr>
          <p:nvPr/>
        </p:nvCxnSpPr>
        <p:spPr>
          <a:xfrm flipV="1">
            <a:off x="3555015" y="3490281"/>
            <a:ext cx="178920" cy="48667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42FA561A-0606-4075-AC1F-1FC57315A3B3}"/>
              </a:ext>
            </a:extLst>
          </p:cNvPr>
          <p:cNvSpPr/>
          <p:nvPr/>
        </p:nvSpPr>
        <p:spPr>
          <a:xfrm>
            <a:off x="3745798" y="3212887"/>
            <a:ext cx="146050" cy="14605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DAFB3A0B-8F43-4B71-A070-24ED7DD1AAF8}"/>
              </a:ext>
            </a:extLst>
          </p:cNvPr>
          <p:cNvSpPr/>
          <p:nvPr/>
        </p:nvSpPr>
        <p:spPr>
          <a:xfrm>
            <a:off x="3531323" y="2364187"/>
            <a:ext cx="146050" cy="1460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4B26C52-14D4-4CFA-B244-39747CB56A22}"/>
              </a:ext>
            </a:extLst>
          </p:cNvPr>
          <p:cNvCxnSpPr>
            <a:stCxn id="63" idx="4"/>
            <a:endCxn id="9" idx="1"/>
          </p:cNvCxnSpPr>
          <p:nvPr/>
        </p:nvCxnSpPr>
        <p:spPr>
          <a:xfrm>
            <a:off x="3604348" y="2510237"/>
            <a:ext cx="162839" cy="7240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E89D0D92-BD09-4BC0-A506-00FA96039AA2}"/>
              </a:ext>
            </a:extLst>
          </p:cNvPr>
          <p:cNvCxnSpPr>
            <a:cxnSpLocks/>
            <a:stCxn id="63" idx="6"/>
          </p:cNvCxnSpPr>
          <p:nvPr/>
        </p:nvCxnSpPr>
        <p:spPr>
          <a:xfrm>
            <a:off x="3677373" y="2437212"/>
            <a:ext cx="409420" cy="1453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96655DC9-87BA-40D1-8151-764EF1E6CC24}"/>
              </a:ext>
            </a:extLst>
          </p:cNvPr>
          <p:cNvCxnSpPr>
            <a:cxnSpLocks/>
          </p:cNvCxnSpPr>
          <p:nvPr/>
        </p:nvCxnSpPr>
        <p:spPr>
          <a:xfrm flipH="1">
            <a:off x="3844976" y="2567526"/>
            <a:ext cx="229372" cy="6244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1B22E86-5D12-46FE-8BBD-0CC56C9E2E1D}"/>
              </a:ext>
            </a:extLst>
          </p:cNvPr>
          <p:cNvSpPr/>
          <p:nvPr/>
        </p:nvSpPr>
        <p:spPr>
          <a:xfrm rot="1208952">
            <a:off x="3939581" y="2562723"/>
            <a:ext cx="116398" cy="127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3A736BB-CCCA-41C7-AE43-383E9356F4A4}"/>
                  </a:ext>
                </a:extLst>
              </p:cNvPr>
              <p:cNvSpPr txBox="1"/>
              <p:nvPr/>
            </p:nvSpPr>
            <p:spPr>
              <a:xfrm>
                <a:off x="3806960" y="3220034"/>
                <a:ext cx="2328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3A736BB-CCCA-41C7-AE43-383E9356F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960" y="3220034"/>
                <a:ext cx="232833" cy="369332"/>
              </a:xfrm>
              <a:prstGeom prst="rect">
                <a:avLst/>
              </a:prstGeom>
              <a:blipFill>
                <a:blip r:embed="rId5"/>
                <a:stretch>
                  <a:fillRect r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4056111-3119-4D7A-8537-72D9271CAB2F}"/>
                  </a:ext>
                </a:extLst>
              </p:cNvPr>
              <p:cNvSpPr txBox="1"/>
              <p:nvPr/>
            </p:nvSpPr>
            <p:spPr>
              <a:xfrm>
                <a:off x="3280171" y="2140546"/>
                <a:ext cx="2328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dirty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4056111-3119-4D7A-8537-72D9271CA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171" y="2140546"/>
                <a:ext cx="232833" cy="369332"/>
              </a:xfrm>
              <a:prstGeom prst="rect">
                <a:avLst/>
              </a:prstGeom>
              <a:blipFill>
                <a:blip r:embed="rId6"/>
                <a:stretch>
                  <a:fillRect r="-39474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C9BC949E-8E34-4FB4-AAE9-7B9107782273}"/>
                  </a:ext>
                </a:extLst>
              </p:cNvPr>
              <p:cNvSpPr txBox="1"/>
              <p:nvPr/>
            </p:nvSpPr>
            <p:spPr>
              <a:xfrm>
                <a:off x="3992026" y="2701529"/>
                <a:ext cx="2328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C9BC949E-8E34-4FB4-AAE9-7B9107782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026" y="2701529"/>
                <a:ext cx="232833" cy="369332"/>
              </a:xfrm>
              <a:prstGeom prst="rect">
                <a:avLst/>
              </a:prstGeom>
              <a:blipFill>
                <a:blip r:embed="rId7"/>
                <a:stretch>
                  <a:fillRect r="-36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2131A622-7D7F-40E0-A41B-F9CC0B0D3B1D}"/>
              </a:ext>
            </a:extLst>
          </p:cNvPr>
          <p:cNvSpPr txBox="1"/>
          <p:nvPr/>
        </p:nvSpPr>
        <p:spPr>
          <a:xfrm>
            <a:off x="4476364" y="2599308"/>
            <a:ext cx="1704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对称轴方向矢量（单位长度）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EB1629A-0E15-4886-8B4E-524D9C7347EF}"/>
              </a:ext>
            </a:extLst>
          </p:cNvPr>
          <p:cNvSpPr txBox="1"/>
          <p:nvPr/>
        </p:nvSpPr>
        <p:spPr>
          <a:xfrm>
            <a:off x="3733935" y="3546010"/>
            <a:ext cx="97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对称轴上某点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4965D70B-A467-439A-A4B6-2F5F34A1CFE2}"/>
              </a:ext>
            </a:extLst>
          </p:cNvPr>
          <p:cNvSpPr txBox="1"/>
          <p:nvPr/>
        </p:nvSpPr>
        <p:spPr>
          <a:xfrm>
            <a:off x="2548400" y="1857695"/>
            <a:ext cx="1055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圆柱体三某点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917943D-AAED-41DB-B05E-CFCC6A35F1CC}"/>
                  </a:ext>
                </a:extLst>
              </p:cNvPr>
              <p:cNvSpPr txBox="1"/>
              <p:nvPr/>
            </p:nvSpPr>
            <p:spPr>
              <a:xfrm>
                <a:off x="5603670" y="4817836"/>
                <a:ext cx="6357099" cy="1820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100" dirty="0"/>
                  <a:t>上面是一个求解困难的非线性方程</a:t>
                </a:r>
                <a:endParaRPr lang="en-US" altLang="zh-CN" sz="2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100" dirty="0"/>
                  <a:t>如果圆柱体对称轴平行于</a:t>
                </a:r>
                <a:r>
                  <a:rPr lang="en-US" altLang="zh-CN" sz="2100" dirty="0"/>
                  <a:t>Z</a:t>
                </a:r>
                <a:r>
                  <a:rPr lang="zh-CN" altLang="en-US" sz="2100" dirty="0"/>
                  <a:t>轴，会简单很多</a:t>
                </a:r>
                <a:r>
                  <a:rPr lang="en-US" altLang="zh-CN" sz="2100" dirty="0"/>
                  <a:t>:</a:t>
                </a:r>
                <a:endParaRPr lang="en-US" altLang="zh-CN" sz="2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1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1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1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1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1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1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1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1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100" dirty="0">
                  <a:solidFill>
                    <a:srgbClr val="0000FF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100" dirty="0"/>
                  <a:t>成为</a:t>
                </a:r>
                <a:r>
                  <a:rPr lang="en-US" altLang="zh-CN" sz="2100" dirty="0"/>
                  <a:t>2D</a:t>
                </a:r>
                <a:r>
                  <a:rPr lang="zh-CN" altLang="en-US" sz="2100" dirty="0"/>
                  <a:t>圆环方程，之前有求解算法</a:t>
                </a:r>
                <a:endParaRPr lang="en-US" altLang="zh-CN" sz="2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solidFill>
                      <a:srgbClr val="0000FF"/>
                    </a:solidFill>
                  </a:rPr>
                  <a:t>思路：设法通过旋转将空间圆柱体对称轴平行</a:t>
                </a:r>
                <a:r>
                  <a:rPr lang="en-US" altLang="zh-CN" sz="2100" dirty="0">
                    <a:solidFill>
                      <a:srgbClr val="0000FF"/>
                    </a:solidFill>
                  </a:rPr>
                  <a:t>Z</a:t>
                </a:r>
                <a:r>
                  <a:rPr lang="zh-CN" altLang="en-US" sz="2100" dirty="0">
                    <a:solidFill>
                      <a:srgbClr val="0000FF"/>
                    </a:solidFill>
                  </a:rPr>
                  <a:t>轴</a:t>
                </a:r>
                <a:endParaRPr lang="en-US" altLang="zh-CN" sz="21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917943D-AAED-41DB-B05E-CFCC6A35F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670" y="4817836"/>
                <a:ext cx="6357099" cy="1820627"/>
              </a:xfrm>
              <a:prstGeom prst="rect">
                <a:avLst/>
              </a:prstGeom>
              <a:blipFill>
                <a:blip r:embed="rId8"/>
                <a:stretch>
                  <a:fillRect l="-959" t="-2007" b="-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流程图: 磁盘 74">
            <a:extLst>
              <a:ext uri="{FF2B5EF4-FFF2-40B4-BE49-F238E27FC236}">
                <a16:creationId xmlns:a16="http://schemas.microsoft.com/office/drawing/2014/main" id="{6DD00E34-083F-4513-B438-1F14A9F9B435}"/>
              </a:ext>
            </a:extLst>
          </p:cNvPr>
          <p:cNvSpPr/>
          <p:nvPr/>
        </p:nvSpPr>
        <p:spPr>
          <a:xfrm>
            <a:off x="8656556" y="1847787"/>
            <a:ext cx="966952" cy="1741579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线箭头连接符 65">
            <a:extLst>
              <a:ext uri="{FF2B5EF4-FFF2-40B4-BE49-F238E27FC236}">
                <a16:creationId xmlns:a16="http://schemas.microsoft.com/office/drawing/2014/main" id="{68181DED-DE00-4C34-804C-9579E3115D9B}"/>
              </a:ext>
            </a:extLst>
          </p:cNvPr>
          <p:cNvCxnSpPr/>
          <p:nvPr/>
        </p:nvCxnSpPr>
        <p:spPr>
          <a:xfrm flipV="1">
            <a:off x="9146278" y="2669405"/>
            <a:ext cx="0" cy="72706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66">
            <a:extLst>
              <a:ext uri="{FF2B5EF4-FFF2-40B4-BE49-F238E27FC236}">
                <a16:creationId xmlns:a16="http://schemas.microsoft.com/office/drawing/2014/main" id="{24B5C08D-F408-4F1D-B64E-1108EB87EA83}"/>
              </a:ext>
            </a:extLst>
          </p:cNvPr>
          <p:cNvCxnSpPr>
            <a:cxnSpLocks/>
          </p:cNvCxnSpPr>
          <p:nvPr/>
        </p:nvCxnSpPr>
        <p:spPr>
          <a:xfrm>
            <a:off x="9072767" y="3062688"/>
            <a:ext cx="337266" cy="63457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箭头连接符 67">
            <a:extLst>
              <a:ext uri="{FF2B5EF4-FFF2-40B4-BE49-F238E27FC236}">
                <a16:creationId xmlns:a16="http://schemas.microsoft.com/office/drawing/2014/main" id="{CF9314F4-8432-4608-9532-B8F0141B7FA9}"/>
              </a:ext>
            </a:extLst>
          </p:cNvPr>
          <p:cNvCxnSpPr>
            <a:cxnSpLocks/>
          </p:cNvCxnSpPr>
          <p:nvPr/>
        </p:nvCxnSpPr>
        <p:spPr>
          <a:xfrm flipH="1" flipV="1">
            <a:off x="8270007" y="3214594"/>
            <a:ext cx="1373593" cy="2313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2961A076-93DF-4705-A537-DF7C910E4359}"/>
              </a:ext>
            </a:extLst>
          </p:cNvPr>
          <p:cNvSpPr txBox="1"/>
          <p:nvPr/>
        </p:nvSpPr>
        <p:spPr>
          <a:xfrm>
            <a:off x="8236650" y="2843122"/>
            <a:ext cx="178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/>
              <a:t>x</a:t>
            </a:r>
            <a:endParaRPr kumimoji="1" lang="zh-CN" altLang="en-US" sz="2000" b="1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BD805663-856C-4B14-8E87-21813FCAA1BD}"/>
              </a:ext>
            </a:extLst>
          </p:cNvPr>
          <p:cNvSpPr txBox="1"/>
          <p:nvPr/>
        </p:nvSpPr>
        <p:spPr>
          <a:xfrm>
            <a:off x="9205435" y="3591652"/>
            <a:ext cx="178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/>
              <a:t>y</a:t>
            </a:r>
            <a:endParaRPr kumimoji="1" lang="zh-CN" altLang="en-US" sz="2000" b="1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40F364C1-35FB-43A5-95E5-BDB01E71374A}"/>
              </a:ext>
            </a:extLst>
          </p:cNvPr>
          <p:cNvSpPr txBox="1"/>
          <p:nvPr/>
        </p:nvSpPr>
        <p:spPr>
          <a:xfrm>
            <a:off x="9228176" y="2518522"/>
            <a:ext cx="178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/>
              <a:t>z</a:t>
            </a:r>
            <a:endParaRPr kumimoji="1" lang="zh-CN" altLang="en-US" sz="2000" b="1" dirty="0"/>
          </a:p>
        </p:txBody>
      </p:sp>
      <p:sp>
        <p:nvSpPr>
          <p:cNvPr id="36" name="箭头: 下弧形 35">
            <a:extLst>
              <a:ext uri="{FF2B5EF4-FFF2-40B4-BE49-F238E27FC236}">
                <a16:creationId xmlns:a16="http://schemas.microsoft.com/office/drawing/2014/main" id="{C435A6A1-9400-4434-84D8-1D056D8260BE}"/>
              </a:ext>
            </a:extLst>
          </p:cNvPr>
          <p:cNvSpPr/>
          <p:nvPr/>
        </p:nvSpPr>
        <p:spPr>
          <a:xfrm>
            <a:off x="7482748" y="3929956"/>
            <a:ext cx="1924089" cy="807793"/>
          </a:xfrm>
          <a:prstGeom prst="curvedUpArrow">
            <a:avLst>
              <a:gd name="adj1" fmla="val 48749"/>
              <a:gd name="adj2" fmla="val 107652"/>
              <a:gd name="adj3" fmla="val 4287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A8D5291-FA01-44A1-9A12-1FB2018887F4}"/>
              </a:ext>
            </a:extLst>
          </p:cNvPr>
          <p:cNvCxnSpPr>
            <a:cxnSpLocks/>
          </p:cNvCxnSpPr>
          <p:nvPr/>
        </p:nvCxnSpPr>
        <p:spPr>
          <a:xfrm>
            <a:off x="1713297" y="5179888"/>
            <a:ext cx="0" cy="6108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F3B4B87-D2E6-42F9-B1DB-1643B961C9C5}"/>
                  </a:ext>
                </a:extLst>
              </p:cNvPr>
              <p:cNvSpPr/>
              <p:nvPr/>
            </p:nvSpPr>
            <p:spPr>
              <a:xfrm>
                <a:off x="926811" y="5790698"/>
                <a:ext cx="1808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 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F3B4B87-D2E6-42F9-B1DB-1643B961C9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11" y="5790698"/>
                <a:ext cx="180818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2817B770-3096-4B6C-9EB3-27C8A6DDA555}"/>
              </a:ext>
            </a:extLst>
          </p:cNvPr>
          <p:cNvGrpSpPr/>
          <p:nvPr/>
        </p:nvGrpSpPr>
        <p:grpSpPr>
          <a:xfrm>
            <a:off x="1892490" y="6299795"/>
            <a:ext cx="507999" cy="169335"/>
            <a:chOff x="4188178" y="3883376"/>
            <a:chExt cx="507999" cy="16933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1DE2579-6B25-4F45-B109-2A4EC9C55D52}"/>
                </a:ext>
              </a:extLst>
            </p:cNvPr>
            <p:cNvSpPr/>
            <p:nvPr/>
          </p:nvSpPr>
          <p:spPr>
            <a:xfrm>
              <a:off x="4188178" y="3883378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5545CB4-DF6D-4DEC-B691-17111BA3DEAF}"/>
                </a:ext>
              </a:extLst>
            </p:cNvPr>
            <p:cNvSpPr/>
            <p:nvPr/>
          </p:nvSpPr>
          <p:spPr>
            <a:xfrm>
              <a:off x="4357511" y="3883377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27628B2-8CFB-4D7B-945A-A877D9C3760F}"/>
                </a:ext>
              </a:extLst>
            </p:cNvPr>
            <p:cNvSpPr/>
            <p:nvPr/>
          </p:nvSpPr>
          <p:spPr>
            <a:xfrm>
              <a:off x="4526844" y="3883376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50DB087-C091-4E7A-B38F-77AFDB5EA46D}"/>
              </a:ext>
            </a:extLst>
          </p:cNvPr>
          <p:cNvGrpSpPr/>
          <p:nvPr/>
        </p:nvGrpSpPr>
        <p:grpSpPr>
          <a:xfrm rot="16200000">
            <a:off x="2327033" y="6299796"/>
            <a:ext cx="507999" cy="169335"/>
            <a:chOff x="4188178" y="3883376"/>
            <a:chExt cx="507999" cy="169335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0FA064F-5DCD-48D5-B59C-041C9D401312}"/>
                </a:ext>
              </a:extLst>
            </p:cNvPr>
            <p:cNvSpPr/>
            <p:nvPr/>
          </p:nvSpPr>
          <p:spPr>
            <a:xfrm>
              <a:off x="4188178" y="3883378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23AD927-6D21-4788-B9A9-0CC240A8E3BA}"/>
                </a:ext>
              </a:extLst>
            </p:cNvPr>
            <p:cNvSpPr/>
            <p:nvPr/>
          </p:nvSpPr>
          <p:spPr>
            <a:xfrm>
              <a:off x="4357511" y="3883377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3141940-5D0F-4CDF-B4CF-6362B1B8B296}"/>
                </a:ext>
              </a:extLst>
            </p:cNvPr>
            <p:cNvSpPr/>
            <p:nvPr/>
          </p:nvSpPr>
          <p:spPr>
            <a:xfrm>
              <a:off x="4526844" y="3883376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1B0E47A-A2DD-40F9-96CF-A766593641E5}"/>
              </a:ext>
            </a:extLst>
          </p:cNvPr>
          <p:cNvCxnSpPr>
            <a:cxnSpLocks/>
          </p:cNvCxnSpPr>
          <p:nvPr/>
        </p:nvCxnSpPr>
        <p:spPr>
          <a:xfrm flipH="1" flipV="1">
            <a:off x="3917042" y="1806867"/>
            <a:ext cx="340238" cy="312124"/>
          </a:xfrm>
          <a:prstGeom prst="straightConnector1">
            <a:avLst/>
          </a:prstGeom>
          <a:ln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E094348-6388-471D-A18E-AFC32CA44D83}"/>
                  </a:ext>
                </a:extLst>
              </p:cNvPr>
              <p:cNvSpPr txBox="1"/>
              <p:nvPr/>
            </p:nvSpPr>
            <p:spPr>
              <a:xfrm>
                <a:off x="3438345" y="1409506"/>
                <a:ext cx="860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半径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E094348-6388-471D-A18E-AFC32CA44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345" y="1409506"/>
                <a:ext cx="860041" cy="369332"/>
              </a:xfrm>
              <a:prstGeom prst="rect">
                <a:avLst/>
              </a:prstGeom>
              <a:blipFill>
                <a:blip r:embed="rId10"/>
                <a:stretch>
                  <a:fillRect l="-5674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27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7DEE0-7D9D-497E-9A65-4D226725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圆柱体</a:t>
            </a:r>
            <a:r>
              <a:rPr kumimoji="1" lang="zh-CN" altLang="en-US" dirty="0"/>
              <a:t>点云参数计算</a:t>
            </a:r>
            <a:br>
              <a:rPr kumimoji="1" lang="en-US" altLang="zh-CN" dirty="0"/>
            </a:b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lang="zh-CN" altLang="en-US" sz="3200" dirty="0">
                <a:solidFill>
                  <a:srgbClr val="0432FF"/>
                </a:solidFill>
              </a:rPr>
              <a:t>轴向量方向计算</a:t>
            </a:r>
            <a:endParaRPr lang="zh-CN" altLang="en-US" dirty="0">
              <a:solidFill>
                <a:srgbClr val="0432FF"/>
              </a:solidFill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EFB5C95-1B62-4C76-9B75-ED9628D964B8}"/>
              </a:ext>
            </a:extLst>
          </p:cNvPr>
          <p:cNvGrpSpPr/>
          <p:nvPr/>
        </p:nvGrpSpPr>
        <p:grpSpPr>
          <a:xfrm>
            <a:off x="5259902" y="3391794"/>
            <a:ext cx="1309752" cy="863600"/>
            <a:chOff x="8568437" y="4626494"/>
            <a:chExt cx="1309752" cy="863600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3CB5B7E-6BAC-4A4E-BB7E-BD6C9EBE3E51}"/>
                </a:ext>
              </a:extLst>
            </p:cNvPr>
            <p:cNvSpPr/>
            <p:nvPr/>
          </p:nvSpPr>
          <p:spPr>
            <a:xfrm rot="1214359">
              <a:off x="8568437" y="4626494"/>
              <a:ext cx="1309752" cy="863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A86DFD2B-6F5F-41E6-99EF-085164D161D1}"/>
                </a:ext>
              </a:extLst>
            </p:cNvPr>
            <p:cNvCxnSpPr>
              <a:cxnSpLocks/>
            </p:cNvCxnSpPr>
            <p:nvPr/>
          </p:nvCxnSpPr>
          <p:spPr>
            <a:xfrm>
              <a:off x="9238963" y="5065722"/>
              <a:ext cx="513871" cy="158227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A07275C2-AD61-4772-A547-1C1459E4E378}"/>
                </a:ext>
              </a:extLst>
            </p:cNvPr>
            <p:cNvCxnSpPr>
              <a:cxnSpLocks/>
            </p:cNvCxnSpPr>
            <p:nvPr/>
          </p:nvCxnSpPr>
          <p:spPr>
            <a:xfrm>
              <a:off x="9243709" y="5090754"/>
              <a:ext cx="307810" cy="29052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5A727D7C-F8FB-4E0F-BAE9-D5F2ED36B5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46969" y="4926940"/>
              <a:ext cx="582427" cy="13878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DABEE4DD-DEE4-4370-A1BF-4A131404FB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6749" y="5090754"/>
              <a:ext cx="496960" cy="885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872D07D2-F133-4CED-AFFC-57BBE6BADD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38183" y="4729480"/>
              <a:ext cx="300780" cy="32881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103FC3A2-2059-4B83-A0B9-4FC9C381D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8455" y="4926940"/>
              <a:ext cx="312631" cy="13135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463C0692-97C2-4A8C-8217-3F96E0A765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3081" y="5083326"/>
              <a:ext cx="156315" cy="27556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箭头: 右 40">
            <a:extLst>
              <a:ext uri="{FF2B5EF4-FFF2-40B4-BE49-F238E27FC236}">
                <a16:creationId xmlns:a16="http://schemas.microsoft.com/office/drawing/2014/main" id="{1181CD5F-9785-4E98-9404-66674E83EAC0}"/>
              </a:ext>
            </a:extLst>
          </p:cNvPr>
          <p:cNvSpPr/>
          <p:nvPr/>
        </p:nvSpPr>
        <p:spPr>
          <a:xfrm>
            <a:off x="4014291" y="3571726"/>
            <a:ext cx="805845" cy="42937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00C3BEE-D219-49E7-B053-26176C8ADC3C}"/>
              </a:ext>
            </a:extLst>
          </p:cNvPr>
          <p:cNvSpPr txBox="1"/>
          <p:nvPr/>
        </p:nvSpPr>
        <p:spPr>
          <a:xfrm>
            <a:off x="4549761" y="2358052"/>
            <a:ext cx="276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法向量平移使得尾部放置到原点，构成一个平面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BF2B29A-BEDD-40AC-A4F1-4FEDB809287B}"/>
              </a:ext>
            </a:extLst>
          </p:cNvPr>
          <p:cNvSpPr txBox="1"/>
          <p:nvPr/>
        </p:nvSpPr>
        <p:spPr>
          <a:xfrm>
            <a:off x="7818315" y="2358689"/>
            <a:ext cx="299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该平面的法向量的方向就是圆柱体的对称轴径向方向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F6677C3-F2C2-495F-BD42-F6B595DB69CA}"/>
              </a:ext>
            </a:extLst>
          </p:cNvPr>
          <p:cNvGrpSpPr/>
          <p:nvPr/>
        </p:nvGrpSpPr>
        <p:grpSpPr>
          <a:xfrm>
            <a:off x="8708840" y="3303639"/>
            <a:ext cx="1309752" cy="863600"/>
            <a:chOff x="8568437" y="4626494"/>
            <a:chExt cx="1309752" cy="86360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034B1B11-162F-4BB2-8C8A-906FA48B7125}"/>
                </a:ext>
              </a:extLst>
            </p:cNvPr>
            <p:cNvSpPr/>
            <p:nvPr/>
          </p:nvSpPr>
          <p:spPr>
            <a:xfrm rot="1214359">
              <a:off x="8568437" y="4626494"/>
              <a:ext cx="1309752" cy="863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4C50E05D-3C50-487F-A4F0-7D1FEAEA1EC5}"/>
                </a:ext>
              </a:extLst>
            </p:cNvPr>
            <p:cNvCxnSpPr>
              <a:cxnSpLocks/>
            </p:cNvCxnSpPr>
            <p:nvPr/>
          </p:nvCxnSpPr>
          <p:spPr>
            <a:xfrm>
              <a:off x="9238963" y="5065722"/>
              <a:ext cx="513871" cy="158227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4B3E2F9F-A8F1-470F-B709-D115F705DA32}"/>
                </a:ext>
              </a:extLst>
            </p:cNvPr>
            <p:cNvCxnSpPr>
              <a:cxnSpLocks/>
            </p:cNvCxnSpPr>
            <p:nvPr/>
          </p:nvCxnSpPr>
          <p:spPr>
            <a:xfrm>
              <a:off x="9243709" y="5090754"/>
              <a:ext cx="307810" cy="29052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23672C04-BFF9-4104-82E2-0D8BFC88EE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46969" y="4926940"/>
              <a:ext cx="582427" cy="13878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06D30049-7D9C-4BD5-BCD9-0C6E810542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6749" y="5090754"/>
              <a:ext cx="496960" cy="885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88BF578A-A331-4E11-9D8A-6D3CA4A24E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38183" y="4729480"/>
              <a:ext cx="300780" cy="32881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10BDD6B6-1BFA-4268-8767-2AA77B40E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8455" y="4926940"/>
              <a:ext cx="312631" cy="13135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52343AC6-902C-4BD5-BA22-1D07B1234E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3081" y="5083326"/>
              <a:ext cx="156315" cy="27556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DB31C8A7-730F-488F-B2F4-5A5C89EF0D73}"/>
              </a:ext>
            </a:extLst>
          </p:cNvPr>
          <p:cNvGrpSpPr/>
          <p:nvPr/>
        </p:nvGrpSpPr>
        <p:grpSpPr>
          <a:xfrm>
            <a:off x="2060844" y="2216773"/>
            <a:ext cx="1765972" cy="2571359"/>
            <a:chOff x="7073703" y="1836048"/>
            <a:chExt cx="1765972" cy="2571359"/>
          </a:xfrm>
        </p:grpSpPr>
        <p:sp>
          <p:nvSpPr>
            <p:cNvPr id="4" name="流程图: 磁盘 3">
              <a:extLst>
                <a:ext uri="{FF2B5EF4-FFF2-40B4-BE49-F238E27FC236}">
                  <a16:creationId xmlns:a16="http://schemas.microsoft.com/office/drawing/2014/main" id="{6C6E0922-0CB6-477F-A0EA-1C5A45521816}"/>
                </a:ext>
              </a:extLst>
            </p:cNvPr>
            <p:cNvSpPr/>
            <p:nvPr/>
          </p:nvSpPr>
          <p:spPr>
            <a:xfrm rot="1186684">
              <a:off x="7388912" y="2325265"/>
              <a:ext cx="966952" cy="1741579"/>
            </a:xfrm>
            <a:prstGeom prst="flowChartMagneticDisk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BEE80B3-FD78-446E-8ABF-84B39FC1A026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7970607" y="1836048"/>
              <a:ext cx="399572" cy="108686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459A028-8199-429D-B902-9F527E111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980" y="4011140"/>
              <a:ext cx="145683" cy="39626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E9F79075-219D-4844-9EDA-1E91453377D2}"/>
                </a:ext>
              </a:extLst>
            </p:cNvPr>
            <p:cNvCxnSpPr>
              <a:cxnSpLocks/>
            </p:cNvCxnSpPr>
            <p:nvPr/>
          </p:nvCxnSpPr>
          <p:spPr>
            <a:xfrm>
              <a:off x="8325804" y="3359220"/>
              <a:ext cx="513871" cy="158227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EDB313A-FEC7-47D6-BFFF-A119607D9437}"/>
                </a:ext>
              </a:extLst>
            </p:cNvPr>
            <p:cNvCxnSpPr>
              <a:cxnSpLocks/>
            </p:cNvCxnSpPr>
            <p:nvPr/>
          </p:nvCxnSpPr>
          <p:spPr>
            <a:xfrm>
              <a:off x="7885657" y="3948685"/>
              <a:ext cx="307810" cy="29052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CED0C284-2187-4007-A426-FBB2B959B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3363" y="2729251"/>
              <a:ext cx="582427" cy="13878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221FC4C2-075A-45CC-B2E0-CC0B53932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3703" y="3495406"/>
              <a:ext cx="496960" cy="885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60F18C1A-E73F-4A87-965B-4B5C31E5DA2F}"/>
                </a:ext>
              </a:extLst>
            </p:cNvPr>
            <p:cNvCxnSpPr>
              <a:stCxn id="4" idx="0"/>
              <a:endCxn id="4" idx="1"/>
            </p:cNvCxnSpPr>
            <p:nvPr/>
          </p:nvCxnSpPr>
          <p:spPr>
            <a:xfrm flipV="1">
              <a:off x="7970607" y="2376633"/>
              <a:ext cx="196437" cy="5462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0A34BF9-9777-4573-A5A6-632AD1FFB5EA}"/>
              </a:ext>
            </a:extLst>
          </p:cNvPr>
          <p:cNvCxnSpPr/>
          <p:nvPr/>
        </p:nvCxnSpPr>
        <p:spPr>
          <a:xfrm flipV="1">
            <a:off x="9386957" y="3160338"/>
            <a:ext cx="196437" cy="5462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箭头: 右 40">
            <a:extLst>
              <a:ext uri="{FF2B5EF4-FFF2-40B4-BE49-F238E27FC236}">
                <a16:creationId xmlns:a16="http://schemas.microsoft.com/office/drawing/2014/main" id="{3F69DEB8-5386-3938-78CF-E11A8B8B5902}"/>
              </a:ext>
            </a:extLst>
          </p:cNvPr>
          <p:cNvSpPr/>
          <p:nvPr/>
        </p:nvSpPr>
        <p:spPr>
          <a:xfrm>
            <a:off x="6965855" y="3530016"/>
            <a:ext cx="852460" cy="42937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649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552F0843-40DD-4FF9-B31E-1F62B7F0FC4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740" y="3745046"/>
            <a:ext cx="7035344" cy="2812525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27DEE0-7D9D-497E-9A65-4D226725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圆柱体</a:t>
            </a:r>
            <a:r>
              <a:rPr kumimoji="1" lang="zh-CN" altLang="en-US" dirty="0"/>
              <a:t>点云参数计算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lang="zh-CN" altLang="en-US" sz="3200" dirty="0">
                <a:solidFill>
                  <a:srgbClr val="0432FF"/>
                </a:solidFill>
              </a:rPr>
              <a:t>基于旋转点云间接参数拟合的方法</a:t>
            </a:r>
            <a:endParaRPr lang="zh-CN" altLang="en-US" dirty="0">
              <a:solidFill>
                <a:srgbClr val="0432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BFBD78-4DD8-4A9C-8B95-11DC75066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905" y="1691128"/>
            <a:ext cx="7121966" cy="173855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基于表面法向量得到圆柱体对称轴方向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旋转使得圆柱体中心轴平行</a:t>
            </a:r>
            <a:r>
              <a:rPr lang="en-US" altLang="zh-CN" dirty="0"/>
              <a:t>Z</a:t>
            </a:r>
            <a:r>
              <a:rPr lang="zh-CN" altLang="en-US" dirty="0"/>
              <a:t>轴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通过点云</a:t>
            </a:r>
            <a:r>
              <a:rPr lang="en-US" altLang="zh-CN" dirty="0"/>
              <a:t>XY</a:t>
            </a:r>
            <a:r>
              <a:rPr lang="zh-CN" altLang="en-US" dirty="0"/>
              <a:t>参数拟合圆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EFB5C95-1B62-4C76-9B75-ED9628D964B8}"/>
              </a:ext>
            </a:extLst>
          </p:cNvPr>
          <p:cNvGrpSpPr/>
          <p:nvPr/>
        </p:nvGrpSpPr>
        <p:grpSpPr>
          <a:xfrm>
            <a:off x="9606465" y="2773607"/>
            <a:ext cx="1309752" cy="863600"/>
            <a:chOff x="8568437" y="4626494"/>
            <a:chExt cx="1309752" cy="863600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3CB5B7E-6BAC-4A4E-BB7E-BD6C9EBE3E51}"/>
                </a:ext>
              </a:extLst>
            </p:cNvPr>
            <p:cNvSpPr/>
            <p:nvPr/>
          </p:nvSpPr>
          <p:spPr>
            <a:xfrm rot="1214359">
              <a:off x="8568437" y="4626494"/>
              <a:ext cx="1309752" cy="863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A86DFD2B-6F5F-41E6-99EF-085164D161D1}"/>
                </a:ext>
              </a:extLst>
            </p:cNvPr>
            <p:cNvCxnSpPr>
              <a:cxnSpLocks/>
            </p:cNvCxnSpPr>
            <p:nvPr/>
          </p:nvCxnSpPr>
          <p:spPr>
            <a:xfrm>
              <a:off x="9238963" y="5065722"/>
              <a:ext cx="513871" cy="158227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A07275C2-AD61-4772-A547-1C1459E4E378}"/>
                </a:ext>
              </a:extLst>
            </p:cNvPr>
            <p:cNvCxnSpPr>
              <a:cxnSpLocks/>
            </p:cNvCxnSpPr>
            <p:nvPr/>
          </p:nvCxnSpPr>
          <p:spPr>
            <a:xfrm>
              <a:off x="9243709" y="5090754"/>
              <a:ext cx="307810" cy="29052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5A727D7C-F8FB-4E0F-BAE9-D5F2ED36B5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46969" y="4926940"/>
              <a:ext cx="582427" cy="13878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DABEE4DD-DEE4-4370-A1BF-4A131404FB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6749" y="5090754"/>
              <a:ext cx="496960" cy="885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872D07D2-F133-4CED-AFFC-57BBE6BADD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38183" y="4729480"/>
              <a:ext cx="300780" cy="32881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103FC3A2-2059-4B83-A0B9-4FC9C381D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8455" y="4926940"/>
              <a:ext cx="312631" cy="13135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463C0692-97C2-4A8C-8217-3F96E0A765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3081" y="5083326"/>
              <a:ext cx="156315" cy="27556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箭头: 右 40">
            <a:extLst>
              <a:ext uri="{FF2B5EF4-FFF2-40B4-BE49-F238E27FC236}">
                <a16:creationId xmlns:a16="http://schemas.microsoft.com/office/drawing/2014/main" id="{1181CD5F-9785-4E98-9404-66674E83EAC0}"/>
              </a:ext>
            </a:extLst>
          </p:cNvPr>
          <p:cNvSpPr/>
          <p:nvPr/>
        </p:nvSpPr>
        <p:spPr>
          <a:xfrm>
            <a:off x="9172227" y="2953539"/>
            <a:ext cx="313295" cy="42937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00C3BEE-D219-49E7-B053-26176C8ADC3C}"/>
              </a:ext>
            </a:extLst>
          </p:cNvPr>
          <p:cNvSpPr txBox="1"/>
          <p:nvPr/>
        </p:nvSpPr>
        <p:spPr>
          <a:xfrm>
            <a:off x="9092069" y="2010830"/>
            <a:ext cx="2860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法向量平移使得尾部放置到原点，构成一个平面</a:t>
            </a: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0C2E8234-F06F-4740-BCAA-02C707760519}"/>
              </a:ext>
            </a:extLst>
          </p:cNvPr>
          <p:cNvSpPr/>
          <p:nvPr/>
        </p:nvSpPr>
        <p:spPr>
          <a:xfrm rot="5400000">
            <a:off x="9771053" y="3891977"/>
            <a:ext cx="601486" cy="42937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BF2B29A-BEDD-40AC-A4F1-4FEDB809287B}"/>
              </a:ext>
            </a:extLst>
          </p:cNvPr>
          <p:cNvSpPr txBox="1"/>
          <p:nvPr/>
        </p:nvSpPr>
        <p:spPr>
          <a:xfrm>
            <a:off x="10435642" y="3692358"/>
            <a:ext cx="1636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该平面的法向量的方向就是圆柱体的对称轴径向方向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F6677C3-F2C2-495F-BD42-F6B595DB69CA}"/>
              </a:ext>
            </a:extLst>
          </p:cNvPr>
          <p:cNvGrpSpPr/>
          <p:nvPr/>
        </p:nvGrpSpPr>
        <p:grpSpPr>
          <a:xfrm>
            <a:off x="9421803" y="4707328"/>
            <a:ext cx="1309752" cy="863600"/>
            <a:chOff x="8568437" y="4626494"/>
            <a:chExt cx="1309752" cy="86360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034B1B11-162F-4BB2-8C8A-906FA48B7125}"/>
                </a:ext>
              </a:extLst>
            </p:cNvPr>
            <p:cNvSpPr/>
            <p:nvPr/>
          </p:nvSpPr>
          <p:spPr>
            <a:xfrm rot="1214359">
              <a:off x="8568437" y="4626494"/>
              <a:ext cx="1309752" cy="863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4C50E05D-3C50-487F-A4F0-7D1FEAEA1EC5}"/>
                </a:ext>
              </a:extLst>
            </p:cNvPr>
            <p:cNvCxnSpPr>
              <a:cxnSpLocks/>
            </p:cNvCxnSpPr>
            <p:nvPr/>
          </p:nvCxnSpPr>
          <p:spPr>
            <a:xfrm>
              <a:off x="9238963" y="5065722"/>
              <a:ext cx="513871" cy="158227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4B3E2F9F-A8F1-470F-B709-D115F705DA32}"/>
                </a:ext>
              </a:extLst>
            </p:cNvPr>
            <p:cNvCxnSpPr>
              <a:cxnSpLocks/>
            </p:cNvCxnSpPr>
            <p:nvPr/>
          </p:nvCxnSpPr>
          <p:spPr>
            <a:xfrm>
              <a:off x="9243709" y="5090754"/>
              <a:ext cx="307810" cy="29052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23672C04-BFF9-4104-82E2-0D8BFC88EE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46969" y="4926940"/>
              <a:ext cx="582427" cy="13878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06D30049-7D9C-4BD5-BCD9-0C6E810542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6749" y="5090754"/>
              <a:ext cx="496960" cy="885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88BF578A-A331-4E11-9D8A-6D3CA4A24E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38183" y="4729480"/>
              <a:ext cx="300780" cy="32881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10BDD6B6-1BFA-4268-8767-2AA77B40E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8455" y="4926940"/>
              <a:ext cx="312631" cy="13135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52343AC6-902C-4BD5-BA22-1D07B1234E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3081" y="5083326"/>
              <a:ext cx="156315" cy="27556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DB31C8A7-730F-488F-B2F4-5A5C89EF0D73}"/>
              </a:ext>
            </a:extLst>
          </p:cNvPr>
          <p:cNvGrpSpPr/>
          <p:nvPr/>
        </p:nvGrpSpPr>
        <p:grpSpPr>
          <a:xfrm>
            <a:off x="7218780" y="1598586"/>
            <a:ext cx="1765972" cy="2571359"/>
            <a:chOff x="7073703" y="1836048"/>
            <a:chExt cx="1765972" cy="2571359"/>
          </a:xfrm>
        </p:grpSpPr>
        <p:sp>
          <p:nvSpPr>
            <p:cNvPr id="4" name="流程图: 磁盘 3">
              <a:extLst>
                <a:ext uri="{FF2B5EF4-FFF2-40B4-BE49-F238E27FC236}">
                  <a16:creationId xmlns:a16="http://schemas.microsoft.com/office/drawing/2014/main" id="{6C6E0922-0CB6-477F-A0EA-1C5A45521816}"/>
                </a:ext>
              </a:extLst>
            </p:cNvPr>
            <p:cNvSpPr/>
            <p:nvPr/>
          </p:nvSpPr>
          <p:spPr>
            <a:xfrm rot="1186684">
              <a:off x="7388912" y="2325265"/>
              <a:ext cx="966952" cy="1741579"/>
            </a:xfrm>
            <a:prstGeom prst="flowChartMagneticDisk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BEE80B3-FD78-446E-8ABF-84B39FC1A026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7970607" y="1836048"/>
              <a:ext cx="399572" cy="108686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459A028-8199-429D-B902-9F527E111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980" y="4011140"/>
              <a:ext cx="145683" cy="39626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E9F79075-219D-4844-9EDA-1E91453377D2}"/>
                </a:ext>
              </a:extLst>
            </p:cNvPr>
            <p:cNvCxnSpPr>
              <a:cxnSpLocks/>
            </p:cNvCxnSpPr>
            <p:nvPr/>
          </p:nvCxnSpPr>
          <p:spPr>
            <a:xfrm>
              <a:off x="8325804" y="3359220"/>
              <a:ext cx="513871" cy="158227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EDB313A-FEC7-47D6-BFFF-A119607D9437}"/>
                </a:ext>
              </a:extLst>
            </p:cNvPr>
            <p:cNvCxnSpPr>
              <a:cxnSpLocks/>
            </p:cNvCxnSpPr>
            <p:nvPr/>
          </p:nvCxnSpPr>
          <p:spPr>
            <a:xfrm>
              <a:off x="7885657" y="3948685"/>
              <a:ext cx="307810" cy="29052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CED0C284-2187-4007-A426-FBB2B959B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3363" y="2729251"/>
              <a:ext cx="582427" cy="13878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221FC4C2-075A-45CC-B2E0-CC0B53932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3703" y="3495406"/>
              <a:ext cx="496960" cy="885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60F18C1A-E73F-4A87-965B-4B5C31E5DA2F}"/>
                </a:ext>
              </a:extLst>
            </p:cNvPr>
            <p:cNvCxnSpPr>
              <a:stCxn id="4" idx="0"/>
              <a:endCxn id="4" idx="1"/>
            </p:cNvCxnSpPr>
            <p:nvPr/>
          </p:nvCxnSpPr>
          <p:spPr>
            <a:xfrm flipV="1">
              <a:off x="7970607" y="2376633"/>
              <a:ext cx="196437" cy="5462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0A34BF9-9777-4573-A5A6-632AD1FFB5EA}"/>
              </a:ext>
            </a:extLst>
          </p:cNvPr>
          <p:cNvCxnSpPr/>
          <p:nvPr/>
        </p:nvCxnSpPr>
        <p:spPr>
          <a:xfrm flipV="1">
            <a:off x="10099920" y="4564027"/>
            <a:ext cx="196437" cy="5462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CC6618AD-7370-4590-978E-023C4B8FEADA}"/>
              </a:ext>
            </a:extLst>
          </p:cNvPr>
          <p:cNvSpPr txBox="1"/>
          <p:nvPr/>
        </p:nvSpPr>
        <p:spPr>
          <a:xfrm>
            <a:off x="7525314" y="5945979"/>
            <a:ext cx="530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00FF"/>
                </a:solidFill>
              </a:rPr>
              <a:t>对称轴方向（其实就是</a:t>
            </a:r>
            <a:r>
              <a:rPr lang="en-US" altLang="zh-CN" sz="1600" dirty="0" err="1">
                <a:solidFill>
                  <a:srgbClr val="0000FF"/>
                </a:solidFill>
              </a:rPr>
              <a:t>rmat_hat</a:t>
            </a:r>
            <a:r>
              <a:rPr lang="zh-CN" altLang="en-US" sz="1600" dirty="0">
                <a:solidFill>
                  <a:srgbClr val="0000FF"/>
                </a:solidFill>
              </a:rPr>
              <a:t>最后一列）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0F52BC7-6FC8-4525-ABAE-54297A3523B8}"/>
              </a:ext>
            </a:extLst>
          </p:cNvPr>
          <p:cNvSpPr txBox="1"/>
          <p:nvPr/>
        </p:nvSpPr>
        <p:spPr>
          <a:xfrm>
            <a:off x="7375720" y="6405977"/>
            <a:ext cx="5133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00FF"/>
                </a:solidFill>
              </a:rPr>
              <a:t>环心就是对称轴上一点，这里反旋转到原始圆柱位置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1B32D56-869A-47C0-A2D9-BDD1FFC7B5DC}"/>
              </a:ext>
            </a:extLst>
          </p:cNvPr>
          <p:cNvSpPr txBox="1"/>
          <p:nvPr/>
        </p:nvSpPr>
        <p:spPr>
          <a:xfrm>
            <a:off x="5480838" y="5287843"/>
            <a:ext cx="1659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00FF"/>
                </a:solidFill>
              </a:rPr>
              <a:t>参考之前</a:t>
            </a:r>
            <a:r>
              <a:rPr lang="en-US" altLang="zh-CN" sz="1600" dirty="0">
                <a:solidFill>
                  <a:srgbClr val="0000FF"/>
                </a:solidFill>
              </a:rPr>
              <a:t>PPT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1F111D2-CB15-42F4-992F-388B7595CF54}"/>
              </a:ext>
            </a:extLst>
          </p:cNvPr>
          <p:cNvSpPr txBox="1"/>
          <p:nvPr/>
        </p:nvSpPr>
        <p:spPr>
          <a:xfrm>
            <a:off x="7489047" y="5052307"/>
            <a:ext cx="1394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00FF"/>
                </a:solidFill>
              </a:rPr>
              <a:t>法向量构成的平面旋转，参考之前</a:t>
            </a:r>
            <a:r>
              <a:rPr lang="en-US" altLang="zh-CN" sz="1600" dirty="0">
                <a:solidFill>
                  <a:srgbClr val="0000FF"/>
                </a:solidFill>
              </a:rPr>
              <a:t>PPT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09FB75E-6D6B-49FA-8AA6-7A1D31A0C32E}"/>
              </a:ext>
            </a:extLst>
          </p:cNvPr>
          <p:cNvSpPr txBox="1"/>
          <p:nvPr/>
        </p:nvSpPr>
        <p:spPr>
          <a:xfrm>
            <a:off x="4946291" y="2979400"/>
            <a:ext cx="1659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00FF"/>
                </a:solidFill>
              </a:rPr>
              <a:t>通过邻域</a:t>
            </a:r>
            <a:r>
              <a:rPr lang="en-US" altLang="zh-CN" sz="1600" dirty="0">
                <a:solidFill>
                  <a:srgbClr val="0000FF"/>
                </a:solidFill>
              </a:rPr>
              <a:t>PCA</a:t>
            </a:r>
            <a:r>
              <a:rPr lang="zh-CN" altLang="en-US" sz="1600" dirty="0">
                <a:solidFill>
                  <a:srgbClr val="0000FF"/>
                </a:solidFill>
              </a:rPr>
              <a:t>算法计算法向量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FF3160EE-ED57-4D77-AEE0-E9CECC7FDE90}"/>
              </a:ext>
            </a:extLst>
          </p:cNvPr>
          <p:cNvCxnSpPr>
            <a:cxnSpLocks/>
          </p:cNvCxnSpPr>
          <p:nvPr/>
        </p:nvCxnSpPr>
        <p:spPr>
          <a:xfrm flipV="1">
            <a:off x="5497167" y="3583948"/>
            <a:ext cx="251655" cy="38842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EDB27FA4-CB57-4E42-A072-30F1D494B88E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6015558" y="4585443"/>
            <a:ext cx="1473489" cy="88236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B0CC8331-0EA8-4480-9089-E6DBA6BDA8FD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5147567" y="5457120"/>
            <a:ext cx="333271" cy="8463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C64AA9A1-32B8-4E3B-B018-D36DE294CE40}"/>
              </a:ext>
            </a:extLst>
          </p:cNvPr>
          <p:cNvCxnSpPr>
            <a:cxnSpLocks/>
          </p:cNvCxnSpPr>
          <p:nvPr/>
        </p:nvCxnSpPr>
        <p:spPr>
          <a:xfrm flipV="1">
            <a:off x="5223767" y="6123543"/>
            <a:ext cx="2315104" cy="11627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4D7C463D-9B03-4CCE-BA2F-902C47CC3554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5255559" y="6459051"/>
            <a:ext cx="2120161" cy="11620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5944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7A1DA-ECCC-24D8-1D8D-DE682E685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圆锥体</a:t>
            </a:r>
            <a:r>
              <a:rPr kumimoji="1" lang="zh-CN" altLang="en-US" dirty="0"/>
              <a:t>点云参数计算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DBC4AA-71C6-BA07-C087-67DF5CF4B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058" y="2543219"/>
            <a:ext cx="2413000" cy="2235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3BB0B6-EAF5-E51A-251A-1B15ADAFA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28" y="2123311"/>
            <a:ext cx="1517392" cy="27028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E5C166-60D3-BA37-7D42-07AD22703605}"/>
              </a:ext>
            </a:extLst>
          </p:cNvPr>
          <p:cNvSpPr txBox="1"/>
          <p:nvPr/>
        </p:nvSpPr>
        <p:spPr>
          <a:xfrm>
            <a:off x="4882243" y="2841171"/>
            <a:ext cx="23186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中轴线方向</a:t>
            </a:r>
            <a:endParaRPr kumimoji="1"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尖顶位置</a:t>
            </a:r>
            <a:endParaRPr kumimoji="1"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圆锥角度</a:t>
            </a:r>
          </a:p>
        </p:txBody>
      </p:sp>
    </p:spTree>
    <p:extLst>
      <p:ext uri="{BB962C8B-B14F-4D97-AF65-F5344CB8AC3E}">
        <p14:creationId xmlns:p14="http://schemas.microsoft.com/office/powerpoint/2010/main" val="33110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08BA21F-CB36-0F3F-268C-E8863FFAB44D}"/>
              </a:ext>
            </a:extLst>
          </p:cNvPr>
          <p:cNvGrpSpPr/>
          <p:nvPr/>
        </p:nvGrpSpPr>
        <p:grpSpPr>
          <a:xfrm>
            <a:off x="8103000" y="2840617"/>
            <a:ext cx="2426209" cy="1696902"/>
            <a:chOff x="736366" y="3367061"/>
            <a:chExt cx="3200400" cy="223837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6FD0EA4-55CA-6545-468E-6C8B1BDBF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6366" y="3367061"/>
              <a:ext cx="3200400" cy="2238375"/>
            </a:xfrm>
            <a:prstGeom prst="rect">
              <a:avLst/>
            </a:prstGeom>
          </p:spPr>
        </p:pic>
        <p:cxnSp>
          <p:nvCxnSpPr>
            <p:cNvPr id="5" name="直线箭头连接符 4">
              <a:extLst>
                <a:ext uri="{FF2B5EF4-FFF2-40B4-BE49-F238E27FC236}">
                  <a16:creationId xmlns:a16="http://schemas.microsoft.com/office/drawing/2014/main" id="{DF6C4B40-2B48-65B0-D0BE-DD6E52B178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2092" y="3917230"/>
              <a:ext cx="1737039" cy="73560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31C3960E-142E-6F49-A537-005DEDA6A6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8400" y="3733893"/>
              <a:ext cx="528234" cy="97749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2330FEE7-2D07-DFE0-315A-F823089F37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8400" y="4327132"/>
              <a:ext cx="528234" cy="109224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图片 78">
            <a:extLst>
              <a:ext uri="{FF2B5EF4-FFF2-40B4-BE49-F238E27FC236}">
                <a16:creationId xmlns:a16="http://schemas.microsoft.com/office/drawing/2014/main" id="{63B105E5-3421-0444-97EB-BAFD91951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472" y="3030139"/>
            <a:ext cx="4432300" cy="14351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6D2ABE7-C657-0E47-AE51-A9EE0133C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</a:t>
            </a:r>
            <a:r>
              <a:rPr kumimoji="1" lang="en-US" altLang="zh-CN" dirty="0"/>
              <a:t>PCA</a:t>
            </a:r>
            <a:r>
              <a:rPr kumimoji="1" lang="zh-CN" altLang="en-US" dirty="0"/>
              <a:t>的点云的形状参数获取</a:t>
            </a:r>
            <a:r>
              <a:rPr kumimoji="1" lang="en-US" altLang="zh-CN" sz="36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600" dirty="0">
                <a:solidFill>
                  <a:srgbClr val="0432FF"/>
                </a:solidFill>
              </a:rPr>
              <a:t>代码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4C14BC7E-AA0F-6446-B1A3-B62CFA44E2D1}"/>
                  </a:ext>
                </a:extLst>
              </p:cNvPr>
              <p:cNvSpPr/>
              <p:nvPr/>
            </p:nvSpPr>
            <p:spPr>
              <a:xfrm>
                <a:off x="2284533" y="1921643"/>
                <a:ext cx="3395288" cy="6592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kumimoji="1" lang="en-US" altLang="zh-CN" b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zh-CN" b="1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1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kumimoji="1" lang="en-US" altLang="zh-CN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b="1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b="1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kumimoji="1" lang="en-US" altLang="zh-CN" b="1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1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1" i="1" dirty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1" dirty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kumimoji="1" lang="en-US" altLang="zh-CN" i="1" dirty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zh-CN" b="1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b="1" i="1" dirty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b="1" dirty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1" lang="en-US" altLang="zh-CN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4C14BC7E-AA0F-6446-B1A3-B62CFA44E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533" y="1921643"/>
                <a:ext cx="3395288" cy="659219"/>
              </a:xfrm>
              <a:prstGeom prst="rect">
                <a:avLst/>
              </a:prstGeom>
              <a:blipFill>
                <a:blip r:embed="rId5"/>
                <a:stretch>
                  <a:fillRect l="-2622" t="-139623" b="-2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4F2B9F4-C27B-934B-A5C9-43552014B397}"/>
                  </a:ext>
                </a:extLst>
              </p:cNvPr>
              <p:cNvSpPr/>
              <p:nvPr/>
            </p:nvSpPr>
            <p:spPr>
              <a:xfrm>
                <a:off x="605064" y="2937839"/>
                <a:ext cx="9264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kumimoji="1"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1" i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1" lang="en-US" altLang="zh-CN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4F2B9F4-C27B-934B-A5C9-43552014B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64" y="2937839"/>
                <a:ext cx="926472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71B9FDC3-6A8F-A545-8BF0-36295EAB594B}"/>
              </a:ext>
            </a:extLst>
          </p:cNvPr>
          <p:cNvCxnSpPr>
            <a:cxnSpLocks/>
          </p:cNvCxnSpPr>
          <p:nvPr/>
        </p:nvCxnSpPr>
        <p:spPr>
          <a:xfrm flipH="1">
            <a:off x="1531536" y="3156942"/>
            <a:ext cx="988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4B43675-CC9D-B040-9D29-BAC626662008}"/>
                  </a:ext>
                </a:extLst>
              </p:cNvPr>
              <p:cNvSpPr/>
              <p:nvPr/>
            </p:nvSpPr>
            <p:spPr>
              <a:xfrm>
                <a:off x="1612156" y="3156942"/>
                <a:ext cx="383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</m:oMath>
                  </m:oMathPara>
                </a14:m>
                <a:endParaRPr lang="zh-CN" alt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4B43675-CC9D-B040-9D29-BAC626662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156" y="3156942"/>
                <a:ext cx="38343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D904D60D-D4CA-2542-AB68-6E05D5B2EF43}"/>
              </a:ext>
            </a:extLst>
          </p:cNvPr>
          <p:cNvCxnSpPr>
            <a:cxnSpLocks/>
          </p:cNvCxnSpPr>
          <p:nvPr/>
        </p:nvCxnSpPr>
        <p:spPr>
          <a:xfrm flipH="1">
            <a:off x="1965011" y="3341608"/>
            <a:ext cx="61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2EA5913F-9B3F-4A42-8D92-8880A15907D5}"/>
                  </a:ext>
                </a:extLst>
              </p:cNvPr>
              <p:cNvSpPr/>
              <p:nvPr/>
            </p:nvSpPr>
            <p:spPr>
              <a:xfrm>
                <a:off x="1008462" y="4028016"/>
                <a:ext cx="1505156" cy="1117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1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  <m:sSub>
                                <m:sSubPr>
                                  <m:ctrlPr>
                                    <a:rPr kumimoji="1" lang="en-US" altLang="zh-CN" b="1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kumimoji="1" lang="en-US" altLang="zh-CN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b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kumimoji="1" lang="en-US" altLang="zh-CN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b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  <m:sSub>
                                <m:sSubPr>
                                  <m:ctrlPr>
                                    <a:rPr kumimoji="1" lang="en-US" altLang="zh-CN" b="1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kumimoji="1" lang="en-US" altLang="zh-CN" b="0" i="0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b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kumimoji="1" lang="en-US" altLang="zh-CN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b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  <m:sSub>
                                <m:sSubPr>
                                  <m:ctrlPr>
                                    <a:rPr kumimoji="1" lang="en-US" altLang="zh-CN" b="1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kumimoji="1" lang="en-US" altLang="zh-CN" b="0" i="0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CN" b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kumimoji="1" lang="en-US" altLang="zh-CN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b="1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2EA5913F-9B3F-4A42-8D92-8880A1590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62" y="4028016"/>
                <a:ext cx="1505156" cy="1117998"/>
              </a:xfrm>
              <a:prstGeom prst="rect">
                <a:avLst/>
              </a:prstGeom>
              <a:blipFill>
                <a:blip r:embed="rId8"/>
                <a:stretch>
                  <a:fillRect l="-118333" t="-208989" r="-37500" b="-297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5E9764D9-CDF5-8440-A34E-EA9F8F0DD5CD}"/>
              </a:ext>
            </a:extLst>
          </p:cNvPr>
          <p:cNvCxnSpPr>
            <a:cxnSpLocks/>
          </p:cNvCxnSpPr>
          <p:nvPr/>
        </p:nvCxnSpPr>
        <p:spPr>
          <a:xfrm flipH="1">
            <a:off x="2224679" y="3545811"/>
            <a:ext cx="577878" cy="311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39709579-EB03-6345-A63F-8EE488018BFD}"/>
              </a:ext>
            </a:extLst>
          </p:cNvPr>
          <p:cNvCxnSpPr>
            <a:cxnSpLocks/>
          </p:cNvCxnSpPr>
          <p:nvPr/>
        </p:nvCxnSpPr>
        <p:spPr>
          <a:xfrm>
            <a:off x="2229880" y="3856919"/>
            <a:ext cx="0" cy="239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489A8858-A7D7-DA47-8930-77D7D84209B1}"/>
              </a:ext>
            </a:extLst>
          </p:cNvPr>
          <p:cNvCxnSpPr>
            <a:cxnSpLocks/>
          </p:cNvCxnSpPr>
          <p:nvPr/>
        </p:nvCxnSpPr>
        <p:spPr>
          <a:xfrm flipH="1">
            <a:off x="1995594" y="3533515"/>
            <a:ext cx="577878" cy="311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AFAF80CF-FC9D-2A4F-AAE8-C452F305B7EF}"/>
              </a:ext>
            </a:extLst>
          </p:cNvPr>
          <p:cNvCxnSpPr>
            <a:cxnSpLocks/>
          </p:cNvCxnSpPr>
          <p:nvPr/>
        </p:nvCxnSpPr>
        <p:spPr>
          <a:xfrm>
            <a:off x="2000922" y="3842702"/>
            <a:ext cx="0" cy="254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B64B4E6A-57A7-454F-81DF-E8A22A5E855A}"/>
              </a:ext>
            </a:extLst>
          </p:cNvPr>
          <p:cNvSpPr txBox="1"/>
          <p:nvPr/>
        </p:nvSpPr>
        <p:spPr>
          <a:xfrm>
            <a:off x="10457138" y="2967335"/>
            <a:ext cx="682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FF0000"/>
                </a:solidFill>
              </a:rPr>
              <a:t>uy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1FA73672-28C3-7346-8D2F-1F5B0AFE3449}"/>
              </a:ext>
            </a:extLst>
          </p:cNvPr>
          <p:cNvSpPr txBox="1"/>
          <p:nvPr/>
        </p:nvSpPr>
        <p:spPr>
          <a:xfrm>
            <a:off x="8425961" y="2501371"/>
            <a:ext cx="682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FF0000"/>
                </a:solidFill>
              </a:rPr>
              <a:t>uz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624280B-645B-0E4C-A068-D42E71F9767E}"/>
              </a:ext>
            </a:extLst>
          </p:cNvPr>
          <p:cNvSpPr txBox="1"/>
          <p:nvPr/>
        </p:nvSpPr>
        <p:spPr>
          <a:xfrm>
            <a:off x="8566929" y="4480658"/>
            <a:ext cx="682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FF0000"/>
                </a:solidFill>
              </a:rPr>
              <a:t>ux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A065B402-D440-9449-BD4F-E3E389128E4C}"/>
              </a:ext>
            </a:extLst>
          </p:cNvPr>
          <p:cNvSpPr txBox="1"/>
          <p:nvPr/>
        </p:nvSpPr>
        <p:spPr>
          <a:xfrm>
            <a:off x="2580647" y="4776708"/>
            <a:ext cx="3234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432FF"/>
                </a:solidFill>
              </a:rPr>
              <a:t>注意：</a:t>
            </a:r>
            <a:r>
              <a:rPr kumimoji="1" lang="en-US" altLang="zh-CN" dirty="0" err="1">
                <a:solidFill>
                  <a:srgbClr val="0432FF"/>
                </a:solidFill>
              </a:rPr>
              <a:t>np.linalg.eig</a:t>
            </a:r>
            <a:r>
              <a:rPr kumimoji="1" lang="en-US" altLang="zh-CN" dirty="0">
                <a:solidFill>
                  <a:srgbClr val="0432FF"/>
                </a:solidFill>
              </a:rPr>
              <a:t>(*)</a:t>
            </a:r>
            <a:r>
              <a:rPr kumimoji="1" lang="zh-CN" altLang="en-US" dirty="0">
                <a:solidFill>
                  <a:srgbClr val="0432FF"/>
                </a:solidFill>
              </a:rPr>
              <a:t>输出的特征向量长度已经归一化为</a:t>
            </a:r>
            <a:r>
              <a:rPr kumimoji="1" lang="en-US" altLang="zh-CN" dirty="0">
                <a:solidFill>
                  <a:srgbClr val="0432FF"/>
                </a:solidFill>
              </a:rPr>
              <a:t>1</a:t>
            </a:r>
            <a:r>
              <a:rPr kumimoji="1" lang="zh-CN" altLang="en-US" dirty="0">
                <a:solidFill>
                  <a:srgbClr val="0432FF"/>
                </a:solidFill>
              </a:rPr>
              <a:t>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2AC89AD-66D2-136E-8834-F22031FDEE9F}"/>
              </a:ext>
            </a:extLst>
          </p:cNvPr>
          <p:cNvSpPr txBox="1"/>
          <p:nvPr/>
        </p:nvSpPr>
        <p:spPr>
          <a:xfrm>
            <a:off x="9994005" y="6108381"/>
            <a:ext cx="2192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备注：</a:t>
            </a:r>
            <a:endParaRPr kumimoji="1" lang="en-US" altLang="zh-CN" sz="1400" dirty="0"/>
          </a:p>
          <a:p>
            <a:r>
              <a:rPr kumimoji="1" lang="zh-CN" altLang="en-US" sz="1400" dirty="0"/>
              <a:t>    </a:t>
            </a:r>
            <a:r>
              <a:rPr kumimoji="1" lang="en-US" altLang="zh-CN" sz="1400" dirty="0"/>
              <a:t>F[:,n]</a:t>
            </a:r>
            <a:r>
              <a:rPr kumimoji="1" lang="zh-CN" altLang="en-US" sz="1400" dirty="0"/>
              <a:t>是抽取</a:t>
            </a:r>
            <a:r>
              <a:rPr kumimoji="1" lang="en-US" altLang="zh-CN" sz="1400" dirty="0"/>
              <a:t>F</a:t>
            </a:r>
            <a:r>
              <a:rPr kumimoji="1" lang="zh-CN" altLang="en-US" sz="1400" dirty="0"/>
              <a:t>的第</a:t>
            </a:r>
            <a:r>
              <a:rPr kumimoji="1" lang="en-US" altLang="zh-CN" sz="1400" dirty="0"/>
              <a:t>n</a:t>
            </a:r>
            <a:r>
              <a:rPr kumimoji="1" lang="zh-CN" altLang="en-US" sz="1400" dirty="0"/>
              <a:t>列</a:t>
            </a:r>
            <a:endParaRPr kumimoji="1" lang="en-US" altLang="zh-CN" sz="1400" dirty="0"/>
          </a:p>
          <a:p>
            <a:r>
              <a:rPr kumimoji="1" lang="zh-CN" altLang="en-US" sz="1400" dirty="0"/>
              <a:t>    </a:t>
            </a:r>
            <a:r>
              <a:rPr kumimoji="1" lang="en-US" altLang="zh-CN" sz="1400" dirty="0"/>
              <a:t>F[n]</a:t>
            </a:r>
            <a:r>
              <a:rPr kumimoji="1" lang="zh-CN" altLang="en-US" sz="1400" dirty="0"/>
              <a:t>是抽取</a:t>
            </a:r>
            <a:r>
              <a:rPr kumimoji="1" lang="en-US" altLang="zh-CN" sz="1400" dirty="0"/>
              <a:t>F</a:t>
            </a:r>
            <a:r>
              <a:rPr kumimoji="1" lang="zh-CN" altLang="en-US" sz="1400" dirty="0"/>
              <a:t>的第</a:t>
            </a:r>
            <a:r>
              <a:rPr kumimoji="1" lang="en-US" altLang="zh-CN" sz="1400" dirty="0"/>
              <a:t>n</a:t>
            </a:r>
            <a:r>
              <a:rPr kumimoji="1" lang="zh-CN" altLang="en-US" sz="1400" dirty="0"/>
              <a:t>行</a:t>
            </a:r>
          </a:p>
        </p:txBody>
      </p:sp>
    </p:spTree>
    <p:extLst>
      <p:ext uri="{BB962C8B-B14F-4D97-AF65-F5344CB8AC3E}">
        <p14:creationId xmlns:p14="http://schemas.microsoft.com/office/powerpoint/2010/main" val="2762052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7A1DA-ECCC-24D8-1D8D-DE682E685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圆锥体</a:t>
            </a:r>
            <a:r>
              <a:rPr kumimoji="1" lang="zh-CN" altLang="en-US" dirty="0"/>
              <a:t>点云参数计算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07E1CA-5FA6-150C-574D-88CB4D58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683" y="2400300"/>
            <a:ext cx="3537703" cy="329565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97EF167-367E-9736-E36E-1204A95F1411}"/>
              </a:ext>
            </a:extLst>
          </p:cNvPr>
          <p:cNvSpPr txBox="1"/>
          <p:nvPr/>
        </p:nvSpPr>
        <p:spPr>
          <a:xfrm>
            <a:off x="4310198" y="1838435"/>
            <a:ext cx="1097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126B3DB-CC09-265A-60A1-049A87FFFDB8}"/>
              </a:ext>
            </a:extLst>
          </p:cNvPr>
          <p:cNvSpPr txBox="1"/>
          <p:nvPr/>
        </p:nvSpPr>
        <p:spPr>
          <a:xfrm>
            <a:off x="7663543" y="2595996"/>
            <a:ext cx="3690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rgbClr val="0432FF"/>
                </a:solidFill>
              </a:rPr>
              <a:t>顶点在哪里？</a:t>
            </a:r>
          </a:p>
        </p:txBody>
      </p:sp>
    </p:spTree>
    <p:extLst>
      <p:ext uri="{BB962C8B-B14F-4D97-AF65-F5344CB8AC3E}">
        <p14:creationId xmlns:p14="http://schemas.microsoft.com/office/powerpoint/2010/main" val="26532724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7A1DA-ECCC-24D8-1D8D-DE682E685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圆锥体</a:t>
            </a:r>
            <a:r>
              <a:rPr kumimoji="1" lang="zh-CN" altLang="en-US" dirty="0"/>
              <a:t>点云参数计算</a:t>
            </a:r>
            <a:r>
              <a:rPr kumimoji="1" lang="en-US" altLang="zh-CN" sz="36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600" dirty="0">
                <a:solidFill>
                  <a:srgbClr val="0432FF"/>
                </a:solidFill>
              </a:rPr>
              <a:t>顶点计算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07E1CA-5FA6-150C-574D-88CB4D58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683" y="2409825"/>
            <a:ext cx="3537703" cy="32956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05AEBA0-7A65-7D48-1CAD-055519B1F088}"/>
              </a:ext>
            </a:extLst>
          </p:cNvPr>
          <p:cNvSpPr txBox="1"/>
          <p:nvPr/>
        </p:nvSpPr>
        <p:spPr>
          <a:xfrm>
            <a:off x="7663543" y="2595996"/>
            <a:ext cx="36902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表面不共线的</a:t>
            </a:r>
            <a:r>
              <a:rPr kumimoji="1" lang="en-US" altLang="zh-CN" sz="2800" dirty="0"/>
              <a:t>3</a:t>
            </a:r>
            <a:r>
              <a:rPr kumimoji="1" lang="zh-CN" altLang="en-US" sz="2800" dirty="0"/>
              <a:t>个点对应的切平面公共交点是顶点</a:t>
            </a:r>
            <a:endParaRPr kumimoji="1" lang="en-US" altLang="zh-CN" sz="2800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C29E3DF-F57B-7B2E-B419-90BD9E70F802}"/>
              </a:ext>
            </a:extLst>
          </p:cNvPr>
          <p:cNvSpPr/>
          <p:nvPr/>
        </p:nvSpPr>
        <p:spPr>
          <a:xfrm>
            <a:off x="5050971" y="2359590"/>
            <a:ext cx="212271" cy="2122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46B79E9-6313-BF68-5CF4-7EF043868569}"/>
              </a:ext>
            </a:extLst>
          </p:cNvPr>
          <p:cNvCxnSpPr/>
          <p:nvPr/>
        </p:nvCxnSpPr>
        <p:spPr>
          <a:xfrm>
            <a:off x="5156464" y="2063986"/>
            <a:ext cx="0" cy="3904557"/>
          </a:xfrm>
          <a:prstGeom prst="line">
            <a:avLst/>
          </a:prstGeom>
          <a:ln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75BAE04-2594-7060-8080-451FBEC510FF}"/>
              </a:ext>
            </a:extLst>
          </p:cNvPr>
          <p:cNvSpPr txBox="1"/>
          <p:nvPr/>
        </p:nvSpPr>
        <p:spPr>
          <a:xfrm>
            <a:off x="4998720" y="5573130"/>
            <a:ext cx="1097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？</a:t>
            </a: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13093472-3891-496B-8457-186E00F49E37}"/>
              </a:ext>
            </a:extLst>
          </p:cNvPr>
          <p:cNvSpPr/>
          <p:nvPr/>
        </p:nvSpPr>
        <p:spPr>
          <a:xfrm rot="17260798">
            <a:off x="3953082" y="4417005"/>
            <a:ext cx="1480284" cy="439205"/>
          </a:xfrm>
          <a:prstGeom prst="parallelogram">
            <a:avLst>
              <a:gd name="adj" fmla="val 990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627E553-9C63-6387-D97B-E796CDE82A22}"/>
              </a:ext>
            </a:extLst>
          </p:cNvPr>
          <p:cNvCxnSpPr>
            <a:cxnSpLocks/>
          </p:cNvCxnSpPr>
          <p:nvPr/>
        </p:nvCxnSpPr>
        <p:spPr>
          <a:xfrm flipH="1" flipV="1">
            <a:off x="4156683" y="4425043"/>
            <a:ext cx="513288" cy="179614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426AA589-5030-4F20-8707-9547FDB717F6}"/>
              </a:ext>
            </a:extLst>
          </p:cNvPr>
          <p:cNvSpPr/>
          <p:nvPr/>
        </p:nvSpPr>
        <p:spPr>
          <a:xfrm rot="15956765" flipV="1">
            <a:off x="4874045" y="3327273"/>
            <a:ext cx="753666" cy="322847"/>
          </a:xfrm>
          <a:prstGeom prst="parallelogram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89923F3-BF2F-5911-BC3B-085654A1E963}"/>
              </a:ext>
            </a:extLst>
          </p:cNvPr>
          <p:cNvCxnSpPr>
            <a:cxnSpLocks/>
          </p:cNvCxnSpPr>
          <p:nvPr/>
        </p:nvCxnSpPr>
        <p:spPr>
          <a:xfrm flipV="1">
            <a:off x="5263242" y="3429000"/>
            <a:ext cx="346662" cy="121103"/>
          </a:xfrm>
          <a:prstGeom prst="straightConnector1">
            <a:avLst/>
          </a:prstGeom>
          <a:ln w="38100">
            <a:solidFill>
              <a:srgbClr val="0432FF"/>
            </a:solidFill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4F785AC4-3CCD-4C4E-890C-D8156669FB83}"/>
              </a:ext>
            </a:extLst>
          </p:cNvPr>
          <p:cNvSpPr/>
          <p:nvPr/>
        </p:nvSpPr>
        <p:spPr>
          <a:xfrm rot="15091461" flipV="1">
            <a:off x="5184722" y="4141482"/>
            <a:ext cx="1006443" cy="189642"/>
          </a:xfrm>
          <a:prstGeom prst="parallelogram">
            <a:avLst>
              <a:gd name="adj" fmla="val 10636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D47394E-DFB8-4670-2D7C-062CE79C2921}"/>
              </a:ext>
            </a:extLst>
          </p:cNvPr>
          <p:cNvCxnSpPr/>
          <p:nvPr/>
        </p:nvCxnSpPr>
        <p:spPr>
          <a:xfrm flipV="1">
            <a:off x="5695950" y="3893003"/>
            <a:ext cx="800100" cy="310243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678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7A1DA-ECCC-24D8-1D8D-DE682E685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圆锥体</a:t>
            </a:r>
            <a:r>
              <a:rPr kumimoji="1" lang="zh-CN" altLang="en-US" dirty="0"/>
              <a:t>点云参数计算</a:t>
            </a:r>
            <a:r>
              <a:rPr kumimoji="1" lang="en-US" altLang="zh-CN" sz="36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600" dirty="0">
                <a:solidFill>
                  <a:srgbClr val="0432FF"/>
                </a:solidFill>
              </a:rPr>
              <a:t>中轴线计算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07E1CA-5FA6-150C-574D-88CB4D58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683" y="2400300"/>
            <a:ext cx="3537703" cy="329565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D47394E-DFB8-4670-2D7C-062CE79C2921}"/>
              </a:ext>
            </a:extLst>
          </p:cNvPr>
          <p:cNvCxnSpPr/>
          <p:nvPr/>
        </p:nvCxnSpPr>
        <p:spPr>
          <a:xfrm flipV="1">
            <a:off x="5695950" y="3893003"/>
            <a:ext cx="800100" cy="3102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627E553-9C63-6387-D97B-E796CDE82A22}"/>
              </a:ext>
            </a:extLst>
          </p:cNvPr>
          <p:cNvCxnSpPr>
            <a:cxnSpLocks/>
          </p:cNvCxnSpPr>
          <p:nvPr/>
        </p:nvCxnSpPr>
        <p:spPr>
          <a:xfrm flipH="1" flipV="1">
            <a:off x="4156683" y="4425043"/>
            <a:ext cx="513288" cy="17961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F490D9F-934D-4814-1C2B-CA6EE6EFBC31}"/>
              </a:ext>
            </a:extLst>
          </p:cNvPr>
          <p:cNvCxnSpPr>
            <a:cxnSpLocks/>
          </p:cNvCxnSpPr>
          <p:nvPr/>
        </p:nvCxnSpPr>
        <p:spPr>
          <a:xfrm flipV="1">
            <a:off x="5263242" y="3429000"/>
            <a:ext cx="346662" cy="121103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05AEBA0-7A65-7D48-1CAD-055519B1F088}"/>
              </a:ext>
            </a:extLst>
          </p:cNvPr>
          <p:cNvSpPr txBox="1"/>
          <p:nvPr/>
        </p:nvSpPr>
        <p:spPr>
          <a:xfrm>
            <a:off x="7358743" y="2390886"/>
            <a:ext cx="42522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三个法向量“尾部”相连，箭头共面</a:t>
            </a:r>
            <a:r>
              <a:rPr kumimoji="1" lang="en-US" altLang="zh-CN" sz="2800" dirty="0"/>
              <a:t>——</a:t>
            </a:r>
            <a:r>
              <a:rPr kumimoji="1" lang="zh-CN" altLang="en-US" sz="2800" dirty="0"/>
              <a:t>这个面的法向量就是中轴线方向</a:t>
            </a:r>
            <a:endParaRPr kumimoji="1"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zh-CN" altLang="en-US" sz="2800" dirty="0">
              <a:solidFill>
                <a:srgbClr val="0432FF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C29E3DF-F57B-7B2E-B419-90BD9E70F802}"/>
              </a:ext>
            </a:extLst>
          </p:cNvPr>
          <p:cNvSpPr/>
          <p:nvPr/>
        </p:nvSpPr>
        <p:spPr>
          <a:xfrm>
            <a:off x="5050971" y="2359590"/>
            <a:ext cx="212271" cy="2122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46B79E9-6313-BF68-5CF4-7EF043868569}"/>
              </a:ext>
            </a:extLst>
          </p:cNvPr>
          <p:cNvCxnSpPr/>
          <p:nvPr/>
        </p:nvCxnSpPr>
        <p:spPr>
          <a:xfrm>
            <a:off x="5156464" y="2063986"/>
            <a:ext cx="0" cy="3904557"/>
          </a:xfrm>
          <a:prstGeom prst="line">
            <a:avLst/>
          </a:prstGeom>
          <a:ln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A90504E-FD19-C202-2A01-ED96CF65502A}"/>
              </a:ext>
            </a:extLst>
          </p:cNvPr>
          <p:cNvSpPr txBox="1"/>
          <p:nvPr/>
        </p:nvSpPr>
        <p:spPr>
          <a:xfrm>
            <a:off x="4282763" y="2800490"/>
            <a:ext cx="1097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？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3C177F7F-0FC2-D824-6627-4BC3DDA64B97}"/>
              </a:ext>
            </a:extLst>
          </p:cNvPr>
          <p:cNvCxnSpPr>
            <a:cxnSpLocks/>
            <a:endCxn id="15" idx="6"/>
          </p:cNvCxnSpPr>
          <p:nvPr/>
        </p:nvCxnSpPr>
        <p:spPr>
          <a:xfrm flipV="1">
            <a:off x="5209854" y="2128757"/>
            <a:ext cx="694061" cy="344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C0A1D0C-4A26-66DD-7C11-84F9D1B404F2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4440875" y="2128757"/>
            <a:ext cx="619280" cy="3690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BF65E1E-06D9-C330-54C5-35A257137943}"/>
              </a:ext>
            </a:extLst>
          </p:cNvPr>
          <p:cNvCxnSpPr>
            <a:cxnSpLocks/>
          </p:cNvCxnSpPr>
          <p:nvPr/>
        </p:nvCxnSpPr>
        <p:spPr>
          <a:xfrm flipV="1">
            <a:off x="5172395" y="2217060"/>
            <a:ext cx="288472" cy="242207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AB0CA1AC-2811-E80F-5FE1-847DFEC5F353}"/>
              </a:ext>
            </a:extLst>
          </p:cNvPr>
          <p:cNvSpPr/>
          <p:nvPr/>
        </p:nvSpPr>
        <p:spPr>
          <a:xfrm>
            <a:off x="4440875" y="2040453"/>
            <a:ext cx="1463040" cy="1766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090F88C-FB5A-4366-AA01-E0E46669FF14}"/>
              </a:ext>
            </a:extLst>
          </p:cNvPr>
          <p:cNvSpPr txBox="1"/>
          <p:nvPr/>
        </p:nvSpPr>
        <p:spPr>
          <a:xfrm>
            <a:off x="8733726" y="6547048"/>
            <a:ext cx="3458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0432FF"/>
                </a:solidFill>
              </a:rPr>
              <a:t>注意：假设法向量长度相同</a:t>
            </a:r>
          </a:p>
        </p:txBody>
      </p:sp>
    </p:spTree>
    <p:extLst>
      <p:ext uri="{BB962C8B-B14F-4D97-AF65-F5344CB8AC3E}">
        <p14:creationId xmlns:p14="http://schemas.microsoft.com/office/powerpoint/2010/main" val="692983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7A1DA-ECCC-24D8-1D8D-DE682E685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圆锥体</a:t>
            </a:r>
            <a:r>
              <a:rPr kumimoji="1" lang="zh-CN" altLang="en-US" dirty="0"/>
              <a:t>点云参数计算</a:t>
            </a:r>
            <a:r>
              <a:rPr kumimoji="1" lang="en-US" altLang="zh-CN" sz="36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600" dirty="0">
                <a:solidFill>
                  <a:srgbClr val="0432FF"/>
                </a:solidFill>
              </a:rPr>
              <a:t>中轴线计算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07E1CA-5FA6-150C-574D-88CB4D58A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683" y="2390886"/>
            <a:ext cx="3537703" cy="32956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05AEBA0-7A65-7D48-1CAD-055519B1F088}"/>
              </a:ext>
            </a:extLst>
          </p:cNvPr>
          <p:cNvSpPr txBox="1"/>
          <p:nvPr/>
        </p:nvSpPr>
        <p:spPr>
          <a:xfrm>
            <a:off x="7358743" y="2390886"/>
            <a:ext cx="42522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或者顶点和多个法向量构成的平面公交线就是中轴线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90504E-FD19-C202-2A01-ED96CF65502A}"/>
              </a:ext>
            </a:extLst>
          </p:cNvPr>
          <p:cNvSpPr txBox="1"/>
          <p:nvPr/>
        </p:nvSpPr>
        <p:spPr>
          <a:xfrm>
            <a:off x="4282763" y="2800490"/>
            <a:ext cx="1097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090F88C-FB5A-4366-AA01-E0E46669FF14}"/>
              </a:ext>
            </a:extLst>
          </p:cNvPr>
          <p:cNvSpPr txBox="1"/>
          <p:nvPr/>
        </p:nvSpPr>
        <p:spPr>
          <a:xfrm>
            <a:off x="8733726" y="6547048"/>
            <a:ext cx="3458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0432FF"/>
                </a:solidFill>
              </a:rPr>
              <a:t>注意：假设法向量长度相同</a:t>
            </a: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04A5E1C9-A731-4F13-80EB-7FD583432C3E}"/>
              </a:ext>
            </a:extLst>
          </p:cNvPr>
          <p:cNvSpPr/>
          <p:nvPr/>
        </p:nvSpPr>
        <p:spPr>
          <a:xfrm rot="5400000" flipV="1">
            <a:off x="3104708" y="3446866"/>
            <a:ext cx="2994257" cy="1103862"/>
          </a:xfrm>
          <a:prstGeom prst="parallelogram">
            <a:avLst>
              <a:gd name="adj" fmla="val 9448"/>
            </a:avLst>
          </a:prstGeom>
          <a:solidFill>
            <a:srgbClr val="E2F0D9">
              <a:alpha val="30196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627E553-9C63-6387-D97B-E796CDE82A22}"/>
              </a:ext>
            </a:extLst>
          </p:cNvPr>
          <p:cNvCxnSpPr>
            <a:cxnSpLocks/>
          </p:cNvCxnSpPr>
          <p:nvPr/>
        </p:nvCxnSpPr>
        <p:spPr>
          <a:xfrm flipH="1" flipV="1">
            <a:off x="4263713" y="4360545"/>
            <a:ext cx="513288" cy="17961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85FA40C-2CD5-457C-9067-5782A0992D97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4601837" y="2501668"/>
            <a:ext cx="551932" cy="294211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DF33CE2F-72EA-4532-BB7E-5DDF60279BC6}"/>
              </a:ext>
            </a:extLst>
          </p:cNvPr>
          <p:cNvSpPr/>
          <p:nvPr/>
        </p:nvSpPr>
        <p:spPr>
          <a:xfrm rot="5400000">
            <a:off x="4199168" y="3456268"/>
            <a:ext cx="2927632" cy="1018435"/>
          </a:xfrm>
          <a:prstGeom prst="parallelogram">
            <a:avLst>
              <a:gd name="adj" fmla="val 4772"/>
            </a:avLst>
          </a:prstGeom>
          <a:solidFill>
            <a:schemeClr val="accent2">
              <a:lumMod val="20000"/>
              <a:lumOff val="80000"/>
              <a:alpha val="30196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E8451B3-1AB3-4355-8330-322406261730}"/>
              </a:ext>
            </a:extLst>
          </p:cNvPr>
          <p:cNvSpPr/>
          <p:nvPr/>
        </p:nvSpPr>
        <p:spPr>
          <a:xfrm rot="5400000">
            <a:off x="3954234" y="3732668"/>
            <a:ext cx="2994257" cy="584409"/>
          </a:xfrm>
          <a:prstGeom prst="parallelogram">
            <a:avLst>
              <a:gd name="adj" fmla="val 25747"/>
            </a:avLst>
          </a:prstGeom>
          <a:solidFill>
            <a:schemeClr val="accent5">
              <a:lumMod val="20000"/>
              <a:lumOff val="80000"/>
              <a:alpha val="3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36B6E9D-95C1-4CA9-8008-B822B5E5ED71}"/>
              </a:ext>
            </a:extLst>
          </p:cNvPr>
          <p:cNvCxnSpPr>
            <a:cxnSpLocks/>
          </p:cNvCxnSpPr>
          <p:nvPr/>
        </p:nvCxnSpPr>
        <p:spPr>
          <a:xfrm>
            <a:off x="5156464" y="2508478"/>
            <a:ext cx="769069" cy="292082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D47394E-DFB8-4670-2D7C-062CE79C2921}"/>
              </a:ext>
            </a:extLst>
          </p:cNvPr>
          <p:cNvCxnSpPr/>
          <p:nvPr/>
        </p:nvCxnSpPr>
        <p:spPr>
          <a:xfrm flipV="1">
            <a:off x="5602385" y="3886639"/>
            <a:ext cx="800100" cy="3102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F490D9F-934D-4814-1C2B-CA6EE6EFBC31}"/>
              </a:ext>
            </a:extLst>
          </p:cNvPr>
          <p:cNvCxnSpPr>
            <a:cxnSpLocks/>
          </p:cNvCxnSpPr>
          <p:nvPr/>
        </p:nvCxnSpPr>
        <p:spPr>
          <a:xfrm flipV="1">
            <a:off x="5279848" y="3503435"/>
            <a:ext cx="346662" cy="121103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6318611-FF6C-47DB-825C-CEE0B562D745}"/>
              </a:ext>
            </a:extLst>
          </p:cNvPr>
          <p:cNvCxnSpPr>
            <a:cxnSpLocks/>
          </p:cNvCxnSpPr>
          <p:nvPr/>
        </p:nvCxnSpPr>
        <p:spPr>
          <a:xfrm>
            <a:off x="5162791" y="2508478"/>
            <a:ext cx="405564" cy="2987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46B79E9-6313-BF68-5CF4-7EF043868569}"/>
              </a:ext>
            </a:extLst>
          </p:cNvPr>
          <p:cNvCxnSpPr/>
          <p:nvPr/>
        </p:nvCxnSpPr>
        <p:spPr>
          <a:xfrm>
            <a:off x="5156464" y="2063986"/>
            <a:ext cx="0" cy="3904557"/>
          </a:xfrm>
          <a:prstGeom prst="line">
            <a:avLst/>
          </a:prstGeom>
          <a:ln w="28575"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C6630D0E-98CA-477D-866C-45E2AEE6A44B}"/>
              </a:ext>
            </a:extLst>
          </p:cNvPr>
          <p:cNvSpPr/>
          <p:nvPr/>
        </p:nvSpPr>
        <p:spPr>
          <a:xfrm>
            <a:off x="5096116" y="2444678"/>
            <a:ext cx="133350" cy="12759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2402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7A1DA-ECCC-24D8-1D8D-DE682E685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圆锥体</a:t>
            </a:r>
            <a:r>
              <a:rPr kumimoji="1" lang="zh-CN" altLang="en-US" dirty="0"/>
              <a:t>点云参数计算</a:t>
            </a:r>
            <a:r>
              <a:rPr kumimoji="1" lang="en-US" altLang="zh-CN" sz="36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600" dirty="0">
                <a:solidFill>
                  <a:srgbClr val="0432FF"/>
                </a:solidFill>
              </a:rPr>
              <a:t>圆锥角计算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07E1CA-5FA6-150C-574D-88CB4D58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683" y="2400300"/>
            <a:ext cx="3537703" cy="329565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D47394E-DFB8-4670-2D7C-062CE79C2921}"/>
              </a:ext>
            </a:extLst>
          </p:cNvPr>
          <p:cNvCxnSpPr/>
          <p:nvPr/>
        </p:nvCxnSpPr>
        <p:spPr>
          <a:xfrm flipV="1">
            <a:off x="5695950" y="3893003"/>
            <a:ext cx="800100" cy="3102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627E553-9C63-6387-D97B-E796CDE82A22}"/>
              </a:ext>
            </a:extLst>
          </p:cNvPr>
          <p:cNvCxnSpPr>
            <a:cxnSpLocks/>
          </p:cNvCxnSpPr>
          <p:nvPr/>
        </p:nvCxnSpPr>
        <p:spPr>
          <a:xfrm flipH="1" flipV="1">
            <a:off x="4156683" y="4425043"/>
            <a:ext cx="513288" cy="17961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F490D9F-934D-4814-1C2B-CA6EE6EFBC31}"/>
              </a:ext>
            </a:extLst>
          </p:cNvPr>
          <p:cNvCxnSpPr>
            <a:cxnSpLocks/>
          </p:cNvCxnSpPr>
          <p:nvPr/>
        </p:nvCxnSpPr>
        <p:spPr>
          <a:xfrm flipV="1">
            <a:off x="5263242" y="3429000"/>
            <a:ext cx="346662" cy="121103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05AEBA0-7A65-7D48-1CAD-055519B1F088}"/>
              </a:ext>
            </a:extLst>
          </p:cNvPr>
          <p:cNvSpPr txBox="1"/>
          <p:nvPr/>
        </p:nvSpPr>
        <p:spPr>
          <a:xfrm>
            <a:off x="7358743" y="2390886"/>
            <a:ext cx="42522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或者顶点和多个法向量构成的平面公交线就是中轴线</a:t>
            </a:r>
            <a:endParaRPr kumimoji="1" lang="en-US" altLang="zh-CN" sz="2800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C29E3DF-F57B-7B2E-B419-90BD9E70F802}"/>
              </a:ext>
            </a:extLst>
          </p:cNvPr>
          <p:cNvSpPr/>
          <p:nvPr/>
        </p:nvSpPr>
        <p:spPr>
          <a:xfrm>
            <a:off x="5050971" y="2359590"/>
            <a:ext cx="212271" cy="2122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46B79E9-6313-BF68-5CF4-7EF043868569}"/>
              </a:ext>
            </a:extLst>
          </p:cNvPr>
          <p:cNvCxnSpPr/>
          <p:nvPr/>
        </p:nvCxnSpPr>
        <p:spPr>
          <a:xfrm>
            <a:off x="5156464" y="2063986"/>
            <a:ext cx="0" cy="3904557"/>
          </a:xfrm>
          <a:prstGeom prst="line">
            <a:avLst/>
          </a:prstGeom>
          <a:ln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A90504E-FD19-C202-2A01-ED96CF65502A}"/>
              </a:ext>
            </a:extLst>
          </p:cNvPr>
          <p:cNvSpPr txBox="1"/>
          <p:nvPr/>
        </p:nvSpPr>
        <p:spPr>
          <a:xfrm>
            <a:off x="4282763" y="2800490"/>
            <a:ext cx="1097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？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3C177F7F-0FC2-D824-6627-4BC3DDA64B97}"/>
              </a:ext>
            </a:extLst>
          </p:cNvPr>
          <p:cNvCxnSpPr>
            <a:cxnSpLocks/>
            <a:endCxn id="15" idx="6"/>
          </p:cNvCxnSpPr>
          <p:nvPr/>
        </p:nvCxnSpPr>
        <p:spPr>
          <a:xfrm flipV="1">
            <a:off x="5209854" y="2128757"/>
            <a:ext cx="694061" cy="344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C0A1D0C-4A26-66DD-7C11-84F9D1B404F2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4440875" y="2128757"/>
            <a:ext cx="619280" cy="3690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BF65E1E-06D9-C330-54C5-35A257137943}"/>
              </a:ext>
            </a:extLst>
          </p:cNvPr>
          <p:cNvCxnSpPr>
            <a:cxnSpLocks/>
          </p:cNvCxnSpPr>
          <p:nvPr/>
        </p:nvCxnSpPr>
        <p:spPr>
          <a:xfrm flipV="1">
            <a:off x="5172395" y="2217060"/>
            <a:ext cx="288472" cy="242207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AB0CA1AC-2811-E80F-5FE1-847DFEC5F353}"/>
              </a:ext>
            </a:extLst>
          </p:cNvPr>
          <p:cNvSpPr/>
          <p:nvPr/>
        </p:nvSpPr>
        <p:spPr>
          <a:xfrm>
            <a:off x="4440875" y="2040453"/>
            <a:ext cx="1463040" cy="1766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090F88C-FB5A-4366-AA01-E0E46669FF14}"/>
              </a:ext>
            </a:extLst>
          </p:cNvPr>
          <p:cNvSpPr txBox="1"/>
          <p:nvPr/>
        </p:nvSpPr>
        <p:spPr>
          <a:xfrm>
            <a:off x="8733726" y="6547048"/>
            <a:ext cx="3458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0432FF"/>
                </a:solidFill>
              </a:rPr>
              <a:t>注意：假设法向量长度相同</a:t>
            </a:r>
          </a:p>
        </p:txBody>
      </p:sp>
    </p:spTree>
    <p:extLst>
      <p:ext uri="{BB962C8B-B14F-4D97-AF65-F5344CB8AC3E}">
        <p14:creationId xmlns:p14="http://schemas.microsoft.com/office/powerpoint/2010/main" val="29844944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7A1DA-ECCC-24D8-1D8D-DE682E685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圆锥体</a:t>
            </a:r>
            <a:r>
              <a:rPr kumimoji="1" lang="zh-CN" altLang="en-US" dirty="0"/>
              <a:t>点云参数计算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07E1CA-5FA6-150C-574D-88CB4D58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840" y="2359590"/>
            <a:ext cx="3537703" cy="32956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05AEBA0-7A65-7D48-1CAD-055519B1F088}"/>
              </a:ext>
            </a:extLst>
          </p:cNvPr>
          <p:cNvSpPr txBox="1"/>
          <p:nvPr/>
        </p:nvSpPr>
        <p:spPr>
          <a:xfrm>
            <a:off x="7663543" y="2595996"/>
            <a:ext cx="39136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通过顶点和表面任意一点连线和中轴线夹角计算</a:t>
            </a:r>
            <a:endParaRPr kumimoji="1" lang="en-US" altLang="zh-CN" sz="2800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C29E3DF-F57B-7B2E-B419-90BD9E70F802}"/>
              </a:ext>
            </a:extLst>
          </p:cNvPr>
          <p:cNvSpPr/>
          <p:nvPr/>
        </p:nvSpPr>
        <p:spPr>
          <a:xfrm>
            <a:off x="5050971" y="2359590"/>
            <a:ext cx="212271" cy="2122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46B79E9-6313-BF68-5CF4-7EF043868569}"/>
              </a:ext>
            </a:extLst>
          </p:cNvPr>
          <p:cNvCxnSpPr/>
          <p:nvPr/>
        </p:nvCxnSpPr>
        <p:spPr>
          <a:xfrm>
            <a:off x="5156464" y="2063986"/>
            <a:ext cx="0" cy="3904557"/>
          </a:xfrm>
          <a:prstGeom prst="line">
            <a:avLst/>
          </a:prstGeom>
          <a:ln w="38100"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3EE2120C-41F6-B154-DF2B-17A11117470D}"/>
              </a:ext>
            </a:extLst>
          </p:cNvPr>
          <p:cNvCxnSpPr>
            <a:cxnSpLocks/>
          </p:cNvCxnSpPr>
          <p:nvPr/>
        </p:nvCxnSpPr>
        <p:spPr>
          <a:xfrm flipH="1">
            <a:off x="4413009" y="2491605"/>
            <a:ext cx="743780" cy="3049318"/>
          </a:xfrm>
          <a:prstGeom prst="line">
            <a:avLst/>
          </a:prstGeom>
          <a:ln w="381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98D336CD-BB6F-0411-57E6-C684A644AA27}"/>
              </a:ext>
            </a:extLst>
          </p:cNvPr>
          <p:cNvSpPr/>
          <p:nvPr/>
        </p:nvSpPr>
        <p:spPr>
          <a:xfrm>
            <a:off x="4944234" y="3342011"/>
            <a:ext cx="202301" cy="57776"/>
          </a:xfrm>
          <a:custGeom>
            <a:avLst/>
            <a:gdLst>
              <a:gd name="connsiteX0" fmla="*/ 0 w 202301"/>
              <a:gd name="connsiteY0" fmla="*/ 0 h 57776"/>
              <a:gd name="connsiteX1" fmla="*/ 121380 w 202301"/>
              <a:gd name="connsiteY1" fmla="*/ 56644 h 57776"/>
              <a:gd name="connsiteX2" fmla="*/ 202301 w 202301"/>
              <a:gd name="connsiteY2" fmla="*/ 32368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301" h="57776">
                <a:moveTo>
                  <a:pt x="0" y="0"/>
                </a:moveTo>
                <a:cubicBezTo>
                  <a:pt x="43831" y="25624"/>
                  <a:pt x="87663" y="51249"/>
                  <a:pt x="121380" y="56644"/>
                </a:cubicBezTo>
                <a:cubicBezTo>
                  <a:pt x="155097" y="62039"/>
                  <a:pt x="178699" y="47203"/>
                  <a:pt x="202301" y="3236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76DBE94-0104-4D9C-B169-3927DEA4BC6D}"/>
              </a:ext>
            </a:extLst>
          </p:cNvPr>
          <p:cNvSpPr/>
          <p:nvPr/>
        </p:nvSpPr>
        <p:spPr>
          <a:xfrm>
            <a:off x="4466330" y="4797990"/>
            <a:ext cx="212271" cy="21227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1845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7A1DA-ECCC-24D8-1D8D-DE682E685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圆锥体</a:t>
            </a:r>
            <a:r>
              <a:rPr kumimoji="1" lang="zh-CN" altLang="en-US" dirty="0"/>
              <a:t>点云参数计算</a:t>
            </a:r>
            <a:r>
              <a:rPr kumimoji="1" lang="en-US" altLang="zh-CN" sz="36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600" dirty="0">
                <a:solidFill>
                  <a:srgbClr val="0432FF"/>
                </a:solidFill>
              </a:rPr>
              <a:t>小结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07E1CA-5FA6-150C-574D-88CB4D58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683" y="2400300"/>
            <a:ext cx="3537703" cy="329565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D47394E-DFB8-4670-2D7C-062CE79C2921}"/>
              </a:ext>
            </a:extLst>
          </p:cNvPr>
          <p:cNvCxnSpPr/>
          <p:nvPr/>
        </p:nvCxnSpPr>
        <p:spPr>
          <a:xfrm flipV="1">
            <a:off x="5695950" y="3893003"/>
            <a:ext cx="800100" cy="3102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627E553-9C63-6387-D97B-E796CDE82A22}"/>
              </a:ext>
            </a:extLst>
          </p:cNvPr>
          <p:cNvCxnSpPr>
            <a:cxnSpLocks/>
          </p:cNvCxnSpPr>
          <p:nvPr/>
        </p:nvCxnSpPr>
        <p:spPr>
          <a:xfrm flipH="1" flipV="1">
            <a:off x="4156683" y="4425043"/>
            <a:ext cx="513288" cy="17961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F490D9F-934D-4814-1C2B-CA6EE6EFBC31}"/>
              </a:ext>
            </a:extLst>
          </p:cNvPr>
          <p:cNvCxnSpPr>
            <a:cxnSpLocks/>
          </p:cNvCxnSpPr>
          <p:nvPr/>
        </p:nvCxnSpPr>
        <p:spPr>
          <a:xfrm flipV="1">
            <a:off x="5263242" y="3429000"/>
            <a:ext cx="346662" cy="121103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05AEBA0-7A65-7D48-1CAD-055519B1F088}"/>
              </a:ext>
            </a:extLst>
          </p:cNvPr>
          <p:cNvSpPr txBox="1"/>
          <p:nvPr/>
        </p:nvSpPr>
        <p:spPr>
          <a:xfrm>
            <a:off x="7191375" y="2595996"/>
            <a:ext cx="46672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3</a:t>
            </a:r>
            <a:r>
              <a:rPr kumimoji="1" lang="zh-CN" altLang="en-US" sz="2800" dirty="0"/>
              <a:t>个点对应的平面公共交点是顶点</a:t>
            </a:r>
            <a:endParaRPr kumimoji="1"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三个法向量“尾部”相连，箭头共面</a:t>
            </a:r>
            <a:r>
              <a:rPr kumimoji="1" lang="en-US" altLang="zh-CN" sz="2800" dirty="0"/>
              <a:t>——</a:t>
            </a:r>
            <a:r>
              <a:rPr kumimoji="1" lang="zh-CN" altLang="en-US" sz="2800" dirty="0"/>
              <a:t>法向量就是中轴线</a:t>
            </a:r>
            <a:endParaRPr kumimoji="1"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通过顶点和表面任意一点连线和中轴线夹角计算</a:t>
            </a:r>
            <a:endParaRPr kumimoji="1" lang="en-US" altLang="zh-CN" sz="2800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C29E3DF-F57B-7B2E-B419-90BD9E70F802}"/>
              </a:ext>
            </a:extLst>
          </p:cNvPr>
          <p:cNvSpPr/>
          <p:nvPr/>
        </p:nvSpPr>
        <p:spPr>
          <a:xfrm>
            <a:off x="5050971" y="2359590"/>
            <a:ext cx="212271" cy="2122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46B79E9-6313-BF68-5CF4-7EF043868569}"/>
              </a:ext>
            </a:extLst>
          </p:cNvPr>
          <p:cNvCxnSpPr/>
          <p:nvPr/>
        </p:nvCxnSpPr>
        <p:spPr>
          <a:xfrm>
            <a:off x="5156464" y="2063986"/>
            <a:ext cx="0" cy="3904557"/>
          </a:xfrm>
          <a:prstGeom prst="line">
            <a:avLst/>
          </a:prstGeom>
          <a:ln w="38100"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3EE2120C-41F6-B154-DF2B-17A11117470D}"/>
              </a:ext>
            </a:extLst>
          </p:cNvPr>
          <p:cNvCxnSpPr>
            <a:cxnSpLocks/>
          </p:cNvCxnSpPr>
          <p:nvPr/>
        </p:nvCxnSpPr>
        <p:spPr>
          <a:xfrm flipH="1">
            <a:off x="4413009" y="2491605"/>
            <a:ext cx="743780" cy="3049318"/>
          </a:xfrm>
          <a:prstGeom prst="line">
            <a:avLst/>
          </a:prstGeom>
          <a:ln w="381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98D336CD-BB6F-0411-57E6-C684A644AA27}"/>
              </a:ext>
            </a:extLst>
          </p:cNvPr>
          <p:cNvSpPr/>
          <p:nvPr/>
        </p:nvSpPr>
        <p:spPr>
          <a:xfrm>
            <a:off x="4944234" y="3342011"/>
            <a:ext cx="202301" cy="57776"/>
          </a:xfrm>
          <a:custGeom>
            <a:avLst/>
            <a:gdLst>
              <a:gd name="connsiteX0" fmla="*/ 0 w 202301"/>
              <a:gd name="connsiteY0" fmla="*/ 0 h 57776"/>
              <a:gd name="connsiteX1" fmla="*/ 121380 w 202301"/>
              <a:gd name="connsiteY1" fmla="*/ 56644 h 57776"/>
              <a:gd name="connsiteX2" fmla="*/ 202301 w 202301"/>
              <a:gd name="connsiteY2" fmla="*/ 32368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301" h="57776">
                <a:moveTo>
                  <a:pt x="0" y="0"/>
                </a:moveTo>
                <a:cubicBezTo>
                  <a:pt x="43831" y="25624"/>
                  <a:pt x="87663" y="51249"/>
                  <a:pt x="121380" y="56644"/>
                </a:cubicBezTo>
                <a:cubicBezTo>
                  <a:pt x="155097" y="62039"/>
                  <a:pt x="178699" y="47203"/>
                  <a:pt x="202301" y="3236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8469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2D02C-1FCB-4D49-A39F-B55C14C9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0000FF"/>
                </a:solidFill>
              </a:rPr>
              <a:t>参数测量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EF431-2E64-1B4D-B3EA-4D9A5E16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空间直线测量</a:t>
            </a:r>
            <a:endParaRPr lang="zh-CN" altLang="zh-CN" dirty="0"/>
          </a:p>
          <a:p>
            <a:r>
              <a:rPr lang="zh-CN" altLang="en-US" dirty="0"/>
              <a:t>点云形状参数计算</a:t>
            </a:r>
            <a:endParaRPr lang="en-US" altLang="zh-CN" dirty="0"/>
          </a:p>
          <a:p>
            <a:r>
              <a:rPr lang="zh-CN" altLang="en-US" dirty="0"/>
              <a:t>直线</a:t>
            </a:r>
            <a:endParaRPr lang="en-US" altLang="zh-CN" dirty="0"/>
          </a:p>
          <a:p>
            <a:r>
              <a:rPr lang="zh-CN" altLang="en-US" dirty="0"/>
              <a:t>平面</a:t>
            </a:r>
            <a:endParaRPr lang="en-US" altLang="zh-CN" dirty="0"/>
          </a:p>
          <a:p>
            <a:r>
              <a:rPr lang="zh-CN" altLang="en-US" dirty="0"/>
              <a:t>球面</a:t>
            </a:r>
            <a:endParaRPr lang="en-US" altLang="zh-CN" dirty="0"/>
          </a:p>
          <a:p>
            <a:r>
              <a:rPr lang="zh-CN" altLang="en-US" dirty="0"/>
              <a:t>圆环</a:t>
            </a:r>
            <a:endParaRPr lang="zh-CN" altLang="zh-CN" dirty="0"/>
          </a:p>
          <a:p>
            <a:r>
              <a:rPr lang="zh-CN" altLang="en-US" dirty="0"/>
              <a:t>圆柱体</a:t>
            </a:r>
            <a:endParaRPr lang="en-US" altLang="zh-CN" dirty="0"/>
          </a:p>
          <a:p>
            <a:r>
              <a:rPr lang="zh-CN" altLang="en-US" b="1" i="1" u="sng" dirty="0">
                <a:solidFill>
                  <a:srgbClr val="0000FF"/>
                </a:solidFill>
              </a:rPr>
              <a:t>二次曲面</a:t>
            </a:r>
            <a:endParaRPr lang="en-US" altLang="zh-CN" b="1" i="1" u="sng" dirty="0">
              <a:solidFill>
                <a:srgbClr val="0000FF"/>
              </a:solidFill>
            </a:endParaRPr>
          </a:p>
          <a:p>
            <a:r>
              <a:rPr lang="zh-CN" altLang="en-US" dirty="0"/>
              <a:t>点的投影计算</a:t>
            </a:r>
            <a:endParaRPr lang="en-US" altLang="zh-CN" dirty="0"/>
          </a:p>
          <a:p>
            <a:r>
              <a:rPr lang="zh-CN" altLang="en-US" dirty="0"/>
              <a:t>离群点处理</a:t>
            </a:r>
            <a:endParaRPr lang="en-US" altLang="zh-CN" dirty="0"/>
          </a:p>
          <a:p>
            <a:r>
              <a:rPr lang="zh-CN" altLang="en-US" dirty="0"/>
              <a:t>前背景分离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6255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149"/>
            <a:ext cx="9560760" cy="1138051"/>
          </a:xfrm>
        </p:spPr>
        <p:txBody>
          <a:bodyPr/>
          <a:lstStyle/>
          <a:p>
            <a:r>
              <a:rPr kumimoji="1" lang="zh-CN" altLang="en-US" dirty="0"/>
              <a:t>点云形状拟合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多项式曲面参数拟合（</a:t>
            </a:r>
            <a:r>
              <a:rPr kumimoji="1" lang="en-US" altLang="zh-CN" sz="3200" dirty="0">
                <a:solidFill>
                  <a:srgbClr val="0432FF"/>
                </a:solidFill>
              </a:rPr>
              <a:t>LS</a:t>
            </a:r>
            <a:r>
              <a:rPr kumimoji="1" lang="zh-CN" altLang="en-US" sz="3200" dirty="0">
                <a:solidFill>
                  <a:srgbClr val="0432FF"/>
                </a:solidFill>
              </a:rPr>
              <a:t>）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1EE51DB-73A4-2D44-981D-5ED4DEE79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9799" y="2270389"/>
                <a:ext cx="7797800" cy="52322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对于点集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，以矩阵形式列出方程组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1EE51DB-73A4-2D44-981D-5ED4DEE79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9799" y="2270389"/>
                <a:ext cx="7797800" cy="523221"/>
              </a:xfrm>
              <a:blipFill>
                <a:blip r:embed="rId2"/>
                <a:stretch>
                  <a:fillRect l="-1301" t="-14286" r="-97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25CAE8F-E6A2-D54B-8421-68B003DA0C9B}"/>
                  </a:ext>
                </a:extLst>
              </p:cNvPr>
              <p:cNvSpPr/>
              <p:nvPr/>
            </p:nvSpPr>
            <p:spPr>
              <a:xfrm>
                <a:off x="1444273" y="1673986"/>
                <a:ext cx="8698407" cy="5232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𝑥𝑧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𝑦𝑧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25CAE8F-E6A2-D54B-8421-68B003DA0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273" y="1673986"/>
                <a:ext cx="8698407" cy="523220"/>
              </a:xfrm>
              <a:prstGeom prst="rect">
                <a:avLst/>
              </a:prstGeom>
              <a:blipFill>
                <a:blip r:embed="rId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F52F1B5-422C-9E4C-A906-C7DFDE1517B8}"/>
              </a:ext>
            </a:extLst>
          </p:cNvPr>
          <p:cNvSpPr/>
          <p:nvPr/>
        </p:nvSpPr>
        <p:spPr>
          <a:xfrm>
            <a:off x="1469857" y="1181891"/>
            <a:ext cx="43236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/>
              <a:t>二次曲面方程，</a:t>
            </a:r>
            <a:r>
              <a:rPr kumimoji="1" lang="en-US" altLang="zh-CN" sz="2800" dirty="0"/>
              <a:t>7</a:t>
            </a:r>
            <a:r>
              <a:rPr kumimoji="1" lang="zh-CN" altLang="en-US" sz="2800" dirty="0"/>
              <a:t>个未知数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FCB3714-7AC1-B54A-9BC0-13CC3C4F2D96}"/>
                  </a:ext>
                </a:extLst>
              </p:cNvPr>
              <p:cNvSpPr txBox="1"/>
              <p:nvPr/>
            </p:nvSpPr>
            <p:spPr>
              <a:xfrm>
                <a:off x="1371605" y="2716620"/>
                <a:ext cx="6146800" cy="1889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FCB3714-7AC1-B54A-9BC0-13CC3C4F2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5" y="2716620"/>
                <a:ext cx="6146800" cy="1889107"/>
              </a:xfrm>
              <a:prstGeom prst="rect">
                <a:avLst/>
              </a:prstGeom>
              <a:blipFill>
                <a:blip r:embed="rId4"/>
                <a:stretch>
                  <a:fillRect b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17DE5AD-F334-DE45-B404-381C1099091B}"/>
                  </a:ext>
                </a:extLst>
              </p:cNvPr>
              <p:cNvSpPr/>
              <p:nvPr/>
            </p:nvSpPr>
            <p:spPr>
              <a:xfrm>
                <a:off x="5775662" y="5032648"/>
                <a:ext cx="13013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zh-CN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17DE5AD-F334-DE45-B404-381C10990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662" y="5032648"/>
                <a:ext cx="130138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D999EC4-ED93-2D4A-AEC9-D1580C08A36E}"/>
                  </a:ext>
                </a:extLst>
              </p:cNvPr>
              <p:cNvSpPr txBox="1"/>
              <p:nvPr/>
            </p:nvSpPr>
            <p:spPr>
              <a:xfrm>
                <a:off x="7232888" y="3245674"/>
                <a:ext cx="468001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方程数量高于未知数数量</a:t>
                </a:r>
                <a:endParaRPr kumimoji="1" lang="en-US" altLang="zh-CN" sz="2400" dirty="0">
                  <a:solidFill>
                    <a:srgbClr val="0432FF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解不唯一，即如果</a:t>
                </a:r>
                <a14:m>
                  <m:oMath xmlns:m="http://schemas.openxmlformats.org/officeDocument/2006/math">
                    <m:r>
                      <a:rPr kumimoji="1" lang="en-US" altLang="zh-CN" sz="2400" b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kumimoji="1" lang="zh-CN" altLang="en-US" sz="2400" dirty="0">
                    <a:solidFill>
                      <a:srgbClr val="0432FF"/>
                    </a:solidFill>
                  </a:rPr>
                  <a:t>满足方程的话那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zh-CN" sz="2400" b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kumimoji="1" lang="zh-CN" altLang="en-US" sz="2400" dirty="0">
                    <a:solidFill>
                      <a:srgbClr val="0432FF"/>
                    </a:solidFill>
                  </a:rPr>
                  <a:t>（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zh-CN" sz="24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kumimoji="1"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0)</m:t>
                    </m:r>
                  </m:oMath>
                </a14:m>
                <a:r>
                  <a:rPr kumimoji="1" lang="zh-CN" altLang="en-US" sz="2400" dirty="0">
                    <a:solidFill>
                      <a:srgbClr val="0432FF"/>
                    </a:solidFill>
                  </a:rPr>
                  <a:t>也满足</a:t>
                </a:r>
                <a:endParaRPr kumimoji="1" lang="en-US" altLang="zh-CN" sz="2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D999EC4-ED93-2D4A-AEC9-D1580C08A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888" y="3245674"/>
                <a:ext cx="4680014" cy="1200329"/>
              </a:xfrm>
              <a:prstGeom prst="rect">
                <a:avLst/>
              </a:prstGeom>
              <a:blipFill>
                <a:blip r:embed="rId6"/>
                <a:stretch>
                  <a:fillRect l="-1626" t="-4211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6337436-92B5-5F4D-9781-E60016EDE7EA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975102" y="4351870"/>
            <a:ext cx="1800560" cy="911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34BF3C64-F023-EA44-B893-39CC51A33CC0}"/>
              </a:ext>
            </a:extLst>
          </p:cNvPr>
          <p:cNvCxnSpPr>
            <a:cxnSpLocks/>
          </p:cNvCxnSpPr>
          <p:nvPr/>
        </p:nvCxnSpPr>
        <p:spPr>
          <a:xfrm flipH="1">
            <a:off x="6146805" y="4605727"/>
            <a:ext cx="1" cy="426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5F69D2FE-A521-AF45-80AF-E4580F9D3D3B}"/>
              </a:ext>
            </a:extLst>
          </p:cNvPr>
          <p:cNvCxnSpPr>
            <a:cxnSpLocks/>
          </p:cNvCxnSpPr>
          <p:nvPr/>
        </p:nvCxnSpPr>
        <p:spPr>
          <a:xfrm flipH="1">
            <a:off x="6829096" y="4630337"/>
            <a:ext cx="1" cy="40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6C5DEF-4E7E-0B46-A79E-2E47B22DA92B}"/>
                  </a:ext>
                </a:extLst>
              </p:cNvPr>
              <p:cNvSpPr txBox="1"/>
              <p:nvPr/>
            </p:nvSpPr>
            <p:spPr>
              <a:xfrm>
                <a:off x="939800" y="5134248"/>
                <a:ext cx="62930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如何求解</a:t>
                </a:r>
                <a14:m>
                  <m:oMath xmlns:m="http://schemas.openxmlformats.org/officeDocument/2006/math">
                    <m:r>
                      <a:rPr kumimoji="1" lang="en-US" altLang="zh-CN" sz="2400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kumimoji="1" lang="zh-CN" altLang="en-US" sz="2400" dirty="0"/>
                  <a:t>？</a:t>
                </a:r>
                <a:endParaRPr kumimoji="1"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用的</a:t>
                </a:r>
                <a:r>
                  <a:rPr kumimoji="1" lang="en-US" altLang="zh-CN" sz="2400" dirty="0"/>
                  <a:t>SVD</a:t>
                </a:r>
                <a:r>
                  <a:rPr kumimoji="1" lang="zh-CN" altLang="en-US" sz="2400" dirty="0"/>
                  <a:t>分解，</a:t>
                </a:r>
                <a:r>
                  <a:rPr kumimoji="1" lang="en-US" altLang="zh-CN" sz="24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kumimoji="1" lang="zh-CN" altLang="en-US" sz="2400" dirty="0"/>
                  <a:t>对应</a:t>
                </a:r>
                <a:r>
                  <a:rPr kumimoji="1" lang="en-US" altLang="zh-CN" sz="2400" dirty="0"/>
                  <a:t>0</a:t>
                </a:r>
                <a:r>
                  <a:rPr kumimoji="1" lang="zh-CN" altLang="en-US" sz="2400" dirty="0"/>
                  <a:t>奇异值的分解向量</a:t>
                </a:r>
                <a:endParaRPr kumimoji="1"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用特征值分解（等效</a:t>
                </a:r>
                <a:r>
                  <a:rPr kumimoji="1" lang="en-US" altLang="zh-CN" sz="2400" dirty="0"/>
                  <a:t>SVD)</a:t>
                </a: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6C5DEF-4E7E-0B46-A79E-2E47B22DA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00" y="5134248"/>
                <a:ext cx="6293081" cy="1200329"/>
              </a:xfrm>
              <a:prstGeom prst="rect">
                <a:avLst/>
              </a:prstGeom>
              <a:blipFill>
                <a:blip r:embed="rId7"/>
                <a:stretch>
                  <a:fillRect l="-1207" t="-3125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图形 32" descr="困惑的脸，没有填充">
            <a:extLst>
              <a:ext uri="{FF2B5EF4-FFF2-40B4-BE49-F238E27FC236}">
                <a16:creationId xmlns:a16="http://schemas.microsoft.com/office/drawing/2014/main" id="{4B0994B1-C8BC-E148-999F-AEA24EFB6A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3067" y="5031714"/>
            <a:ext cx="666732" cy="666732"/>
          </a:xfrm>
          <a:prstGeom prst="rect">
            <a:avLst/>
          </a:prstGeom>
        </p:spPr>
      </p:pic>
      <p:pic>
        <p:nvPicPr>
          <p:cNvPr id="34" name="图形 33" descr="笑嘻嘻的脸，没有填充">
            <a:extLst>
              <a:ext uri="{FF2B5EF4-FFF2-40B4-BE49-F238E27FC236}">
                <a16:creationId xmlns:a16="http://schemas.microsoft.com/office/drawing/2014/main" id="{2588529B-3D96-1B42-95F0-28A47521A0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3067" y="5637898"/>
            <a:ext cx="666732" cy="666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A339300-3AAB-5946-9A25-8C689AA3A0AB}"/>
                  </a:ext>
                </a:extLst>
              </p:cNvPr>
              <p:cNvSpPr/>
              <p:nvPr/>
            </p:nvSpPr>
            <p:spPr>
              <a:xfrm>
                <a:off x="5775662" y="5926323"/>
                <a:ext cx="581690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400" b="1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zh-CN" altLang="en-US" sz="2400" dirty="0">
                    <a:solidFill>
                      <a:srgbClr val="0432FF"/>
                    </a:solidFill>
                  </a:rPr>
                  <a:t>是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4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kumimoji="1" lang="en-US" altLang="zh-CN" sz="2400" b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0432FF"/>
                    </a:solidFill>
                  </a:rPr>
                  <a:t>的最小特征值对应的特征向量</a:t>
                </a:r>
                <a:endParaRPr lang="en-US" altLang="zh-CN" sz="2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A339300-3AAB-5946-9A25-8C689AA3A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662" y="5926323"/>
                <a:ext cx="5816906" cy="461665"/>
              </a:xfrm>
              <a:prstGeom prst="rect">
                <a:avLst/>
              </a:prstGeom>
              <a:blipFill>
                <a:blip r:embed="rId12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形 15" descr="笑嘻嘻的脸，没有填充">
            <a:extLst>
              <a:ext uri="{FF2B5EF4-FFF2-40B4-BE49-F238E27FC236}">
                <a16:creationId xmlns:a16="http://schemas.microsoft.com/office/drawing/2014/main" id="{B662E5C1-AFAB-BA40-AABC-0800F443C1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3067" y="2198633"/>
            <a:ext cx="666732" cy="666732"/>
          </a:xfrm>
          <a:prstGeom prst="rect">
            <a:avLst/>
          </a:prstGeom>
        </p:spPr>
      </p:pic>
      <p:pic>
        <p:nvPicPr>
          <p:cNvPr id="20" name="图形 19" descr="紧张表情，没有填充">
            <a:extLst>
              <a:ext uri="{FF2B5EF4-FFF2-40B4-BE49-F238E27FC236}">
                <a16:creationId xmlns:a16="http://schemas.microsoft.com/office/drawing/2014/main" id="{15D010A8-9550-5541-88B9-3AFAE82763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69405" y="2682850"/>
            <a:ext cx="673585" cy="67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30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2D02C-1FCB-4D49-A39F-B55C14C9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0000FF"/>
                </a:solidFill>
              </a:rPr>
              <a:t>参数测量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EF431-2E64-1B4D-B3EA-4D9A5E16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空间直线测量</a:t>
            </a:r>
            <a:endParaRPr lang="zh-CN" altLang="zh-CN" dirty="0"/>
          </a:p>
          <a:p>
            <a:r>
              <a:rPr lang="zh-CN" altLang="en-US" dirty="0"/>
              <a:t>点云形状参数计算</a:t>
            </a:r>
            <a:endParaRPr lang="en-US" altLang="zh-CN" dirty="0"/>
          </a:p>
          <a:p>
            <a:r>
              <a:rPr lang="zh-CN" altLang="en-US" dirty="0"/>
              <a:t>直线</a:t>
            </a:r>
            <a:endParaRPr lang="en-US" altLang="zh-CN" dirty="0"/>
          </a:p>
          <a:p>
            <a:r>
              <a:rPr lang="zh-CN" altLang="en-US" dirty="0"/>
              <a:t>平面</a:t>
            </a:r>
            <a:endParaRPr lang="en-US" altLang="zh-CN" dirty="0"/>
          </a:p>
          <a:p>
            <a:r>
              <a:rPr lang="zh-CN" altLang="en-US" dirty="0"/>
              <a:t>球面</a:t>
            </a:r>
            <a:endParaRPr lang="en-US" altLang="zh-CN" dirty="0"/>
          </a:p>
          <a:p>
            <a:r>
              <a:rPr lang="zh-CN" altLang="en-US" dirty="0"/>
              <a:t>圆环</a:t>
            </a:r>
            <a:endParaRPr lang="zh-CN" altLang="zh-CN" dirty="0"/>
          </a:p>
          <a:p>
            <a:r>
              <a:rPr lang="zh-CN" altLang="en-US" dirty="0"/>
              <a:t>圆柱体</a:t>
            </a:r>
            <a:endParaRPr lang="en-US" altLang="zh-CN" dirty="0"/>
          </a:p>
          <a:p>
            <a:r>
              <a:rPr lang="zh-CN" altLang="en-US" dirty="0"/>
              <a:t>二次曲面</a:t>
            </a:r>
            <a:endParaRPr lang="en-US" altLang="zh-CN" dirty="0"/>
          </a:p>
          <a:p>
            <a:r>
              <a:rPr lang="zh-CN" altLang="en-US" b="1" i="1" u="sng" dirty="0">
                <a:solidFill>
                  <a:srgbClr val="0000FF"/>
                </a:solidFill>
              </a:rPr>
              <a:t>点的投影计算</a:t>
            </a:r>
            <a:endParaRPr lang="en-US" altLang="zh-CN" b="1" i="1" u="sng" dirty="0">
              <a:solidFill>
                <a:srgbClr val="0000FF"/>
              </a:solidFill>
            </a:endParaRPr>
          </a:p>
          <a:p>
            <a:r>
              <a:rPr lang="zh-CN" altLang="en-US" dirty="0"/>
              <a:t>离群点处理</a:t>
            </a:r>
            <a:endParaRPr lang="en-US" altLang="zh-CN" b="1" i="1" u="sng" dirty="0">
              <a:solidFill>
                <a:srgbClr val="0000FF"/>
              </a:solidFill>
            </a:endParaRPr>
          </a:p>
          <a:p>
            <a:r>
              <a:rPr lang="zh-CN" altLang="en-US" dirty="0"/>
              <a:t>前背景分离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59964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8D3E7-8C53-884E-B7DA-3A28950C8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659"/>
            <a:ext cx="10515600" cy="817394"/>
          </a:xfrm>
        </p:spPr>
        <p:txBody>
          <a:bodyPr/>
          <a:lstStyle/>
          <a:p>
            <a:r>
              <a:rPr kumimoji="1" lang="zh-CN" altLang="en-US" dirty="0"/>
              <a:t>点云形状参数计算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——PCA</a:t>
            </a:r>
            <a:r>
              <a:rPr kumimoji="1" lang="zh-CN" altLang="en-US" sz="3200" dirty="0">
                <a:solidFill>
                  <a:srgbClr val="0432FF"/>
                </a:solidFill>
              </a:rPr>
              <a:t>算法改进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8EECBF-1673-7E45-A602-4B2251999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318" y="1460996"/>
            <a:ext cx="10912367" cy="314221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考虑不同点的“重要性”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不同位置点误差不同，可信度不同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sz="2400" dirty="0"/>
              <a:t>	</a:t>
            </a:r>
            <a:r>
              <a:rPr kumimoji="1" lang="zh-CN" altLang="en-US" sz="2400" dirty="0"/>
              <a:t>比如：对远距离物体，或者低反光物体测距准确度下降）</a:t>
            </a:r>
            <a:endParaRPr kumimoji="1" lang="en-US" altLang="zh-CN" sz="2400" dirty="0"/>
          </a:p>
          <a:p>
            <a:pPr lvl="1"/>
            <a:r>
              <a:rPr kumimoji="1" lang="zh-CN" altLang="en-US" dirty="0"/>
              <a:t>对整个点云的局部形状进行计算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比如</a:t>
            </a:r>
            <a:r>
              <a:rPr kumimoji="1" lang="en-US" altLang="zh-CN" dirty="0"/>
              <a:t>M</a:t>
            </a:r>
            <a:r>
              <a:rPr kumimoji="1" lang="zh-CN" altLang="en-US" dirty="0"/>
              <a:t>计算曲面上某点局部的法向量方向，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以该点为中心，距离它越远的点对形状的“贡献”越小</a:t>
            </a:r>
            <a:endParaRPr kumimoji="1" lang="en-US" altLang="zh-CN" dirty="0"/>
          </a:p>
          <a:p>
            <a:r>
              <a:rPr kumimoji="1" lang="zh-CN" altLang="en-US" dirty="0"/>
              <a:t>加权</a:t>
            </a:r>
            <a:r>
              <a:rPr kumimoji="1" lang="en-US" altLang="zh-CN" dirty="0"/>
              <a:t>PCA</a:t>
            </a:r>
            <a:r>
              <a:rPr kumimoji="1" lang="zh-CN" altLang="en-US" dirty="0"/>
              <a:t>算法</a:t>
            </a:r>
            <a:endParaRPr kumimoji="1" lang="en-US" altLang="zh-CN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9D21FB3-C303-4498-937A-2C7D39F68D7E}"/>
              </a:ext>
            </a:extLst>
          </p:cNvPr>
          <p:cNvGrpSpPr/>
          <p:nvPr/>
        </p:nvGrpSpPr>
        <p:grpSpPr>
          <a:xfrm>
            <a:off x="4205611" y="4100518"/>
            <a:ext cx="2900154" cy="2303400"/>
            <a:chOff x="9061390" y="3343773"/>
            <a:chExt cx="2900154" cy="23034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274D17B-A599-EF4E-9046-47E80AFAD883}"/>
                </a:ext>
              </a:extLst>
            </p:cNvPr>
            <p:cNvSpPr/>
            <p:nvPr/>
          </p:nvSpPr>
          <p:spPr>
            <a:xfrm>
              <a:off x="9921751" y="4264736"/>
              <a:ext cx="252652" cy="252652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38F587C-FDD2-CE4B-B7D7-EFA6BD77265D}"/>
                </a:ext>
              </a:extLst>
            </p:cNvPr>
            <p:cNvSpPr/>
            <p:nvPr/>
          </p:nvSpPr>
          <p:spPr>
            <a:xfrm>
              <a:off x="9952521" y="5191446"/>
              <a:ext cx="106129" cy="10612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1C07115-FCCA-DD41-ABEA-A3CD10CDFE23}"/>
                </a:ext>
              </a:extLst>
            </p:cNvPr>
            <p:cNvSpPr/>
            <p:nvPr/>
          </p:nvSpPr>
          <p:spPr>
            <a:xfrm>
              <a:off x="9489552" y="4798722"/>
              <a:ext cx="114215" cy="114215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B052394-E218-1D40-A63A-20B144E293D0}"/>
                </a:ext>
              </a:extLst>
            </p:cNvPr>
            <p:cNvSpPr/>
            <p:nvPr/>
          </p:nvSpPr>
          <p:spPr>
            <a:xfrm>
              <a:off x="10266380" y="4122282"/>
              <a:ext cx="325596" cy="325596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66942F2-6D65-7C4D-877C-CA5C46302E1C}"/>
                </a:ext>
              </a:extLst>
            </p:cNvPr>
            <p:cNvSpPr/>
            <p:nvPr/>
          </p:nvSpPr>
          <p:spPr>
            <a:xfrm>
              <a:off x="9489553" y="4442678"/>
              <a:ext cx="139068" cy="13906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597DAC9-E78C-8443-9CB1-720168AD1C06}"/>
                </a:ext>
              </a:extLst>
            </p:cNvPr>
            <p:cNvSpPr/>
            <p:nvPr/>
          </p:nvSpPr>
          <p:spPr>
            <a:xfrm>
              <a:off x="9711076" y="4313318"/>
              <a:ext cx="79585" cy="79585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BBB56E2-E6ED-2D49-ACC4-8DB40C6B5977}"/>
                </a:ext>
              </a:extLst>
            </p:cNvPr>
            <p:cNvSpPr/>
            <p:nvPr/>
          </p:nvSpPr>
          <p:spPr>
            <a:xfrm>
              <a:off x="10073698" y="453026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EB76A08-D6EC-5944-AFD9-A75DB8DF33E0}"/>
                </a:ext>
              </a:extLst>
            </p:cNvPr>
            <p:cNvSpPr/>
            <p:nvPr/>
          </p:nvSpPr>
          <p:spPr>
            <a:xfrm>
              <a:off x="9873722" y="4757002"/>
              <a:ext cx="114215" cy="114215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7AC6E8F-3C9C-A444-A75F-6BC8D8E57C86}"/>
                </a:ext>
              </a:extLst>
            </p:cNvPr>
            <p:cNvSpPr/>
            <p:nvPr/>
          </p:nvSpPr>
          <p:spPr>
            <a:xfrm>
              <a:off x="9641498" y="5019299"/>
              <a:ext cx="45583" cy="455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87050D0-C172-CD4F-9D0E-2E340527DBCD}"/>
                </a:ext>
              </a:extLst>
            </p:cNvPr>
            <p:cNvSpPr/>
            <p:nvPr/>
          </p:nvSpPr>
          <p:spPr>
            <a:xfrm>
              <a:off x="10577761" y="4151551"/>
              <a:ext cx="113585" cy="113585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FF0E252-0A30-474F-AD0C-9DE731B22800}"/>
                </a:ext>
              </a:extLst>
            </p:cNvPr>
            <p:cNvSpPr/>
            <p:nvPr/>
          </p:nvSpPr>
          <p:spPr>
            <a:xfrm>
              <a:off x="9675297" y="4505142"/>
              <a:ext cx="280252" cy="280252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E0198D7-D501-7D4C-AA78-B3D7FE8D7AAE}"/>
                </a:ext>
              </a:extLst>
            </p:cNvPr>
            <p:cNvSpPr/>
            <p:nvPr/>
          </p:nvSpPr>
          <p:spPr>
            <a:xfrm>
              <a:off x="9954997" y="4174250"/>
              <a:ext cx="139068" cy="13906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73774C3-08F0-4A40-B485-21233D8335EA}"/>
                </a:ext>
              </a:extLst>
            </p:cNvPr>
            <p:cNvSpPr/>
            <p:nvPr/>
          </p:nvSpPr>
          <p:spPr>
            <a:xfrm>
              <a:off x="10143231" y="4644446"/>
              <a:ext cx="337464" cy="337466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9EB2B81-B099-2944-952A-774D3D8F1DA2}"/>
                </a:ext>
              </a:extLst>
            </p:cNvPr>
            <p:cNvSpPr/>
            <p:nvPr/>
          </p:nvSpPr>
          <p:spPr>
            <a:xfrm>
              <a:off x="10334375" y="4723449"/>
              <a:ext cx="202364" cy="202364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4360766-4B2F-D54F-8D1F-70E8B899607C}"/>
                </a:ext>
              </a:extLst>
            </p:cNvPr>
            <p:cNvSpPr/>
            <p:nvPr/>
          </p:nvSpPr>
          <p:spPr>
            <a:xfrm>
              <a:off x="10263303" y="4387812"/>
              <a:ext cx="139068" cy="13906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DFD6B49-5F7E-D340-8780-1C02105EE8FF}"/>
                </a:ext>
              </a:extLst>
            </p:cNvPr>
            <p:cNvSpPr/>
            <p:nvPr/>
          </p:nvSpPr>
          <p:spPr>
            <a:xfrm>
              <a:off x="10192231" y="4052175"/>
              <a:ext cx="139068" cy="13906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622B521-C323-6247-BE0F-5383AE4372D6}"/>
                </a:ext>
              </a:extLst>
            </p:cNvPr>
            <p:cNvSpPr/>
            <p:nvPr/>
          </p:nvSpPr>
          <p:spPr>
            <a:xfrm>
              <a:off x="9693542" y="4870632"/>
              <a:ext cx="230298" cy="230298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A343C52-AF72-DD44-B63A-9DBCB85F0DB7}"/>
                </a:ext>
              </a:extLst>
            </p:cNvPr>
            <p:cNvSpPr/>
            <p:nvPr/>
          </p:nvSpPr>
          <p:spPr>
            <a:xfrm>
              <a:off x="10137263" y="5030072"/>
              <a:ext cx="230298" cy="230298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BB9DB51-346D-FC46-98BB-943F0EA87380}"/>
                </a:ext>
              </a:extLst>
            </p:cNvPr>
            <p:cNvSpPr/>
            <p:nvPr/>
          </p:nvSpPr>
          <p:spPr>
            <a:xfrm>
              <a:off x="10631699" y="5156476"/>
              <a:ext cx="53299" cy="5329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0F5625B-5178-504B-9D8A-F6DDB845B59B}"/>
                </a:ext>
              </a:extLst>
            </p:cNvPr>
            <p:cNvSpPr/>
            <p:nvPr/>
          </p:nvSpPr>
          <p:spPr>
            <a:xfrm>
              <a:off x="10776260" y="4100174"/>
              <a:ext cx="369292" cy="369292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0EC0D096-F7C5-AC4E-90F1-D7969771ECA2}"/>
                </a:ext>
              </a:extLst>
            </p:cNvPr>
            <p:cNvSpPr/>
            <p:nvPr/>
          </p:nvSpPr>
          <p:spPr>
            <a:xfrm>
              <a:off x="10631699" y="4512155"/>
              <a:ext cx="87697" cy="87697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8A0BC21-1DC6-7C48-92FB-36535C15DE55}"/>
                </a:ext>
              </a:extLst>
            </p:cNvPr>
            <p:cNvSpPr/>
            <p:nvPr/>
          </p:nvSpPr>
          <p:spPr>
            <a:xfrm>
              <a:off x="10831083" y="456382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87D8425-D302-BD48-994E-04A6BB161243}"/>
                </a:ext>
              </a:extLst>
            </p:cNvPr>
            <p:cNvSpPr/>
            <p:nvPr/>
          </p:nvSpPr>
          <p:spPr>
            <a:xfrm>
              <a:off x="11034136" y="3787748"/>
              <a:ext cx="113585" cy="113585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D6704C2-7A9F-E949-84D1-812BF5E265E3}"/>
                </a:ext>
              </a:extLst>
            </p:cNvPr>
            <p:cNvSpPr/>
            <p:nvPr/>
          </p:nvSpPr>
          <p:spPr>
            <a:xfrm>
              <a:off x="10658349" y="4814109"/>
              <a:ext cx="139068" cy="13906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934AB68-5E0E-DA46-A930-8E2008B13E34}"/>
                </a:ext>
              </a:extLst>
            </p:cNvPr>
            <p:cNvSpPr/>
            <p:nvPr/>
          </p:nvSpPr>
          <p:spPr>
            <a:xfrm>
              <a:off x="11053469" y="3989988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C58C0C5-6CF6-674D-A769-16DC8D68E0D3}"/>
                </a:ext>
              </a:extLst>
            </p:cNvPr>
            <p:cNvSpPr/>
            <p:nvPr/>
          </p:nvSpPr>
          <p:spPr>
            <a:xfrm>
              <a:off x="10658349" y="3908944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3024E869-286E-3846-A451-DF11E6546ED9}"/>
                </a:ext>
              </a:extLst>
            </p:cNvPr>
            <p:cNvSpPr/>
            <p:nvPr/>
          </p:nvSpPr>
          <p:spPr>
            <a:xfrm>
              <a:off x="9330671" y="5103541"/>
              <a:ext cx="79585" cy="79585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31FFC4C-AE2B-6842-997C-C15142BAD4D3}"/>
                </a:ext>
              </a:extLst>
            </p:cNvPr>
            <p:cNvSpPr/>
            <p:nvPr/>
          </p:nvSpPr>
          <p:spPr>
            <a:xfrm>
              <a:off x="9498215" y="5204650"/>
              <a:ext cx="252653" cy="25265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F510291-E812-2243-91ED-8323D017FD42}"/>
                </a:ext>
              </a:extLst>
            </p:cNvPr>
            <p:cNvSpPr/>
            <p:nvPr/>
          </p:nvSpPr>
          <p:spPr>
            <a:xfrm>
              <a:off x="9846392" y="5345586"/>
              <a:ext cx="106129" cy="10612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68BE82CA-752C-A149-8DA2-9F14A9194B4F}"/>
                </a:ext>
              </a:extLst>
            </p:cNvPr>
            <p:cNvSpPr/>
            <p:nvPr/>
          </p:nvSpPr>
          <p:spPr>
            <a:xfrm>
              <a:off x="10544301" y="4680805"/>
              <a:ext cx="135206" cy="135206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89C5985-2AD0-4387-B3BD-57844F6A39CA}"/>
                </a:ext>
              </a:extLst>
            </p:cNvPr>
            <p:cNvSpPr/>
            <p:nvPr/>
          </p:nvSpPr>
          <p:spPr>
            <a:xfrm rot="2965687">
              <a:off x="9808449" y="3348584"/>
              <a:ext cx="1163563" cy="250253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17A40D1D-6D07-4CD5-A328-D7165C694FD1}"/>
                </a:ext>
              </a:extLst>
            </p:cNvPr>
            <p:cNvSpPr/>
            <p:nvPr/>
          </p:nvSpPr>
          <p:spPr>
            <a:xfrm>
              <a:off x="11189185" y="4321636"/>
              <a:ext cx="53299" cy="5329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D2F0CAFB-438E-4255-9731-BF890C54FD3A}"/>
                </a:ext>
              </a:extLst>
            </p:cNvPr>
            <p:cNvSpPr/>
            <p:nvPr/>
          </p:nvSpPr>
          <p:spPr>
            <a:xfrm>
              <a:off x="10936569" y="4795946"/>
              <a:ext cx="87697" cy="87697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A429650A-33C6-4C99-8FAC-195BCD16BA77}"/>
                </a:ext>
              </a:extLst>
            </p:cNvPr>
            <p:cNvSpPr/>
            <p:nvPr/>
          </p:nvSpPr>
          <p:spPr>
            <a:xfrm>
              <a:off x="10874375" y="5192825"/>
              <a:ext cx="53299" cy="5329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46CE625A-CB5B-45CE-AD14-32779BF0A2DF}"/>
                </a:ext>
              </a:extLst>
            </p:cNvPr>
            <p:cNvSpPr/>
            <p:nvPr/>
          </p:nvSpPr>
          <p:spPr>
            <a:xfrm>
              <a:off x="9803298" y="4023069"/>
              <a:ext cx="106129" cy="10612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C85E65-9491-444D-AE8E-018B6C348BA7}"/>
                </a:ext>
              </a:extLst>
            </p:cNvPr>
            <p:cNvSpPr/>
            <p:nvPr/>
          </p:nvSpPr>
          <p:spPr>
            <a:xfrm>
              <a:off x="9354543" y="5533569"/>
              <a:ext cx="79585" cy="79585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A7136D92-45B2-4719-AF73-8FE3DC6F29FA}"/>
                </a:ext>
              </a:extLst>
            </p:cNvPr>
            <p:cNvSpPr/>
            <p:nvPr/>
          </p:nvSpPr>
          <p:spPr>
            <a:xfrm>
              <a:off x="10936569" y="349787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E272E42B-D889-4300-B117-9F71B2A4B4AC}"/>
                </a:ext>
              </a:extLst>
            </p:cNvPr>
            <p:cNvSpPr/>
            <p:nvPr/>
          </p:nvSpPr>
          <p:spPr>
            <a:xfrm>
              <a:off x="11551708" y="3598468"/>
              <a:ext cx="53299" cy="5329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6F0E942E-870D-4D04-A6B5-C0B3EFE90E21}"/>
                </a:ext>
              </a:extLst>
            </p:cNvPr>
            <p:cNvSpPr/>
            <p:nvPr/>
          </p:nvSpPr>
          <p:spPr>
            <a:xfrm>
              <a:off x="11405856" y="4043446"/>
              <a:ext cx="113585" cy="113585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EBE0CAB-90E5-43C1-AB5B-4470B27FD51E}"/>
                </a:ext>
              </a:extLst>
            </p:cNvPr>
            <p:cNvSpPr/>
            <p:nvPr/>
          </p:nvSpPr>
          <p:spPr>
            <a:xfrm>
              <a:off x="10034034" y="3658877"/>
              <a:ext cx="53299" cy="5329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99963B86-7DDC-4223-BF10-474F24AB987F}"/>
                </a:ext>
              </a:extLst>
            </p:cNvPr>
            <p:cNvSpPr/>
            <p:nvPr/>
          </p:nvSpPr>
          <p:spPr>
            <a:xfrm>
              <a:off x="9061390" y="4725616"/>
              <a:ext cx="45583" cy="455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E8DDA595-06AE-4011-939E-E230A9413071}"/>
                </a:ext>
              </a:extLst>
            </p:cNvPr>
            <p:cNvSpPr/>
            <p:nvPr/>
          </p:nvSpPr>
          <p:spPr>
            <a:xfrm>
              <a:off x="10425051" y="3584768"/>
              <a:ext cx="113585" cy="113585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274D5AE7-B055-44FE-A8CC-FA795E63FB9F}"/>
                </a:ext>
              </a:extLst>
            </p:cNvPr>
            <p:cNvSpPr/>
            <p:nvPr/>
          </p:nvSpPr>
          <p:spPr>
            <a:xfrm>
              <a:off x="10198378" y="5533588"/>
              <a:ext cx="113585" cy="113585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8611368-E69B-4F46-815D-BC5A4E3B37CD}"/>
                </a:ext>
              </a:extLst>
            </p:cNvPr>
            <p:cNvSpPr txBox="1"/>
            <p:nvPr/>
          </p:nvSpPr>
          <p:spPr>
            <a:xfrm>
              <a:off x="11279156" y="3343773"/>
              <a:ext cx="6823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FF0000"/>
                  </a:solidFill>
                </a:rPr>
                <a:t>v</a:t>
              </a:r>
              <a:r>
                <a:rPr kumimoji="1" lang="en-US" altLang="zh-CN" sz="2400" b="1" baseline="-25000" dirty="0">
                  <a:solidFill>
                    <a:srgbClr val="FF0000"/>
                  </a:solidFill>
                </a:rPr>
                <a:t>1</a:t>
              </a:r>
              <a:endParaRPr kumimoji="1" lang="zh-CN" altLang="en-US" sz="2400" b="1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58" name="直线箭头连接符 5">
              <a:extLst>
                <a:ext uri="{FF2B5EF4-FFF2-40B4-BE49-F238E27FC236}">
                  <a16:creationId xmlns:a16="http://schemas.microsoft.com/office/drawing/2014/main" id="{4C419084-2D6A-429A-B0B6-144F2181556C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 flipV="1">
              <a:off x="10393794" y="3786026"/>
              <a:ext cx="946888" cy="79513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箭头连接符 6">
              <a:extLst>
                <a:ext uri="{FF2B5EF4-FFF2-40B4-BE49-F238E27FC236}">
                  <a16:creationId xmlns:a16="http://schemas.microsoft.com/office/drawing/2014/main" id="{6D1DF348-E0D5-4F8B-938C-6BE6AE4F34E1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 flipV="1">
              <a:off x="9975363" y="4292953"/>
              <a:ext cx="476189" cy="30108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箭头连接符 8">
              <a:extLst>
                <a:ext uri="{FF2B5EF4-FFF2-40B4-BE49-F238E27FC236}">
                  <a16:creationId xmlns:a16="http://schemas.microsoft.com/office/drawing/2014/main" id="{737677C0-8124-43EB-BB4A-8BD8693435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6102" y="4599852"/>
              <a:ext cx="6073" cy="67144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13E7913-F172-48B2-A53D-4B22E6E02F70}"/>
                </a:ext>
              </a:extLst>
            </p:cNvPr>
            <p:cNvSpPr txBox="1"/>
            <p:nvPr/>
          </p:nvSpPr>
          <p:spPr>
            <a:xfrm>
              <a:off x="10413746" y="5079411"/>
              <a:ext cx="6823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FF0000"/>
                  </a:solidFill>
                </a:rPr>
                <a:t>v</a:t>
              </a:r>
              <a:r>
                <a:rPr kumimoji="1" lang="en-US" altLang="zh-CN" sz="2400" b="1" baseline="-25000" dirty="0">
                  <a:solidFill>
                    <a:srgbClr val="FF0000"/>
                  </a:solidFill>
                </a:rPr>
                <a:t>2</a:t>
              </a:r>
              <a:endParaRPr kumimoji="1" lang="zh-CN" altLang="en-US" sz="2400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54ADA260-81BA-4C20-A679-95B42FAD59C9}"/>
                </a:ext>
              </a:extLst>
            </p:cNvPr>
            <p:cNvSpPr txBox="1"/>
            <p:nvPr/>
          </p:nvSpPr>
          <p:spPr>
            <a:xfrm>
              <a:off x="9381674" y="3851485"/>
              <a:ext cx="6823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FF0000"/>
                  </a:solidFill>
                </a:rPr>
                <a:t>v</a:t>
              </a:r>
              <a:r>
                <a:rPr kumimoji="1" lang="en-US" altLang="zh-CN" sz="2400" b="1" baseline="-25000" dirty="0">
                  <a:solidFill>
                    <a:srgbClr val="FF0000"/>
                  </a:solidFill>
                </a:rPr>
                <a:t>3</a:t>
              </a:r>
              <a:endParaRPr kumimoji="1" lang="zh-CN" altLang="en-US" sz="2400" b="1" baseline="-25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81302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21D0E-7FA0-0544-9769-6742B06D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8816"/>
          </a:xfrm>
        </p:spPr>
        <p:txBody>
          <a:bodyPr/>
          <a:lstStyle/>
          <a:p>
            <a:r>
              <a:rPr kumimoji="1" lang="zh-CN" altLang="en-US" dirty="0"/>
              <a:t>几何计算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点在直线上的投影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673E2F3-B643-EE4B-A276-9B17C625A019}"/>
                  </a:ext>
                </a:extLst>
              </p:cNvPr>
              <p:cNvSpPr txBox="1"/>
              <p:nvPr/>
            </p:nvSpPr>
            <p:spPr>
              <a:xfrm>
                <a:off x="1254654" y="1387345"/>
                <a:ext cx="1075119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/>
                  <a:t>已知直线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800" b="1" i="0" smtClean="0">
                        <a:latin typeface="Cambria Math" panose="02040503050406030204" pitchFamily="18" charset="0"/>
                      </a:rPr>
                      <m:t>𝐝</m:t>
                    </m:r>
                    <m:r>
                      <a:rPr kumimoji="1" lang="en-US" altLang="zh-CN" sz="28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800" b="1" i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kumimoji="1" lang="en-US" altLang="zh-CN" sz="28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800" dirty="0"/>
                  <a:t>（方向</a:t>
                </a:r>
                <a14:m>
                  <m:oMath xmlns:m="http://schemas.openxmlformats.org/officeDocument/2006/math">
                    <m:r>
                      <a:rPr kumimoji="1" lang="en-US" altLang="zh-CN" sz="2800" b="1">
                        <a:latin typeface="Cambria Math" panose="02040503050406030204" pitchFamily="18" charset="0"/>
                      </a:rPr>
                      <m:t>𝐝</m:t>
                    </m:r>
                    <m:r>
                      <a:rPr kumimoji="1" lang="en-US" altLang="zh-CN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800" dirty="0"/>
                  <a:t>，经过点</a:t>
                </a:r>
                <a14:m>
                  <m:oMath xmlns:m="http://schemas.openxmlformats.org/officeDocument/2006/math">
                    <m:r>
                      <a:rPr kumimoji="1" lang="en-US" altLang="zh-CN" sz="2800" b="1">
                        <a:latin typeface="Cambria Math" panose="02040503050406030204" pitchFamily="18" charset="0"/>
                      </a:rPr>
                      <m:t>𝐦</m:t>
                    </m:r>
                    <m:r>
                      <a:rPr kumimoji="1" lang="en-US" altLang="zh-CN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800" dirty="0"/>
                  <a:t>）</a:t>
                </a:r>
                <a:endParaRPr kumimoji="1" lang="en-US" altLang="zh-CN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/>
                  <a:t>要求计算空间一点</a:t>
                </a:r>
                <a14:m>
                  <m:oMath xmlns:m="http://schemas.openxmlformats.org/officeDocument/2006/math">
                    <m:r>
                      <a:rPr kumimoji="1" lang="en-US" altLang="zh-CN" sz="2800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kumimoji="1" lang="zh-CN" altLang="en-US" sz="2800" dirty="0"/>
                  <a:t>在该直线上的投影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8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acc>
                  </m:oMath>
                </a14:m>
                <a:endParaRPr kumimoji="1" lang="en-US" altLang="zh-CN" sz="2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CN" sz="2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/>
                  <a:t>其中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8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acc>
                    <m:r>
                      <a:rPr kumimoji="1" lang="en-US" altLang="zh-CN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800" dirty="0"/>
                  <a:t>是直线上（包括两个方向的延长线）和</a:t>
                </a:r>
                <a14:m>
                  <m:oMath xmlns:m="http://schemas.openxmlformats.org/officeDocument/2006/math">
                    <m:r>
                      <a:rPr kumimoji="1" lang="en-US" altLang="zh-CN" sz="2800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kumimoji="1" lang="zh-CN" altLang="en-US" sz="2800" dirty="0"/>
                  <a:t>距离最接近的点</a:t>
                </a:r>
                <a:endParaRPr kumimoji="1" lang="en-US" altLang="zh-CN" sz="28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673E2F3-B643-EE4B-A276-9B17C625A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654" y="1387345"/>
                <a:ext cx="10751190" cy="1815882"/>
              </a:xfrm>
              <a:prstGeom prst="rect">
                <a:avLst/>
              </a:prstGeom>
              <a:blipFill>
                <a:blip r:embed="rId2"/>
                <a:stretch>
                  <a:fillRect l="-1021" t="-3704" b="-8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图形 45" descr="困惑的脸，没有填充">
            <a:extLst>
              <a:ext uri="{FF2B5EF4-FFF2-40B4-BE49-F238E27FC236}">
                <a16:creationId xmlns:a16="http://schemas.microsoft.com/office/drawing/2014/main" id="{2C892C8A-1234-EC4D-9025-E5752EBD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341" y="2153157"/>
            <a:ext cx="573813" cy="5738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388238-F535-1A9C-D39D-61E7358AB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291" y="3712439"/>
            <a:ext cx="1517392" cy="2702855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88EB6BBA-3683-4318-A889-928BF798A256}"/>
              </a:ext>
            </a:extLst>
          </p:cNvPr>
          <p:cNvGrpSpPr/>
          <p:nvPr/>
        </p:nvGrpSpPr>
        <p:grpSpPr>
          <a:xfrm>
            <a:off x="1860209" y="3158522"/>
            <a:ext cx="3370893" cy="3413890"/>
            <a:chOff x="1403435" y="3429000"/>
            <a:chExt cx="3370893" cy="341389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04F8F0A-86EB-4ED9-9773-2EA38A70A4D9}"/>
                </a:ext>
              </a:extLst>
            </p:cNvPr>
            <p:cNvSpPr/>
            <p:nvPr/>
          </p:nvSpPr>
          <p:spPr>
            <a:xfrm>
              <a:off x="4515101" y="4667038"/>
              <a:ext cx="232474" cy="2324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4A9CBF6-6019-4BC0-B8EB-D1A099C18EC6}"/>
                </a:ext>
              </a:extLst>
            </p:cNvPr>
            <p:cNvGrpSpPr/>
            <p:nvPr/>
          </p:nvGrpSpPr>
          <p:grpSpPr>
            <a:xfrm>
              <a:off x="1403435" y="4438732"/>
              <a:ext cx="2766478" cy="2404158"/>
              <a:chOff x="1341543" y="4352937"/>
              <a:chExt cx="2766478" cy="2404158"/>
            </a:xfrm>
          </p:grpSpPr>
          <p:cxnSp>
            <p:nvCxnSpPr>
              <p:cNvPr id="41" name="直线箭头连接符 31">
                <a:extLst>
                  <a:ext uri="{FF2B5EF4-FFF2-40B4-BE49-F238E27FC236}">
                    <a16:creationId xmlns:a16="http://schemas.microsoft.com/office/drawing/2014/main" id="{AE48EA57-A523-4EFA-BDD2-F9C2D63B35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8773" y="4507360"/>
                <a:ext cx="0" cy="19762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箭头连接符 32">
                <a:extLst>
                  <a:ext uri="{FF2B5EF4-FFF2-40B4-BE49-F238E27FC236}">
                    <a16:creationId xmlns:a16="http://schemas.microsoft.com/office/drawing/2014/main" id="{AABACE7A-F85C-4304-BA75-275A21AD1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1672" y="5944456"/>
                <a:ext cx="903267" cy="79781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箭头连接符 33">
                <a:extLst>
                  <a:ext uri="{FF2B5EF4-FFF2-40B4-BE49-F238E27FC236}">
                    <a16:creationId xmlns:a16="http://schemas.microsoft.com/office/drawing/2014/main" id="{D9889D9E-91C8-4D0F-8BD7-B3FDFD328A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02703" y="6167747"/>
                <a:ext cx="1831550" cy="4915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FACEB86-7ED5-4FA1-905F-688D578BD9FD}"/>
                  </a:ext>
                </a:extLst>
              </p:cNvPr>
              <p:cNvSpPr txBox="1"/>
              <p:nvPr/>
            </p:nvSpPr>
            <p:spPr>
              <a:xfrm>
                <a:off x="1341543" y="5983081"/>
                <a:ext cx="27896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/>
                  <a:t>x</a:t>
                </a:r>
                <a:endParaRPr kumimoji="1" lang="zh-CN" altLang="en-US" b="1" dirty="0"/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23BA712E-D501-4D89-8D18-88868E891054}"/>
                  </a:ext>
                </a:extLst>
              </p:cNvPr>
              <p:cNvSpPr txBox="1"/>
              <p:nvPr/>
            </p:nvSpPr>
            <p:spPr>
              <a:xfrm>
                <a:off x="3829053" y="6387763"/>
                <a:ext cx="27896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/>
                  <a:t>y</a:t>
                </a:r>
                <a:endParaRPr kumimoji="1" lang="zh-CN" altLang="en-US" b="1" dirty="0"/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5FA41E1-6A20-4571-A7C6-840E61513DDC}"/>
                  </a:ext>
                </a:extLst>
              </p:cNvPr>
              <p:cNvSpPr txBox="1"/>
              <p:nvPr/>
            </p:nvSpPr>
            <p:spPr>
              <a:xfrm>
                <a:off x="3209387" y="4352937"/>
                <a:ext cx="27896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/>
                  <a:t>z</a:t>
                </a:r>
                <a:endParaRPr kumimoji="1" lang="zh-CN" altLang="en-US" b="1" dirty="0"/>
              </a:p>
            </p:txBody>
          </p:sp>
        </p:grpSp>
        <p:cxnSp>
          <p:nvCxnSpPr>
            <p:cNvPr id="26" name="直线箭头连接符 48">
              <a:extLst>
                <a:ext uri="{FF2B5EF4-FFF2-40B4-BE49-F238E27FC236}">
                  <a16:creationId xmlns:a16="http://schemas.microsoft.com/office/drawing/2014/main" id="{DE92987F-A8A4-4F4F-8AC7-BCD553C11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5656" y="4821298"/>
              <a:ext cx="304369" cy="469256"/>
            </a:xfrm>
            <a:prstGeom prst="straightConnector1">
              <a:avLst/>
            </a:prstGeom>
            <a:ln w="5715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A01CAC0-3D7A-43EA-98B1-27F4374AC6F5}"/>
                </a:ext>
              </a:extLst>
            </p:cNvPr>
            <p:cNvSpPr/>
            <p:nvPr/>
          </p:nvSpPr>
          <p:spPr>
            <a:xfrm>
              <a:off x="4103209" y="4154021"/>
              <a:ext cx="220818" cy="22081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9" name="直线连接符 59">
              <a:extLst>
                <a:ext uri="{FF2B5EF4-FFF2-40B4-BE49-F238E27FC236}">
                  <a16:creationId xmlns:a16="http://schemas.microsoft.com/office/drawing/2014/main" id="{B9E60748-98DF-4F79-9696-B54B31E4621B}"/>
                </a:ext>
              </a:extLst>
            </p:cNvPr>
            <p:cNvCxnSpPr>
              <a:cxnSpLocks/>
              <a:stCxn id="23" idx="1"/>
              <a:endCxn id="28" idx="5"/>
            </p:cNvCxnSpPr>
            <p:nvPr/>
          </p:nvCxnSpPr>
          <p:spPr>
            <a:xfrm flipH="1" flipV="1">
              <a:off x="4291689" y="4342501"/>
              <a:ext cx="257457" cy="3585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D470AEA9-F02A-431C-8538-F3FD3357AC1A}"/>
                    </a:ext>
                  </a:extLst>
                </p:cNvPr>
                <p:cNvSpPr/>
                <p:nvPr/>
              </p:nvSpPr>
              <p:spPr>
                <a:xfrm>
                  <a:off x="3766472" y="3809838"/>
                  <a:ext cx="43633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D470AEA9-F02A-431C-8538-F3FD3357AC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6472" y="3809838"/>
                  <a:ext cx="436338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5333" r="-211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B9C0874-8433-4081-BE8E-144DF365F6DC}"/>
                </a:ext>
              </a:extLst>
            </p:cNvPr>
            <p:cNvSpPr/>
            <p:nvPr/>
          </p:nvSpPr>
          <p:spPr>
            <a:xfrm>
              <a:off x="3383569" y="5258680"/>
              <a:ext cx="220818" cy="2208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8" name="直线连接符 5">
              <a:extLst>
                <a:ext uri="{FF2B5EF4-FFF2-40B4-BE49-F238E27FC236}">
                  <a16:creationId xmlns:a16="http://schemas.microsoft.com/office/drawing/2014/main" id="{CE7C24A1-FADF-4A12-97FD-EBD1D4D56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6334" y="3429000"/>
              <a:ext cx="2057994" cy="3063875"/>
            </a:xfrm>
            <a:prstGeom prst="line">
              <a:avLst/>
            </a:prstGeom>
            <a:ln w="28575">
              <a:solidFill>
                <a:srgbClr val="0432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072EECE8-9F87-4623-B410-D686E3EDA765}"/>
                    </a:ext>
                  </a:extLst>
                </p:cNvPr>
                <p:cNvSpPr txBox="1"/>
                <p:nvPr/>
              </p:nvSpPr>
              <p:spPr>
                <a:xfrm>
                  <a:off x="3376649" y="4512652"/>
                  <a:ext cx="6199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1" i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oMath>
                    </m:oMathPara>
                  </a14:m>
                  <a:endParaRPr kumimoji="1" lang="zh-CN" altLang="en-US" sz="2400" b="1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072EECE8-9F87-4623-B410-D686E3EDA7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6649" y="4512652"/>
                  <a:ext cx="619933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36E5EEDF-995D-4DE0-BB15-CBAF02837F7E}"/>
                    </a:ext>
                  </a:extLst>
                </p:cNvPr>
                <p:cNvSpPr txBox="1"/>
                <p:nvPr/>
              </p:nvSpPr>
              <p:spPr>
                <a:xfrm>
                  <a:off x="3375127" y="5345092"/>
                  <a:ext cx="6199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</m:oMathPara>
                  </a14:m>
                  <a:endParaRPr kumimoji="1" lang="zh-CN" alt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36E5EEDF-995D-4DE0-BB15-CBAF02837F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127" y="5345092"/>
                  <a:ext cx="619933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058CC26-379C-4BF8-8325-1EB08A40C321}"/>
                  </a:ext>
                </a:extLst>
              </p:cNvPr>
              <p:cNvSpPr txBox="1"/>
              <p:nvPr/>
            </p:nvSpPr>
            <p:spPr>
              <a:xfrm>
                <a:off x="4860751" y="4581996"/>
                <a:ext cx="60462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058CC26-379C-4BF8-8325-1EB08A40C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751" y="4581996"/>
                <a:ext cx="60462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5001B43-7C30-4E39-AF34-F0888DAA54AD}"/>
              </a:ext>
            </a:extLst>
          </p:cNvPr>
          <p:cNvCxnSpPr>
            <a:cxnSpLocks/>
          </p:cNvCxnSpPr>
          <p:nvPr/>
        </p:nvCxnSpPr>
        <p:spPr>
          <a:xfrm>
            <a:off x="4559983" y="4145756"/>
            <a:ext cx="128698" cy="15515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1FEB3581-6AAB-479D-AA5D-2B04AD641558}"/>
              </a:ext>
            </a:extLst>
          </p:cNvPr>
          <p:cNvCxnSpPr>
            <a:cxnSpLocks/>
          </p:cNvCxnSpPr>
          <p:nvPr/>
        </p:nvCxnSpPr>
        <p:spPr>
          <a:xfrm flipV="1">
            <a:off x="4688681" y="4145756"/>
            <a:ext cx="101469" cy="1470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3332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21D0E-7FA0-0544-9769-6742B06D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8816"/>
          </a:xfrm>
        </p:spPr>
        <p:txBody>
          <a:bodyPr/>
          <a:lstStyle/>
          <a:p>
            <a:r>
              <a:rPr kumimoji="1" lang="zh-CN" altLang="en-US" dirty="0"/>
              <a:t>几何计算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点在过原点直线上的投影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2EA3CB1-2B7C-7B45-92E8-ABE054A26135}"/>
              </a:ext>
            </a:extLst>
          </p:cNvPr>
          <p:cNvSpPr/>
          <p:nvPr/>
        </p:nvSpPr>
        <p:spPr>
          <a:xfrm>
            <a:off x="4636274" y="5112617"/>
            <a:ext cx="232474" cy="2324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528C345-DA1A-024A-9A26-9A9E35CE9493}"/>
                  </a:ext>
                </a:extLst>
              </p:cNvPr>
              <p:cNvSpPr txBox="1"/>
              <p:nvPr/>
            </p:nvSpPr>
            <p:spPr>
              <a:xfrm>
                <a:off x="4752511" y="5033816"/>
                <a:ext cx="619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528C345-DA1A-024A-9A26-9A9E35CE9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511" y="5033816"/>
                <a:ext cx="61993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52EDBDF6-6645-C641-9051-2A72116C5576}"/>
              </a:ext>
            </a:extLst>
          </p:cNvPr>
          <p:cNvCxnSpPr>
            <a:cxnSpLocks/>
          </p:cNvCxnSpPr>
          <p:nvPr/>
        </p:nvCxnSpPr>
        <p:spPr>
          <a:xfrm flipV="1">
            <a:off x="3666829" y="4075746"/>
            <a:ext cx="0" cy="19762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CAFDDED-C1A3-D04F-93B6-0A0A17B40FBB}"/>
              </a:ext>
            </a:extLst>
          </p:cNvPr>
          <p:cNvCxnSpPr>
            <a:cxnSpLocks/>
          </p:cNvCxnSpPr>
          <p:nvPr/>
        </p:nvCxnSpPr>
        <p:spPr>
          <a:xfrm>
            <a:off x="3389728" y="5512842"/>
            <a:ext cx="903267" cy="79781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DEC2CAA-4986-EB40-AA47-84EF9FC1FDAB}"/>
              </a:ext>
            </a:extLst>
          </p:cNvPr>
          <p:cNvCxnSpPr>
            <a:cxnSpLocks/>
          </p:cNvCxnSpPr>
          <p:nvPr/>
        </p:nvCxnSpPr>
        <p:spPr>
          <a:xfrm flipH="1" flipV="1">
            <a:off x="2200759" y="5736133"/>
            <a:ext cx="1831550" cy="4915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8767FDEA-B1AA-1444-8959-510B492F3C20}"/>
              </a:ext>
            </a:extLst>
          </p:cNvPr>
          <p:cNvSpPr txBox="1"/>
          <p:nvPr/>
        </p:nvSpPr>
        <p:spPr>
          <a:xfrm>
            <a:off x="1839599" y="5551467"/>
            <a:ext cx="2789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x</a:t>
            </a:r>
            <a:endParaRPr kumimoji="1" lang="zh-CN" altLang="en-US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F9967CF-CB35-834B-8AB7-B6FC02137C17}"/>
              </a:ext>
            </a:extLst>
          </p:cNvPr>
          <p:cNvSpPr txBox="1"/>
          <p:nvPr/>
        </p:nvSpPr>
        <p:spPr>
          <a:xfrm>
            <a:off x="4327109" y="5956149"/>
            <a:ext cx="2789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y</a:t>
            </a:r>
            <a:endParaRPr kumimoji="1" lang="zh-CN" altLang="en-US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AC1D2A4-3654-B24D-934A-0D1B2BB06130}"/>
              </a:ext>
            </a:extLst>
          </p:cNvPr>
          <p:cNvSpPr txBox="1"/>
          <p:nvPr/>
        </p:nvSpPr>
        <p:spPr>
          <a:xfrm>
            <a:off x="3707443" y="3921323"/>
            <a:ext cx="2789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z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673E2F3-B643-EE4B-A276-9B17C625A019}"/>
                  </a:ext>
                </a:extLst>
              </p:cNvPr>
              <p:cNvSpPr txBox="1"/>
              <p:nvPr/>
            </p:nvSpPr>
            <p:spPr>
              <a:xfrm>
                <a:off x="1254654" y="1387345"/>
                <a:ext cx="1075119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/>
                  <a:t>考虑过原点的直线</a:t>
                </a:r>
                <a14:m>
                  <m:oMath xmlns:m="http://schemas.openxmlformats.org/officeDocument/2006/math">
                    <m:r>
                      <a:rPr kumimoji="1" lang="en-US" altLang="zh-CN" sz="2800" b="1" i="0" smtClean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kumimoji="1" lang="en-US" altLang="zh-CN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zh-CN" alt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/>
                  <a:t>要求计算空间一点</a:t>
                </a:r>
                <a14:m>
                  <m:oMath xmlns:m="http://schemas.openxmlformats.org/officeDocument/2006/math">
                    <m:r>
                      <a:rPr kumimoji="1" lang="en-US" altLang="zh-CN" sz="2800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kumimoji="1" lang="zh-CN" altLang="en-US" sz="2800" dirty="0"/>
                  <a:t>在该直线上的投影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8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acc>
                  </m:oMath>
                </a14:m>
                <a:endParaRPr kumimoji="1" lang="en-US" altLang="zh-CN" sz="2800" b="1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673E2F3-B643-EE4B-A276-9B17C625A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654" y="1387345"/>
                <a:ext cx="10751190" cy="1384995"/>
              </a:xfrm>
              <a:prstGeom prst="rect">
                <a:avLst/>
              </a:prstGeom>
              <a:blipFill>
                <a:blip r:embed="rId3"/>
                <a:stretch>
                  <a:fillRect l="-1021" t="-4846" b="-11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BAD9196-B362-B742-BF2B-8E8829C139A9}"/>
                  </a:ext>
                </a:extLst>
              </p:cNvPr>
              <p:cNvSpPr txBox="1"/>
              <p:nvPr/>
            </p:nvSpPr>
            <p:spPr>
              <a:xfrm>
                <a:off x="4838677" y="3337843"/>
                <a:ext cx="619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𝐝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BAD9196-B362-B742-BF2B-8E8829C13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7" y="3337843"/>
                <a:ext cx="61993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图形 46" descr="笑嘻嘻的脸，没有填充">
            <a:extLst>
              <a:ext uri="{FF2B5EF4-FFF2-40B4-BE49-F238E27FC236}">
                <a16:creationId xmlns:a16="http://schemas.microsoft.com/office/drawing/2014/main" id="{6F83434D-AE2D-1942-B5CA-096D4B545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293" y="1836911"/>
            <a:ext cx="573813" cy="573813"/>
          </a:xfrm>
          <a:prstGeom prst="rect">
            <a:avLst/>
          </a:prstGeom>
        </p:spPr>
      </p:pic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CD957EA6-5FF0-5E45-AE9C-14D10C6CBDA4}"/>
              </a:ext>
            </a:extLst>
          </p:cNvPr>
          <p:cNvCxnSpPr>
            <a:cxnSpLocks/>
          </p:cNvCxnSpPr>
          <p:nvPr/>
        </p:nvCxnSpPr>
        <p:spPr>
          <a:xfrm flipV="1">
            <a:off x="3666829" y="3921323"/>
            <a:ext cx="1177122" cy="1814810"/>
          </a:xfrm>
          <a:prstGeom prst="straightConnector1">
            <a:avLst/>
          </a:prstGeom>
          <a:ln w="571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79D4722B-A496-F149-83CF-F7AE73850B2F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3682529" y="5311046"/>
            <a:ext cx="987790" cy="4591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>
            <a:extLst>
              <a:ext uri="{FF2B5EF4-FFF2-40B4-BE49-F238E27FC236}">
                <a16:creationId xmlns:a16="http://schemas.microsoft.com/office/drawing/2014/main" id="{5D638BAF-E14E-0440-9319-D089F2E4B939}"/>
              </a:ext>
            </a:extLst>
          </p:cNvPr>
          <p:cNvSpPr/>
          <p:nvPr/>
        </p:nvSpPr>
        <p:spPr>
          <a:xfrm>
            <a:off x="4752511" y="3755929"/>
            <a:ext cx="232474" cy="232474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14B950DF-34C6-C649-970A-61A67D1C81F7}"/>
              </a:ext>
            </a:extLst>
          </p:cNvPr>
          <p:cNvSpPr/>
          <p:nvPr/>
        </p:nvSpPr>
        <p:spPr>
          <a:xfrm>
            <a:off x="4224382" y="4599600"/>
            <a:ext cx="220818" cy="2208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552A095F-2886-7D45-8AF6-D35140F9BE59}"/>
              </a:ext>
            </a:extLst>
          </p:cNvPr>
          <p:cNvCxnSpPr>
            <a:cxnSpLocks/>
            <a:stCxn id="5" idx="1"/>
            <a:endCxn id="55" idx="5"/>
          </p:cNvCxnSpPr>
          <p:nvPr/>
        </p:nvCxnSpPr>
        <p:spPr>
          <a:xfrm flipH="1" flipV="1">
            <a:off x="4412862" y="4788080"/>
            <a:ext cx="257457" cy="3585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EC8B818-01D5-6047-AD72-F5A7AF820E44}"/>
                  </a:ext>
                </a:extLst>
              </p:cNvPr>
              <p:cNvSpPr/>
              <p:nvPr/>
            </p:nvSpPr>
            <p:spPr>
              <a:xfrm>
                <a:off x="3887645" y="4255417"/>
                <a:ext cx="4363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EC8B818-01D5-6047-AD72-F5A7AF820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645" y="4255417"/>
                <a:ext cx="436338" cy="461665"/>
              </a:xfrm>
              <a:prstGeom prst="rect">
                <a:avLst/>
              </a:prstGeom>
              <a:blipFill>
                <a:blip r:embed="rId7"/>
                <a:stretch>
                  <a:fillRect t="-5263" r="-21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36388238-F535-1A9C-D39D-61E7358AB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4291" y="3712439"/>
            <a:ext cx="1517392" cy="270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541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21D0E-7FA0-0544-9769-6742B06D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8816"/>
          </a:xfrm>
        </p:spPr>
        <p:txBody>
          <a:bodyPr/>
          <a:lstStyle/>
          <a:p>
            <a:r>
              <a:rPr kumimoji="1" lang="zh-CN" altLang="en-US" dirty="0"/>
              <a:t>几何计算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点在过原点直线上的投影</a:t>
            </a:r>
            <a:endParaRPr kumimoji="1"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2EA3CB1-2B7C-7B45-92E8-ABE054A26135}"/>
              </a:ext>
            </a:extLst>
          </p:cNvPr>
          <p:cNvSpPr/>
          <p:nvPr/>
        </p:nvSpPr>
        <p:spPr>
          <a:xfrm>
            <a:off x="4636274" y="5112617"/>
            <a:ext cx="232474" cy="2324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528C345-DA1A-024A-9A26-9A9E35CE9493}"/>
                  </a:ext>
                </a:extLst>
              </p:cNvPr>
              <p:cNvSpPr txBox="1"/>
              <p:nvPr/>
            </p:nvSpPr>
            <p:spPr>
              <a:xfrm>
                <a:off x="4752511" y="5033816"/>
                <a:ext cx="619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528C345-DA1A-024A-9A26-9A9E35CE9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511" y="5033816"/>
                <a:ext cx="61993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52EDBDF6-6645-C641-9051-2A72116C5576}"/>
              </a:ext>
            </a:extLst>
          </p:cNvPr>
          <p:cNvCxnSpPr>
            <a:cxnSpLocks/>
          </p:cNvCxnSpPr>
          <p:nvPr/>
        </p:nvCxnSpPr>
        <p:spPr>
          <a:xfrm flipV="1">
            <a:off x="3666829" y="4075746"/>
            <a:ext cx="0" cy="19762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CAFDDED-C1A3-D04F-93B6-0A0A17B40FBB}"/>
              </a:ext>
            </a:extLst>
          </p:cNvPr>
          <p:cNvCxnSpPr>
            <a:cxnSpLocks/>
          </p:cNvCxnSpPr>
          <p:nvPr/>
        </p:nvCxnSpPr>
        <p:spPr>
          <a:xfrm>
            <a:off x="3389728" y="5512842"/>
            <a:ext cx="903267" cy="79781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DEC2CAA-4986-EB40-AA47-84EF9FC1FDAB}"/>
              </a:ext>
            </a:extLst>
          </p:cNvPr>
          <p:cNvCxnSpPr>
            <a:cxnSpLocks/>
          </p:cNvCxnSpPr>
          <p:nvPr/>
        </p:nvCxnSpPr>
        <p:spPr>
          <a:xfrm flipH="1" flipV="1">
            <a:off x="2200759" y="5736133"/>
            <a:ext cx="1831550" cy="4915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8767FDEA-B1AA-1444-8959-510B492F3C20}"/>
              </a:ext>
            </a:extLst>
          </p:cNvPr>
          <p:cNvSpPr txBox="1"/>
          <p:nvPr/>
        </p:nvSpPr>
        <p:spPr>
          <a:xfrm>
            <a:off x="1839599" y="5551467"/>
            <a:ext cx="2789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x</a:t>
            </a:r>
            <a:endParaRPr kumimoji="1" lang="zh-CN" altLang="en-US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F9967CF-CB35-834B-8AB7-B6FC02137C17}"/>
              </a:ext>
            </a:extLst>
          </p:cNvPr>
          <p:cNvSpPr txBox="1"/>
          <p:nvPr/>
        </p:nvSpPr>
        <p:spPr>
          <a:xfrm>
            <a:off x="4327109" y="5956149"/>
            <a:ext cx="2789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y</a:t>
            </a:r>
            <a:endParaRPr kumimoji="1" lang="zh-CN" altLang="en-US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AC1D2A4-3654-B24D-934A-0D1B2BB06130}"/>
              </a:ext>
            </a:extLst>
          </p:cNvPr>
          <p:cNvSpPr txBox="1"/>
          <p:nvPr/>
        </p:nvSpPr>
        <p:spPr>
          <a:xfrm>
            <a:off x="3707443" y="3921323"/>
            <a:ext cx="2789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z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673E2F3-B643-EE4B-A276-9B17C625A019}"/>
                  </a:ext>
                </a:extLst>
              </p:cNvPr>
              <p:cNvSpPr txBox="1"/>
              <p:nvPr/>
            </p:nvSpPr>
            <p:spPr>
              <a:xfrm>
                <a:off x="1254654" y="1387345"/>
                <a:ext cx="1075119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/>
                  <a:t>已知向量</a:t>
                </a:r>
                <a14:m>
                  <m:oMath xmlns:m="http://schemas.openxmlformats.org/officeDocument/2006/math">
                    <m:r>
                      <a:rPr kumimoji="1" lang="en-US" altLang="zh-CN" sz="2800" b="1" i="0" smtClean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r>
                  <a:rPr kumimoji="1" lang="zh-CN" altLang="en-US" sz="2800" dirty="0"/>
                  <a:t>（从坐标原点指向</a:t>
                </a:r>
                <a14:m>
                  <m:oMath xmlns:m="http://schemas.openxmlformats.org/officeDocument/2006/math">
                    <m:r>
                      <a:rPr kumimoji="1" lang="en-US" altLang="zh-CN" sz="2800" b="1" i="0" smtClean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r>
                  <a:rPr kumimoji="1" lang="zh-CN" altLang="en-US" sz="2800" dirty="0"/>
                  <a:t>给出的空间坐标的向量）</a:t>
                </a:r>
                <a:endParaRPr kumimoji="1" lang="en-US" altLang="zh-CN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zh-CN" altLang="en-US" sz="28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673E2F3-B643-EE4B-A276-9B17C625A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654" y="1387345"/>
                <a:ext cx="10751190" cy="954107"/>
              </a:xfrm>
              <a:prstGeom prst="rect">
                <a:avLst/>
              </a:prstGeom>
              <a:blipFill>
                <a:blip r:embed="rId3"/>
                <a:stretch>
                  <a:fillRect l="-1021" t="-7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BAD9196-B362-B742-BF2B-8E8829C139A9}"/>
                  </a:ext>
                </a:extLst>
              </p:cNvPr>
              <p:cNvSpPr txBox="1"/>
              <p:nvPr/>
            </p:nvSpPr>
            <p:spPr>
              <a:xfrm>
                <a:off x="4941631" y="3156135"/>
                <a:ext cx="619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𝐝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BAD9196-B362-B742-BF2B-8E8829C13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631" y="3156135"/>
                <a:ext cx="61993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图形 46" descr="笑嘻嘻的脸，没有填充">
            <a:extLst>
              <a:ext uri="{FF2B5EF4-FFF2-40B4-BE49-F238E27FC236}">
                <a16:creationId xmlns:a16="http://schemas.microsoft.com/office/drawing/2014/main" id="{6F83434D-AE2D-1942-B5CA-096D4B545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899" y="1263098"/>
            <a:ext cx="573813" cy="573813"/>
          </a:xfrm>
          <a:prstGeom prst="rect">
            <a:avLst/>
          </a:prstGeom>
        </p:spPr>
      </p:pic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CD957EA6-5FF0-5E45-AE9C-14D10C6CBDA4}"/>
              </a:ext>
            </a:extLst>
          </p:cNvPr>
          <p:cNvCxnSpPr>
            <a:cxnSpLocks/>
          </p:cNvCxnSpPr>
          <p:nvPr/>
        </p:nvCxnSpPr>
        <p:spPr>
          <a:xfrm flipV="1">
            <a:off x="3666829" y="3921323"/>
            <a:ext cx="1177122" cy="1814810"/>
          </a:xfrm>
          <a:prstGeom prst="straightConnector1">
            <a:avLst/>
          </a:prstGeom>
          <a:ln w="571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79D4722B-A496-F149-83CF-F7AE73850B2F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3682529" y="5311046"/>
            <a:ext cx="987790" cy="4591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>
            <a:extLst>
              <a:ext uri="{FF2B5EF4-FFF2-40B4-BE49-F238E27FC236}">
                <a16:creationId xmlns:a16="http://schemas.microsoft.com/office/drawing/2014/main" id="{5D638BAF-E14E-0440-9319-D089F2E4B939}"/>
              </a:ext>
            </a:extLst>
          </p:cNvPr>
          <p:cNvSpPr/>
          <p:nvPr/>
        </p:nvSpPr>
        <p:spPr>
          <a:xfrm>
            <a:off x="4768327" y="3738693"/>
            <a:ext cx="232474" cy="232474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14B950DF-34C6-C649-970A-61A67D1C81F7}"/>
              </a:ext>
            </a:extLst>
          </p:cNvPr>
          <p:cNvSpPr/>
          <p:nvPr/>
        </p:nvSpPr>
        <p:spPr>
          <a:xfrm>
            <a:off x="4224382" y="4599600"/>
            <a:ext cx="220818" cy="2208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552A095F-2886-7D45-8AF6-D35140F9BE59}"/>
              </a:ext>
            </a:extLst>
          </p:cNvPr>
          <p:cNvCxnSpPr>
            <a:cxnSpLocks/>
            <a:stCxn id="5" idx="1"/>
            <a:endCxn id="55" idx="5"/>
          </p:cNvCxnSpPr>
          <p:nvPr/>
        </p:nvCxnSpPr>
        <p:spPr>
          <a:xfrm flipH="1" flipV="1">
            <a:off x="4412862" y="4788080"/>
            <a:ext cx="257457" cy="3585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CA31CEC1-E200-754C-BA07-C90FD906E31A}"/>
                  </a:ext>
                </a:extLst>
              </p:cNvPr>
              <p:cNvSpPr txBox="1"/>
              <p:nvPr/>
            </p:nvSpPr>
            <p:spPr>
              <a:xfrm>
                <a:off x="5721113" y="3937176"/>
                <a:ext cx="3580108" cy="665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ac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1" i="0" smtClean="0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CA31CEC1-E200-754C-BA07-C90FD906E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113" y="3937176"/>
                <a:ext cx="3580108" cy="6651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EC8B818-01D5-6047-AD72-F5A7AF820E44}"/>
                  </a:ext>
                </a:extLst>
              </p:cNvPr>
              <p:cNvSpPr/>
              <p:nvPr/>
            </p:nvSpPr>
            <p:spPr>
              <a:xfrm>
                <a:off x="3887645" y="4255417"/>
                <a:ext cx="4363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EC8B818-01D5-6047-AD72-F5A7AF820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645" y="4255417"/>
                <a:ext cx="436338" cy="461665"/>
              </a:xfrm>
              <a:prstGeom prst="rect">
                <a:avLst/>
              </a:prstGeom>
              <a:blipFill>
                <a:blip r:embed="rId10"/>
                <a:stretch>
                  <a:fillRect t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图形 66" descr="笑嘻嘻的脸，没有填充">
            <a:extLst>
              <a:ext uri="{FF2B5EF4-FFF2-40B4-BE49-F238E27FC236}">
                <a16:creationId xmlns:a16="http://schemas.microsoft.com/office/drawing/2014/main" id="{1DD1C630-97EC-3842-A224-84588A0B4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6025" y="4041640"/>
            <a:ext cx="573813" cy="573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E7430795-1D79-1847-9F46-4BEAC5AE314C}"/>
                  </a:ext>
                </a:extLst>
              </p:cNvPr>
              <p:cNvSpPr/>
              <p:nvPr/>
            </p:nvSpPr>
            <p:spPr>
              <a:xfrm>
                <a:off x="6625379" y="5021247"/>
                <a:ext cx="1771575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𝐝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E7430795-1D79-1847-9F46-4BEAC5AE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379" y="5021247"/>
                <a:ext cx="1771575" cy="3742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组合 68">
            <a:extLst>
              <a:ext uri="{FF2B5EF4-FFF2-40B4-BE49-F238E27FC236}">
                <a16:creationId xmlns:a16="http://schemas.microsoft.com/office/drawing/2014/main" id="{4BFB8723-CCC0-FE46-B871-006B11DD0373}"/>
              </a:ext>
            </a:extLst>
          </p:cNvPr>
          <p:cNvGrpSpPr/>
          <p:nvPr/>
        </p:nvGrpSpPr>
        <p:grpSpPr>
          <a:xfrm>
            <a:off x="7538009" y="5667318"/>
            <a:ext cx="507999" cy="169335"/>
            <a:chOff x="4188178" y="3883376"/>
            <a:chExt cx="507999" cy="169335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D0BD44A1-9AB3-9E48-9382-F585F97354CF}"/>
                </a:ext>
              </a:extLst>
            </p:cNvPr>
            <p:cNvSpPr/>
            <p:nvPr/>
          </p:nvSpPr>
          <p:spPr>
            <a:xfrm>
              <a:off x="4188178" y="3883378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55F9C8F9-C753-1D4C-82D5-B267AA2F9DE6}"/>
                </a:ext>
              </a:extLst>
            </p:cNvPr>
            <p:cNvSpPr/>
            <p:nvPr/>
          </p:nvSpPr>
          <p:spPr>
            <a:xfrm>
              <a:off x="4357511" y="3883377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CBCC2C4-9DF2-444E-8E4A-A60BAFB35057}"/>
                </a:ext>
              </a:extLst>
            </p:cNvPr>
            <p:cNvSpPr/>
            <p:nvPr/>
          </p:nvSpPr>
          <p:spPr>
            <a:xfrm>
              <a:off x="4526844" y="3883376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983CDF0-E5F8-974A-8530-1ACCFF32A019}"/>
              </a:ext>
            </a:extLst>
          </p:cNvPr>
          <p:cNvGrpSpPr/>
          <p:nvPr/>
        </p:nvGrpSpPr>
        <p:grpSpPr>
          <a:xfrm rot="16200000">
            <a:off x="7974925" y="5694425"/>
            <a:ext cx="507999" cy="169335"/>
            <a:chOff x="4188178" y="3883376"/>
            <a:chExt cx="507999" cy="169335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672B5005-856D-4545-9EB4-EBC3BB19EF55}"/>
                </a:ext>
              </a:extLst>
            </p:cNvPr>
            <p:cNvSpPr/>
            <p:nvPr/>
          </p:nvSpPr>
          <p:spPr>
            <a:xfrm>
              <a:off x="4188178" y="3883378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567DE22-0FC5-AA49-9BEB-66CAF9841542}"/>
                </a:ext>
              </a:extLst>
            </p:cNvPr>
            <p:cNvSpPr/>
            <p:nvPr/>
          </p:nvSpPr>
          <p:spPr>
            <a:xfrm>
              <a:off x="4357511" y="3883377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05F462A3-6DD7-334D-89DB-421613CB22E0}"/>
                </a:ext>
              </a:extLst>
            </p:cNvPr>
            <p:cNvSpPr/>
            <p:nvPr/>
          </p:nvSpPr>
          <p:spPr>
            <a:xfrm>
              <a:off x="4526844" y="3883376"/>
              <a:ext cx="169333" cy="169333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5EFC737-2C81-E842-B428-9C09FA139109}"/>
                  </a:ext>
                </a:extLst>
              </p:cNvPr>
              <p:cNvSpPr/>
              <p:nvPr/>
            </p:nvSpPr>
            <p:spPr>
              <a:xfrm>
                <a:off x="8521582" y="5089802"/>
                <a:ext cx="240161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0" smtClean="0"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𝐝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指</a:t>
                </a:r>
                <a:r>
                  <a:rPr lang="en-US" altLang="zh-CN" b="1" dirty="0"/>
                  <a:t>d</a:t>
                </a:r>
                <a:r>
                  <a:rPr lang="zh-CN" altLang="en-US" dirty="0"/>
                  <a:t>的三个元素平方和</a:t>
                </a: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5EFC737-2C81-E842-B428-9C09FA1391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582" y="5089802"/>
                <a:ext cx="2401619" cy="646331"/>
              </a:xfrm>
              <a:prstGeom prst="rect">
                <a:avLst/>
              </a:prstGeom>
              <a:blipFill>
                <a:blip r:embed="rId12"/>
                <a:stretch>
                  <a:fillRect l="-2632" r="-1053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5B3BCE55-7CCB-794C-9B05-4332087339BC}"/>
              </a:ext>
            </a:extLst>
          </p:cNvPr>
          <p:cNvCxnSpPr/>
          <p:nvPr/>
        </p:nvCxnSpPr>
        <p:spPr>
          <a:xfrm>
            <a:off x="8313590" y="4502102"/>
            <a:ext cx="987631" cy="57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6DF4157E-8653-5C49-B6ED-162664617B78}"/>
              </a:ext>
            </a:extLst>
          </p:cNvPr>
          <p:cNvCxnSpPr>
            <a:cxnSpLocks/>
          </p:cNvCxnSpPr>
          <p:nvPr/>
        </p:nvCxnSpPr>
        <p:spPr>
          <a:xfrm flipH="1">
            <a:off x="7153872" y="4423614"/>
            <a:ext cx="357294" cy="61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2608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21D0E-7FA0-0544-9769-6742B06D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几何计算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点在直线上的投影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528C345-DA1A-024A-9A26-9A9E35CE9493}"/>
                  </a:ext>
                </a:extLst>
              </p:cNvPr>
              <p:cNvSpPr txBox="1"/>
              <p:nvPr/>
            </p:nvSpPr>
            <p:spPr>
              <a:xfrm>
                <a:off x="4698244" y="4530097"/>
                <a:ext cx="619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528C345-DA1A-024A-9A26-9A9E35CE9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244" y="4530097"/>
                <a:ext cx="61993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673E2F3-B643-EE4B-A276-9B17C625A019}"/>
                  </a:ext>
                </a:extLst>
              </p:cNvPr>
              <p:cNvSpPr txBox="1"/>
              <p:nvPr/>
            </p:nvSpPr>
            <p:spPr>
              <a:xfrm>
                <a:off x="1481027" y="1495617"/>
                <a:ext cx="10645745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/>
                  <a:t>已知直线方向</a:t>
                </a:r>
                <a14:m>
                  <m:oMath xmlns:m="http://schemas.openxmlformats.org/officeDocument/2006/math">
                    <m:r>
                      <a:rPr kumimoji="1" lang="en-US" altLang="zh-CN" sz="2800" b="1" i="0" smtClean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r>
                  <a:rPr kumimoji="1" lang="zh-CN" altLang="en-US" sz="2800" dirty="0"/>
                  <a:t>以及上面的一点</a:t>
                </a:r>
                <a14:m>
                  <m:oMath xmlns:m="http://schemas.openxmlformats.org/officeDocument/2006/math">
                    <m:r>
                      <a:rPr kumimoji="1" lang="en-US" altLang="zh-CN" sz="2800" b="1" i="0" dirty="0" smtClean="0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endParaRPr kumimoji="1" lang="en-US" altLang="zh-CN" sz="2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zh-CN" alt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/>
                  <a:t>要求计算空间一点</a:t>
                </a:r>
                <a14:m>
                  <m:oMath xmlns:m="http://schemas.openxmlformats.org/officeDocument/2006/math">
                    <m:r>
                      <a:rPr kumimoji="1" lang="en-US" altLang="zh-CN" sz="2800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kumimoji="1" lang="zh-CN" altLang="en-US" sz="2800" dirty="0"/>
                  <a:t>在直线上的投影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8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acc>
                  </m:oMath>
                </a14:m>
                <a:endParaRPr kumimoji="1" lang="en-US" altLang="zh-CN" sz="2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/>
                  <a:t>其中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8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acc>
                    <m:r>
                      <a:rPr kumimoji="1" lang="en-US" altLang="zh-CN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800" dirty="0"/>
                  <a:t>是直线上（包括两个方向的延长线）和</a:t>
                </a:r>
                <a14:m>
                  <m:oMath xmlns:m="http://schemas.openxmlformats.org/officeDocument/2006/math">
                    <m:r>
                      <a:rPr kumimoji="1" lang="en-US" altLang="zh-CN" sz="2800" b="1" i="0" dirty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kumimoji="1" lang="zh-CN" altLang="en-US" sz="2800" dirty="0"/>
                  <a:t>距离最接近的点</a:t>
                </a:r>
                <a:endParaRPr kumimoji="1" lang="en-US" altLang="zh-CN" sz="28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673E2F3-B643-EE4B-A276-9B17C625A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27" y="1495617"/>
                <a:ext cx="10645745" cy="1815882"/>
              </a:xfrm>
              <a:prstGeom prst="rect">
                <a:avLst/>
              </a:prstGeom>
              <a:blipFill>
                <a:blip r:embed="rId3"/>
                <a:stretch>
                  <a:fillRect l="-954" t="-3472" b="-7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图形 45" descr="困惑的脸，没有填充">
            <a:extLst>
              <a:ext uri="{FF2B5EF4-FFF2-40B4-BE49-F238E27FC236}">
                <a16:creationId xmlns:a16="http://schemas.microsoft.com/office/drawing/2014/main" id="{2C892C8A-1234-EC4D-9025-E5752EBDF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919" y="2534273"/>
            <a:ext cx="573813" cy="573813"/>
          </a:xfrm>
          <a:prstGeom prst="rect">
            <a:avLst/>
          </a:prstGeom>
        </p:spPr>
      </p:pic>
      <p:pic>
        <p:nvPicPr>
          <p:cNvPr id="47" name="图形 46" descr="笑嘻嘻的脸，没有填充">
            <a:extLst>
              <a:ext uri="{FF2B5EF4-FFF2-40B4-BE49-F238E27FC236}">
                <a16:creationId xmlns:a16="http://schemas.microsoft.com/office/drawing/2014/main" id="{6F83434D-AE2D-1942-B5CA-096D4B545C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214" y="1496030"/>
            <a:ext cx="573813" cy="573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CA31CEC1-E200-754C-BA07-C90FD906E31A}"/>
                  </a:ext>
                </a:extLst>
              </p:cNvPr>
              <p:cNvSpPr txBox="1"/>
              <p:nvPr/>
            </p:nvSpPr>
            <p:spPr>
              <a:xfrm>
                <a:off x="6330054" y="3798657"/>
                <a:ext cx="3580108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ac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1" i="0" smtClean="0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CA31CEC1-E200-754C-BA07-C90FD906E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054" y="3798657"/>
                <a:ext cx="3580108" cy="6556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图形 66" descr="笑嘻嘻的脸，没有填充">
            <a:extLst>
              <a:ext uri="{FF2B5EF4-FFF2-40B4-BE49-F238E27FC236}">
                <a16:creationId xmlns:a16="http://schemas.microsoft.com/office/drawing/2014/main" id="{1DD1C630-97EC-3842-A224-84588A0B49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70846" y="3880473"/>
            <a:ext cx="573813" cy="573813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B2133D5-5B3C-440F-9C28-EE66FE3F476E}"/>
              </a:ext>
            </a:extLst>
          </p:cNvPr>
          <p:cNvGrpSpPr/>
          <p:nvPr/>
        </p:nvGrpSpPr>
        <p:grpSpPr>
          <a:xfrm>
            <a:off x="1403435" y="3429000"/>
            <a:ext cx="3370893" cy="3413890"/>
            <a:chOff x="1403435" y="3429000"/>
            <a:chExt cx="3370893" cy="341389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2EA3CB1-2B7C-7B45-92E8-ABE054A26135}"/>
                </a:ext>
              </a:extLst>
            </p:cNvPr>
            <p:cNvSpPr/>
            <p:nvPr/>
          </p:nvSpPr>
          <p:spPr>
            <a:xfrm>
              <a:off x="4515101" y="4667038"/>
              <a:ext cx="232474" cy="2324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C89D52C-0D4B-4391-9BDE-660A7181322E}"/>
                </a:ext>
              </a:extLst>
            </p:cNvPr>
            <p:cNvGrpSpPr/>
            <p:nvPr/>
          </p:nvGrpSpPr>
          <p:grpSpPr>
            <a:xfrm>
              <a:off x="1403435" y="4438732"/>
              <a:ext cx="2766478" cy="2404158"/>
              <a:chOff x="1341543" y="4352937"/>
              <a:chExt cx="2766478" cy="2404158"/>
            </a:xfrm>
          </p:grpSpPr>
          <p:cxnSp>
            <p:nvCxnSpPr>
              <p:cNvPr id="32" name="直线箭头连接符 31">
                <a:extLst>
                  <a:ext uri="{FF2B5EF4-FFF2-40B4-BE49-F238E27FC236}">
                    <a16:creationId xmlns:a16="http://schemas.microsoft.com/office/drawing/2014/main" id="{52EDBDF6-6645-C641-9051-2A72116C55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8773" y="4507360"/>
                <a:ext cx="0" cy="19762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箭头连接符 32">
                <a:extLst>
                  <a:ext uri="{FF2B5EF4-FFF2-40B4-BE49-F238E27FC236}">
                    <a16:creationId xmlns:a16="http://schemas.microsoft.com/office/drawing/2014/main" id="{FCAFDDED-C1A3-D04F-93B6-0A0A17B40F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1672" y="5944456"/>
                <a:ext cx="903267" cy="79781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2DEC2CAA-4986-EB40-AA47-84EF9FC1FD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02703" y="6167747"/>
                <a:ext cx="1831550" cy="4915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767FDEA-B1AA-1444-8959-510B492F3C20}"/>
                  </a:ext>
                </a:extLst>
              </p:cNvPr>
              <p:cNvSpPr txBox="1"/>
              <p:nvPr/>
            </p:nvSpPr>
            <p:spPr>
              <a:xfrm>
                <a:off x="1341543" y="5983081"/>
                <a:ext cx="27896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/>
                  <a:t>x</a:t>
                </a:r>
                <a:endParaRPr kumimoji="1" lang="zh-CN" altLang="en-US" b="1" dirty="0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F9967CF-CB35-834B-8AB7-B6FC02137C17}"/>
                  </a:ext>
                </a:extLst>
              </p:cNvPr>
              <p:cNvSpPr txBox="1"/>
              <p:nvPr/>
            </p:nvSpPr>
            <p:spPr>
              <a:xfrm>
                <a:off x="3829053" y="6387763"/>
                <a:ext cx="27896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/>
                  <a:t>y</a:t>
                </a:r>
                <a:endParaRPr kumimoji="1" lang="zh-CN" altLang="en-US" b="1" dirty="0"/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AC1D2A4-3654-B24D-934A-0D1B2BB06130}"/>
                  </a:ext>
                </a:extLst>
              </p:cNvPr>
              <p:cNvSpPr txBox="1"/>
              <p:nvPr/>
            </p:nvSpPr>
            <p:spPr>
              <a:xfrm>
                <a:off x="3209387" y="4352937"/>
                <a:ext cx="27896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b="1" dirty="0"/>
                  <a:t>z</a:t>
                </a:r>
                <a:endParaRPr kumimoji="1" lang="zh-CN" altLang="en-US" b="1" dirty="0"/>
              </a:p>
            </p:txBody>
          </p:sp>
        </p:grpSp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CD957EA6-5FF0-5E45-AE9C-14D10C6CB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5656" y="4821298"/>
              <a:ext cx="304369" cy="469256"/>
            </a:xfrm>
            <a:prstGeom prst="straightConnector1">
              <a:avLst/>
            </a:prstGeom>
            <a:ln w="5715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79D4722B-A496-F149-83CF-F7AE73850B2F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3561356" y="4865467"/>
              <a:ext cx="987790" cy="45916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14B950DF-34C6-C649-970A-61A67D1C81F7}"/>
                </a:ext>
              </a:extLst>
            </p:cNvPr>
            <p:cNvSpPr/>
            <p:nvPr/>
          </p:nvSpPr>
          <p:spPr>
            <a:xfrm>
              <a:off x="4103209" y="4154021"/>
              <a:ext cx="220818" cy="22081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552A095F-2886-7D45-8AF6-D35140F9BE59}"/>
                </a:ext>
              </a:extLst>
            </p:cNvPr>
            <p:cNvCxnSpPr>
              <a:cxnSpLocks/>
              <a:stCxn id="5" idx="1"/>
              <a:endCxn id="55" idx="5"/>
            </p:cNvCxnSpPr>
            <p:nvPr/>
          </p:nvCxnSpPr>
          <p:spPr>
            <a:xfrm flipH="1" flipV="1">
              <a:off x="4291689" y="4342501"/>
              <a:ext cx="257457" cy="3585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FEC8B818-01D5-6047-AD72-F5A7AF820E44}"/>
                    </a:ext>
                  </a:extLst>
                </p:cNvPr>
                <p:cNvSpPr/>
                <p:nvPr/>
              </p:nvSpPr>
              <p:spPr>
                <a:xfrm>
                  <a:off x="3766472" y="3809838"/>
                  <a:ext cx="43633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FEC8B818-01D5-6047-AD72-F5A7AF820E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6472" y="3809838"/>
                  <a:ext cx="436338" cy="461665"/>
                </a:xfrm>
                <a:prstGeom prst="rect">
                  <a:avLst/>
                </a:prstGeom>
                <a:blipFill>
                  <a:blip r:embed="rId9"/>
                  <a:stretch>
                    <a:fillRect t="-5263" r="-211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1896E280-8FE6-8649-A1D1-975AB8C9C3E6}"/>
                </a:ext>
              </a:extLst>
            </p:cNvPr>
            <p:cNvSpPr/>
            <p:nvPr/>
          </p:nvSpPr>
          <p:spPr>
            <a:xfrm>
              <a:off x="3383569" y="5258680"/>
              <a:ext cx="220818" cy="2208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AA8E4B4D-524F-BF49-ACBA-FA1267337F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6334" y="3429000"/>
              <a:ext cx="2057994" cy="3063875"/>
            </a:xfrm>
            <a:prstGeom prst="line">
              <a:avLst/>
            </a:prstGeom>
            <a:ln>
              <a:solidFill>
                <a:srgbClr val="0432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502D910E-1D8D-E548-B723-C1E8FD9B680B}"/>
                    </a:ext>
                  </a:extLst>
                </p:cNvPr>
                <p:cNvSpPr txBox="1"/>
                <p:nvPr/>
              </p:nvSpPr>
              <p:spPr>
                <a:xfrm>
                  <a:off x="3376649" y="4512652"/>
                  <a:ext cx="6199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1" i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oMath>
                    </m:oMathPara>
                  </a14:m>
                  <a:endParaRPr kumimoji="1" lang="zh-CN" altLang="en-US" sz="2400" b="1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502D910E-1D8D-E548-B723-C1E8FD9B6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6649" y="4512652"/>
                  <a:ext cx="619933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0EF1187D-0016-1D4A-96E0-8B3933C9A340}"/>
                    </a:ext>
                  </a:extLst>
                </p:cNvPr>
                <p:cNvSpPr txBox="1"/>
                <p:nvPr/>
              </p:nvSpPr>
              <p:spPr>
                <a:xfrm>
                  <a:off x="3375127" y="5345092"/>
                  <a:ext cx="6199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</m:oMathPara>
                  </a14:m>
                  <a:endParaRPr kumimoji="1" lang="zh-CN" alt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0EF1187D-0016-1D4A-96E0-8B3933C9A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127" y="5345092"/>
                  <a:ext cx="619933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A534F47-4FE4-184E-A91A-85A5BF1A8B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5017" y="5263053"/>
            <a:ext cx="5537036" cy="10479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036E705-D3BD-524D-B903-98C9984B6129}"/>
              </a:ext>
            </a:extLst>
          </p:cNvPr>
          <p:cNvSpPr txBox="1"/>
          <p:nvPr/>
        </p:nvSpPr>
        <p:spPr>
          <a:xfrm>
            <a:off x="7684103" y="4787197"/>
            <a:ext cx="145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rgbClr val="0432FF"/>
                </a:solidFill>
              </a:rPr>
              <a:t>代码实现</a:t>
            </a:r>
          </a:p>
        </p:txBody>
      </p:sp>
    </p:spTree>
    <p:extLst>
      <p:ext uri="{BB962C8B-B14F-4D97-AF65-F5344CB8AC3E}">
        <p14:creationId xmlns:p14="http://schemas.microsoft.com/office/powerpoint/2010/main" val="15070766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401E616-DEB9-F94F-8162-DD84CC33C1CC}"/>
              </a:ext>
            </a:extLst>
          </p:cNvPr>
          <p:cNvCxnSpPr>
            <a:cxnSpLocks/>
          </p:cNvCxnSpPr>
          <p:nvPr/>
        </p:nvCxnSpPr>
        <p:spPr>
          <a:xfrm flipH="1">
            <a:off x="2917875" y="2565216"/>
            <a:ext cx="1288176" cy="358483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1DF21D0E-7FA0-0544-9769-6742B06D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48"/>
            <a:ext cx="10515600" cy="1089501"/>
          </a:xfrm>
        </p:spPr>
        <p:txBody>
          <a:bodyPr/>
          <a:lstStyle/>
          <a:p>
            <a:r>
              <a:rPr kumimoji="1" lang="zh-CN" altLang="en-US" dirty="0"/>
              <a:t>几何计算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点到平面的投影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B34A64B4-1061-F648-B452-4D04D302F3FE}"/>
              </a:ext>
            </a:extLst>
          </p:cNvPr>
          <p:cNvSpPr/>
          <p:nvPr/>
        </p:nvSpPr>
        <p:spPr>
          <a:xfrm rot="1592967">
            <a:off x="2160637" y="3799629"/>
            <a:ext cx="3130658" cy="1301858"/>
          </a:xfrm>
          <a:prstGeom prst="parallelogram">
            <a:avLst>
              <a:gd name="adj" fmla="val 69048"/>
            </a:avLst>
          </a:prstGeom>
          <a:solidFill>
            <a:srgbClr val="FFE699">
              <a:alpha val="74118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1A1E078-102F-E245-99C2-459C38C69615}"/>
              </a:ext>
            </a:extLst>
          </p:cNvPr>
          <p:cNvSpPr/>
          <p:nvPr/>
        </p:nvSpPr>
        <p:spPr>
          <a:xfrm>
            <a:off x="4085750" y="4474240"/>
            <a:ext cx="232474" cy="232474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915F677-07F7-034C-BC2C-AB515FC7AB00}"/>
              </a:ext>
            </a:extLst>
          </p:cNvPr>
          <p:cNvCxnSpPr/>
          <p:nvPr/>
        </p:nvCxnSpPr>
        <p:spPr>
          <a:xfrm flipV="1">
            <a:off x="3520061" y="3522051"/>
            <a:ext cx="335797" cy="952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9C9D9967-7F3C-7D47-9EE5-3807D3D3B412}"/>
              </a:ext>
            </a:extLst>
          </p:cNvPr>
          <p:cNvCxnSpPr>
            <a:cxnSpLocks/>
          </p:cNvCxnSpPr>
          <p:nvPr/>
        </p:nvCxnSpPr>
        <p:spPr>
          <a:xfrm flipH="1">
            <a:off x="4223857" y="2995524"/>
            <a:ext cx="619415" cy="1594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B2EA3CB1-2B7C-7B45-92E8-ABE054A26135}"/>
              </a:ext>
            </a:extLst>
          </p:cNvPr>
          <p:cNvSpPr/>
          <p:nvPr/>
        </p:nvSpPr>
        <p:spPr>
          <a:xfrm>
            <a:off x="4692767" y="2949527"/>
            <a:ext cx="232474" cy="2324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528C345-DA1A-024A-9A26-9A9E35CE9493}"/>
                  </a:ext>
                </a:extLst>
              </p:cNvPr>
              <p:cNvSpPr txBox="1"/>
              <p:nvPr/>
            </p:nvSpPr>
            <p:spPr>
              <a:xfrm>
                <a:off x="4790023" y="2828040"/>
                <a:ext cx="619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528C345-DA1A-024A-9A26-9A9E35CE9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023" y="2828040"/>
                <a:ext cx="61993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7D1608D-8800-EA41-BDD0-0FBCD0C3335F}"/>
                  </a:ext>
                </a:extLst>
              </p:cNvPr>
              <p:cNvSpPr txBox="1"/>
              <p:nvPr/>
            </p:nvSpPr>
            <p:spPr>
              <a:xfrm>
                <a:off x="4249686" y="4432389"/>
                <a:ext cx="619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acc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7D1608D-8800-EA41-BDD0-0FBCD0C33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686" y="4432389"/>
                <a:ext cx="619933" cy="461665"/>
              </a:xfrm>
              <a:prstGeom prst="rect">
                <a:avLst/>
              </a:prstGeom>
              <a:blipFill>
                <a:blip r:embed="rId3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EFB6B6A-D80A-BC4B-B4F8-6D76CB62DE0A}"/>
                  </a:ext>
                </a:extLst>
              </p:cNvPr>
              <p:cNvSpPr txBox="1"/>
              <p:nvPr/>
            </p:nvSpPr>
            <p:spPr>
              <a:xfrm>
                <a:off x="3384453" y="3166325"/>
                <a:ext cx="619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EFB6B6A-D80A-BC4B-B4F8-6D76CB62D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453" y="3166325"/>
                <a:ext cx="61993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52EDBDF6-6645-C641-9051-2A72116C5576}"/>
              </a:ext>
            </a:extLst>
          </p:cNvPr>
          <p:cNvCxnSpPr>
            <a:cxnSpLocks/>
          </p:cNvCxnSpPr>
          <p:nvPr/>
        </p:nvCxnSpPr>
        <p:spPr>
          <a:xfrm flipV="1">
            <a:off x="2917875" y="5078720"/>
            <a:ext cx="0" cy="116221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CAFDDED-C1A3-D04F-93B6-0A0A17B40FBB}"/>
              </a:ext>
            </a:extLst>
          </p:cNvPr>
          <p:cNvCxnSpPr>
            <a:cxnSpLocks/>
          </p:cNvCxnSpPr>
          <p:nvPr/>
        </p:nvCxnSpPr>
        <p:spPr>
          <a:xfrm>
            <a:off x="2599951" y="5802057"/>
            <a:ext cx="903267" cy="79781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DEC2CAA-4986-EB40-AA47-84EF9FC1FDAB}"/>
              </a:ext>
            </a:extLst>
          </p:cNvPr>
          <p:cNvCxnSpPr>
            <a:cxnSpLocks/>
          </p:cNvCxnSpPr>
          <p:nvPr/>
        </p:nvCxnSpPr>
        <p:spPr>
          <a:xfrm flipH="1" flipV="1">
            <a:off x="1398138" y="6074338"/>
            <a:ext cx="1859356" cy="31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8767FDEA-B1AA-1444-8959-510B492F3C20}"/>
              </a:ext>
            </a:extLst>
          </p:cNvPr>
          <p:cNvSpPr txBox="1"/>
          <p:nvPr/>
        </p:nvSpPr>
        <p:spPr>
          <a:xfrm>
            <a:off x="1540790" y="5705006"/>
            <a:ext cx="27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x</a:t>
            </a:r>
            <a:endParaRPr kumimoji="1" lang="zh-CN" altLang="en-US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F9967CF-CB35-834B-8AB7-B6FC02137C17}"/>
              </a:ext>
            </a:extLst>
          </p:cNvPr>
          <p:cNvSpPr txBox="1"/>
          <p:nvPr/>
        </p:nvSpPr>
        <p:spPr>
          <a:xfrm>
            <a:off x="3384453" y="6105649"/>
            <a:ext cx="27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y</a:t>
            </a:r>
            <a:endParaRPr kumimoji="1" lang="zh-CN" altLang="en-US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AC1D2A4-3654-B24D-934A-0D1B2BB06130}"/>
              </a:ext>
            </a:extLst>
          </p:cNvPr>
          <p:cNvSpPr txBox="1"/>
          <p:nvPr/>
        </p:nvSpPr>
        <p:spPr>
          <a:xfrm>
            <a:off x="2556939" y="4894054"/>
            <a:ext cx="27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z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673E2F3-B643-EE4B-A276-9B17C625A019}"/>
                  </a:ext>
                </a:extLst>
              </p:cNvPr>
              <p:cNvSpPr txBox="1"/>
              <p:nvPr/>
            </p:nvSpPr>
            <p:spPr>
              <a:xfrm>
                <a:off x="2308303" y="1186598"/>
                <a:ext cx="8149207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/>
                  <a:t>已知平面方程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sz="2000" b="1">
                        <a:latin typeface="Cambria Math" panose="02040503050406030204" pitchFamily="18" charset="0"/>
                      </a:rPr>
                      <m:t>𝐧</m:t>
                    </m:r>
                    <m:r>
                      <a:rPr kumimoji="1" lang="en-US" altLang="zh-CN" sz="2000" b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2000" dirty="0"/>
                  <a:t> </a:t>
                </a:r>
              </a:p>
              <a:p>
                <a:r>
                  <a:rPr kumimoji="1" lang="en-US" altLang="zh-CN" sz="1600" dirty="0">
                    <a:solidFill>
                      <a:srgbClr val="0432FF"/>
                    </a:solidFill>
                  </a:rPr>
                  <a:t>(</a:t>
                </a:r>
                <a:r>
                  <a:rPr kumimoji="1" lang="zh-CN" altLang="en-US" sz="1600" dirty="0">
                    <a:solidFill>
                      <a:srgbClr val="0432FF"/>
                    </a:solidFill>
                  </a:rPr>
                  <a:t>注意：这里设</a:t>
                </a:r>
                <a14:m>
                  <m:oMath xmlns:m="http://schemas.openxmlformats.org/officeDocument/2006/math">
                    <m:r>
                      <a:rPr kumimoji="1" lang="en-US" altLang="zh-CN" sz="1600" b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kumimoji="1" lang="zh-CN" altLang="en-US" sz="1600" dirty="0">
                    <a:solidFill>
                      <a:srgbClr val="0432FF"/>
                    </a:solidFill>
                  </a:rPr>
                  <a:t>的长度为</a:t>
                </a:r>
                <a:r>
                  <a:rPr kumimoji="1" lang="en-US" altLang="zh-CN" sz="1600" dirty="0">
                    <a:solidFill>
                      <a:srgbClr val="0432FF"/>
                    </a:solidFill>
                  </a:rPr>
                  <a:t>1</a:t>
                </a:r>
                <a:r>
                  <a:rPr kumimoji="1" lang="zh-CN" altLang="en-US" sz="1600" dirty="0">
                    <a:solidFill>
                      <a:srgbClr val="0432FF"/>
                    </a:solidFill>
                  </a:rPr>
                  <a:t>，即它</a:t>
                </a:r>
                <a:r>
                  <a:rPr lang="zh-CN" altLang="en-US" sz="1600" dirty="0">
                    <a:solidFill>
                      <a:srgbClr val="0432FF"/>
                    </a:solidFill>
                  </a:rPr>
                  <a:t>的</a:t>
                </a:r>
                <a:r>
                  <a:rPr lang="en-US" altLang="zh-CN" sz="1600" dirty="0">
                    <a:solidFill>
                      <a:srgbClr val="0432FF"/>
                    </a:solidFill>
                  </a:rPr>
                  <a:t>3</a:t>
                </a:r>
                <a:r>
                  <a:rPr lang="zh-CN" altLang="en-US" sz="1600" dirty="0">
                    <a:solidFill>
                      <a:srgbClr val="0432FF"/>
                    </a:solidFill>
                  </a:rPr>
                  <a:t>元素平方和</a:t>
                </a:r>
                <a:r>
                  <a:rPr lang="en-US" altLang="zh-CN" sz="1600" dirty="0">
                    <a:solidFill>
                      <a:srgbClr val="0432FF"/>
                    </a:solidFill>
                  </a:rPr>
                  <a:t>=1</a:t>
                </a:r>
                <a:r>
                  <a:rPr lang="zh-CN" altLang="en-US" sz="1600" dirty="0">
                    <a:solidFill>
                      <a:srgbClr val="0432FF"/>
                    </a:solidFill>
                  </a:rPr>
                  <a:t>，</a:t>
                </a:r>
                <a:endParaRPr lang="en-US" altLang="zh-CN" sz="1600" dirty="0">
                  <a:solidFill>
                    <a:srgbClr val="0432FF"/>
                  </a:solidFill>
                </a:endParaRPr>
              </a:p>
              <a:p>
                <a:r>
                  <a:rPr lang="zh-CN" altLang="en-US" sz="1600" dirty="0">
                    <a:solidFill>
                      <a:srgbClr val="0432FF"/>
                    </a:solidFill>
                  </a:rPr>
                  <a:t>如果不是的话将原先的</a:t>
                </a:r>
                <a14:m>
                  <m:oMath xmlns:m="http://schemas.openxmlformats.org/officeDocument/2006/math">
                    <m:r>
                      <a:rPr kumimoji="1" lang="en-US" altLang="zh-CN" sz="1600" b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kumimoji="1" lang="zh-CN" altLang="en-US" sz="1600" dirty="0">
                    <a:solidFill>
                      <a:srgbClr val="0432FF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sz="16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zh-CN" altLang="en-US" sz="1600" dirty="0">
                    <a:solidFill>
                      <a:srgbClr val="0432FF"/>
                    </a:solidFill>
                  </a:rPr>
                  <a:t>替换为他们除以</a:t>
                </a:r>
                <a14:m>
                  <m:oMath xmlns:m="http://schemas.openxmlformats.org/officeDocument/2006/math">
                    <m:r>
                      <a:rPr kumimoji="1" lang="en-US" altLang="zh-CN" sz="1600" b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kumimoji="1" lang="zh-CN" altLang="en-US" sz="1600" dirty="0">
                    <a:solidFill>
                      <a:srgbClr val="0432FF"/>
                    </a:solidFill>
                  </a:rPr>
                  <a:t>的长度的结果</a:t>
                </a:r>
                <a:r>
                  <a:rPr kumimoji="1" lang="en-US" altLang="zh-CN" sz="1600" dirty="0">
                    <a:solidFill>
                      <a:srgbClr val="0432FF"/>
                    </a:solidFill>
                  </a:rPr>
                  <a:t>)</a:t>
                </a:r>
              </a:p>
              <a:p>
                <a:endParaRPr kumimoji="1" lang="zh-CN" alt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/>
                  <a:t>要求计算空间一点</a:t>
                </a:r>
                <a14:m>
                  <m:oMath xmlns:m="http://schemas.openxmlformats.org/officeDocument/2006/math">
                    <m:r>
                      <a:rPr kumimoji="1" lang="en-US" altLang="zh-CN" sz="2000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kumimoji="1" lang="zh-CN" altLang="en-US" sz="2000" dirty="0"/>
                  <a:t>在平面上的投影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acc>
                  </m:oMath>
                </a14:m>
                <a:r>
                  <a:rPr kumimoji="1" lang="zh-CN" altLang="en-US" sz="2000" dirty="0"/>
                  <a:t>（它是平面上距离</a:t>
                </a:r>
                <a14:m>
                  <m:oMath xmlns:m="http://schemas.openxmlformats.org/officeDocument/2006/math">
                    <m:r>
                      <a:rPr kumimoji="1" lang="en-US" altLang="zh-CN" sz="20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kumimoji="1" lang="en-US" altLang="zh-CN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000" dirty="0"/>
                  <a:t>最近的点）</a:t>
                </a:r>
                <a:endParaRPr kumimoji="1" lang="en-US" altLang="zh-CN" sz="20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673E2F3-B643-EE4B-A276-9B17C625A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303" y="1186598"/>
                <a:ext cx="8149207" cy="1508105"/>
              </a:xfrm>
              <a:prstGeom prst="rect">
                <a:avLst/>
              </a:prstGeom>
              <a:blipFill>
                <a:blip r:embed="rId5"/>
                <a:stretch>
                  <a:fillRect l="-674" t="-2429" b="-6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图形 45" descr="困惑的脸，没有填充">
            <a:extLst>
              <a:ext uri="{FF2B5EF4-FFF2-40B4-BE49-F238E27FC236}">
                <a16:creationId xmlns:a16="http://schemas.microsoft.com/office/drawing/2014/main" id="{2C892C8A-1234-EC4D-9025-E5752EBDFE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3506" y="2171755"/>
            <a:ext cx="573813" cy="573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EDF415-6A09-254D-AACD-A626CABB132A}"/>
                  </a:ext>
                </a:extLst>
              </p:cNvPr>
              <p:cNvSpPr/>
              <p:nvPr/>
            </p:nvSpPr>
            <p:spPr>
              <a:xfrm>
                <a:off x="3050905" y="5131134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EDF415-6A09-254D-AACD-A626CABB1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905" y="5131134"/>
                <a:ext cx="41421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FE0AC061-0DB5-0BB3-ACEC-2F312E2920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0295" y="3029646"/>
            <a:ext cx="1517392" cy="270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557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1ACBE1E-6638-482C-838D-24F03C580652}"/>
              </a:ext>
            </a:extLst>
          </p:cNvPr>
          <p:cNvCxnSpPr>
            <a:cxnSpLocks/>
          </p:cNvCxnSpPr>
          <p:nvPr/>
        </p:nvCxnSpPr>
        <p:spPr>
          <a:xfrm flipV="1">
            <a:off x="2712615" y="3293987"/>
            <a:ext cx="937983" cy="151740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401E616-DEB9-F94F-8162-DD84CC33C1CC}"/>
              </a:ext>
            </a:extLst>
          </p:cNvPr>
          <p:cNvCxnSpPr>
            <a:cxnSpLocks/>
          </p:cNvCxnSpPr>
          <p:nvPr/>
        </p:nvCxnSpPr>
        <p:spPr>
          <a:xfrm flipH="1">
            <a:off x="2712615" y="1302274"/>
            <a:ext cx="1288176" cy="358483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1DF21D0E-7FA0-0544-9769-6742B06D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48"/>
            <a:ext cx="10515600" cy="1089501"/>
          </a:xfrm>
        </p:spPr>
        <p:txBody>
          <a:bodyPr/>
          <a:lstStyle/>
          <a:p>
            <a:r>
              <a:rPr kumimoji="1" lang="zh-CN" altLang="en-US" dirty="0"/>
              <a:t>几何计算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点到平面的投影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B34A64B4-1061-F648-B452-4D04D302F3FE}"/>
              </a:ext>
            </a:extLst>
          </p:cNvPr>
          <p:cNvSpPr/>
          <p:nvPr/>
        </p:nvSpPr>
        <p:spPr>
          <a:xfrm rot="1592967">
            <a:off x="1955377" y="2536687"/>
            <a:ext cx="3130658" cy="1301858"/>
          </a:xfrm>
          <a:prstGeom prst="parallelogram">
            <a:avLst>
              <a:gd name="adj" fmla="val 69048"/>
            </a:avLst>
          </a:prstGeom>
          <a:solidFill>
            <a:srgbClr val="FFE699">
              <a:alpha val="74118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1A1E078-102F-E245-99C2-459C38C69615}"/>
              </a:ext>
            </a:extLst>
          </p:cNvPr>
          <p:cNvSpPr/>
          <p:nvPr/>
        </p:nvSpPr>
        <p:spPr>
          <a:xfrm>
            <a:off x="3880490" y="3211298"/>
            <a:ext cx="232474" cy="232474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915F677-07F7-034C-BC2C-AB515FC7AB00}"/>
              </a:ext>
            </a:extLst>
          </p:cNvPr>
          <p:cNvCxnSpPr/>
          <p:nvPr/>
        </p:nvCxnSpPr>
        <p:spPr>
          <a:xfrm flipV="1">
            <a:off x="3314801" y="2259109"/>
            <a:ext cx="335797" cy="952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9C9D9967-7F3C-7D47-9EE5-3807D3D3B412}"/>
              </a:ext>
            </a:extLst>
          </p:cNvPr>
          <p:cNvCxnSpPr>
            <a:cxnSpLocks/>
          </p:cNvCxnSpPr>
          <p:nvPr/>
        </p:nvCxnSpPr>
        <p:spPr>
          <a:xfrm flipH="1">
            <a:off x="4018597" y="1732582"/>
            <a:ext cx="619415" cy="159495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528C345-DA1A-024A-9A26-9A9E35CE9493}"/>
                  </a:ext>
                </a:extLst>
              </p:cNvPr>
              <p:cNvSpPr txBox="1"/>
              <p:nvPr/>
            </p:nvSpPr>
            <p:spPr>
              <a:xfrm>
                <a:off x="4584763" y="1565098"/>
                <a:ext cx="619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528C345-DA1A-024A-9A26-9A9E35CE9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763" y="1565098"/>
                <a:ext cx="61993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7D1608D-8800-EA41-BDD0-0FBCD0C3335F}"/>
                  </a:ext>
                </a:extLst>
              </p:cNvPr>
              <p:cNvSpPr txBox="1"/>
              <p:nvPr/>
            </p:nvSpPr>
            <p:spPr>
              <a:xfrm>
                <a:off x="4044426" y="3169447"/>
                <a:ext cx="619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acc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7D1608D-8800-EA41-BDD0-0FBCD0C33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426" y="3169447"/>
                <a:ext cx="619933" cy="461665"/>
              </a:xfrm>
              <a:prstGeom prst="rect">
                <a:avLst/>
              </a:prstGeom>
              <a:blipFill>
                <a:blip r:embed="rId4"/>
                <a:stretch>
                  <a:fillRect t="-5263" r="-30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EFB6B6A-D80A-BC4B-B4F8-6D76CB62DE0A}"/>
                  </a:ext>
                </a:extLst>
              </p:cNvPr>
              <p:cNvSpPr txBox="1"/>
              <p:nvPr/>
            </p:nvSpPr>
            <p:spPr>
              <a:xfrm>
                <a:off x="3457469" y="2156258"/>
                <a:ext cx="619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EFB6B6A-D80A-BC4B-B4F8-6D76CB62D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469" y="2156258"/>
                <a:ext cx="61993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52EDBDF6-6645-C641-9051-2A72116C5576}"/>
              </a:ext>
            </a:extLst>
          </p:cNvPr>
          <p:cNvCxnSpPr>
            <a:cxnSpLocks/>
          </p:cNvCxnSpPr>
          <p:nvPr/>
        </p:nvCxnSpPr>
        <p:spPr>
          <a:xfrm flipV="1">
            <a:off x="2712615" y="3815778"/>
            <a:ext cx="0" cy="116221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CAFDDED-C1A3-D04F-93B6-0A0A17B40FBB}"/>
              </a:ext>
            </a:extLst>
          </p:cNvPr>
          <p:cNvCxnSpPr>
            <a:cxnSpLocks/>
          </p:cNvCxnSpPr>
          <p:nvPr/>
        </p:nvCxnSpPr>
        <p:spPr>
          <a:xfrm>
            <a:off x="2394691" y="4539115"/>
            <a:ext cx="903267" cy="79781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DEC2CAA-4986-EB40-AA47-84EF9FC1FDAB}"/>
              </a:ext>
            </a:extLst>
          </p:cNvPr>
          <p:cNvCxnSpPr>
            <a:cxnSpLocks/>
          </p:cNvCxnSpPr>
          <p:nvPr/>
        </p:nvCxnSpPr>
        <p:spPr>
          <a:xfrm flipH="1" flipV="1">
            <a:off x="1192878" y="4811396"/>
            <a:ext cx="1859356" cy="31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8767FDEA-B1AA-1444-8959-510B492F3C20}"/>
              </a:ext>
            </a:extLst>
          </p:cNvPr>
          <p:cNvSpPr txBox="1"/>
          <p:nvPr/>
        </p:nvSpPr>
        <p:spPr>
          <a:xfrm>
            <a:off x="1335530" y="4442064"/>
            <a:ext cx="27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x</a:t>
            </a:r>
            <a:endParaRPr kumimoji="1" lang="zh-CN" altLang="en-US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F9967CF-CB35-834B-8AB7-B6FC02137C17}"/>
              </a:ext>
            </a:extLst>
          </p:cNvPr>
          <p:cNvSpPr txBox="1"/>
          <p:nvPr/>
        </p:nvSpPr>
        <p:spPr>
          <a:xfrm>
            <a:off x="3179193" y="4842707"/>
            <a:ext cx="27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y</a:t>
            </a:r>
            <a:endParaRPr kumimoji="1" lang="zh-CN" altLang="en-US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AC1D2A4-3654-B24D-934A-0D1B2BB06130}"/>
              </a:ext>
            </a:extLst>
          </p:cNvPr>
          <p:cNvSpPr txBox="1"/>
          <p:nvPr/>
        </p:nvSpPr>
        <p:spPr>
          <a:xfrm>
            <a:off x="2351679" y="3631112"/>
            <a:ext cx="27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z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CFDCA38-E2E1-A24F-8C40-C2D7F6A69B6D}"/>
                  </a:ext>
                </a:extLst>
              </p:cNvPr>
              <p:cNvSpPr txBox="1"/>
              <p:nvPr/>
            </p:nvSpPr>
            <p:spPr>
              <a:xfrm>
                <a:off x="5722222" y="2327868"/>
                <a:ext cx="5831603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/>
                  <a:t>先计算</a:t>
                </a:r>
                <a14:m>
                  <m:oMath xmlns:m="http://schemas.openxmlformats.org/officeDocument/2006/math">
                    <m:r>
                      <a:rPr kumimoji="1" lang="en-US" altLang="zh-CN" sz="2000" b="1" i="0" dirty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kumimoji="1" lang="zh-CN" altLang="en-US" sz="2000" dirty="0"/>
                  <a:t>到平面的距离</a:t>
                </a:r>
                <a:endParaRPr kumimoji="1" lang="en-US" altLang="zh-CN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1" i="0" dirty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kumimoji="1" lang="zh-CN" altLang="en-US" dirty="0"/>
                  <a:t>在过原点的直线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kumimoji="1" lang="zh-CN" altLang="en-US" dirty="0"/>
                  <a:t>的投影到远点的距离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𝐯</m:t>
                    </m:r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𝐧</m:t>
                    </m:r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kumimoji="1"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平面到远点的距离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kumimoji="1"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1" dirty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kumimoji="1" lang="zh-CN" altLang="en-US" dirty="0"/>
                  <a:t>到平面的距离，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𝐯</m:t>
                    </m:r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𝐧</m:t>
                    </m:r>
                    <m:r>
                      <a:rPr kumimoji="1" lang="en-US" altLang="zh-CN" b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zh-CN" alt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/>
                  <a:t>计算</a:t>
                </a:r>
                <a14:m>
                  <m:oMath xmlns:m="http://schemas.openxmlformats.org/officeDocument/2006/math">
                    <m:r>
                      <a:rPr kumimoji="1" lang="en-US" altLang="zh-CN" sz="2000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kumimoji="1" lang="zh-CN" altLang="en-US" sz="2000" dirty="0"/>
                  <a:t>沿着</a:t>
                </a:r>
                <a14:m>
                  <m:oMath xmlns:m="http://schemas.openxmlformats.org/officeDocument/2006/math">
                    <m:r>
                      <a:rPr kumimoji="1" lang="en-US" altLang="zh-CN" sz="2000" b="1"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kumimoji="1" lang="zh-CN" altLang="en-US" sz="2000" dirty="0"/>
                  <a:t>相反方向移动距离</a:t>
                </a:r>
                <a14:m>
                  <m:oMath xmlns:m="http://schemas.openxmlformats.org/officeDocument/2006/math"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sz="2000" dirty="0"/>
                  <a:t>得到的坐标：</a:t>
                </a:r>
                <a:endParaRPr kumimoji="1" lang="en-US" altLang="zh-CN" sz="2000" dirty="0"/>
              </a:p>
              <a:p>
                <a:pPr algn="ctr"/>
                <a:r>
                  <a:rPr kumimoji="1" lang="en-US" altLang="zh-CN" sz="20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acc>
                    <m:r>
                      <a:rPr kumimoji="1"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kumimoji="1" lang="en-US" altLang="zh-CN" sz="20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sz="2000" b="1" i="0" smtClean="0">
                        <a:latin typeface="Cambria Math" panose="02040503050406030204" pitchFamily="18" charset="0"/>
                      </a:rPr>
                      <m:t>𝐧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sz="2000" b="1" i="0" smtClean="0">
                        <a:latin typeface="Cambria Math" panose="02040503050406030204" pitchFamily="18" charset="0"/>
                      </a:rPr>
                      <m:t>𝐧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kumimoji="1" lang="en-US" altLang="zh-CN" sz="2000" b="1">
                            <a:latin typeface="Cambria Math" panose="02040503050406030204" pitchFamily="18" charset="0"/>
                          </a:rPr>
                          <m:t>&gt;−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kumimoji="1" lang="en-US" altLang="zh-CN" sz="2000" i="1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CFDCA38-E2E1-A24F-8C40-C2D7F6A69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222" y="2327868"/>
                <a:ext cx="5831603" cy="1846659"/>
              </a:xfrm>
              <a:prstGeom prst="rect">
                <a:avLst/>
              </a:prstGeom>
              <a:blipFill>
                <a:blip r:embed="rId6"/>
                <a:stretch>
                  <a:fillRect l="-941" t="-1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D5608C1-844A-7C4B-9B9A-285F7B4EF5D6}"/>
                  </a:ext>
                </a:extLst>
              </p:cNvPr>
              <p:cNvSpPr/>
              <p:nvPr/>
            </p:nvSpPr>
            <p:spPr>
              <a:xfrm>
                <a:off x="9203681" y="6445420"/>
                <a:ext cx="29883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0432FF"/>
                    </a:solidFill>
                  </a:rPr>
                  <a:t>注意：上面假设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kumimoji="1" lang="zh-CN" altLang="en-US" dirty="0">
                    <a:solidFill>
                      <a:srgbClr val="0432FF"/>
                    </a:solidFill>
                  </a:rPr>
                  <a:t>的长度为</a:t>
                </a:r>
                <a:r>
                  <a:rPr kumimoji="1" lang="en-US" altLang="zh-CN" dirty="0">
                    <a:solidFill>
                      <a:srgbClr val="0432FF"/>
                    </a:solidFill>
                  </a:rPr>
                  <a:t>1</a:t>
                </a:r>
                <a:endParaRPr lang="zh-CN" alt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D5608C1-844A-7C4B-9B9A-285F7B4EF5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681" y="6445420"/>
                <a:ext cx="2988319" cy="369332"/>
              </a:xfrm>
              <a:prstGeom prst="rect">
                <a:avLst/>
              </a:prstGeom>
              <a:blipFill>
                <a:blip r:embed="rId7"/>
                <a:stretch>
                  <a:fillRect l="-1837" t="-8197" r="-1224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EDF415-6A09-254D-AACD-A626CABB132A}"/>
                  </a:ext>
                </a:extLst>
              </p:cNvPr>
              <p:cNvSpPr/>
              <p:nvPr/>
            </p:nvSpPr>
            <p:spPr>
              <a:xfrm>
                <a:off x="3293476" y="4002244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EDF415-6A09-254D-AACD-A626CABB1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476" y="4002244"/>
                <a:ext cx="41421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C0B07875-E4BB-A890-F5DE-A99359F15DA1}"/>
              </a:ext>
            </a:extLst>
          </p:cNvPr>
          <p:cNvSpPr txBox="1"/>
          <p:nvPr/>
        </p:nvSpPr>
        <p:spPr>
          <a:xfrm>
            <a:off x="4580596" y="2541020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t</a:t>
            </a:r>
            <a:endParaRPr lang="zh-CN" altLang="en-US" i="1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2809DAD-9043-49E8-B762-936982240693}"/>
              </a:ext>
            </a:extLst>
          </p:cNvPr>
          <p:cNvSpPr/>
          <p:nvPr/>
        </p:nvSpPr>
        <p:spPr>
          <a:xfrm>
            <a:off x="3768317" y="1462213"/>
            <a:ext cx="232474" cy="232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36263BE-54E4-46E9-B531-33C65E43EEF5}"/>
              </a:ext>
            </a:extLst>
          </p:cNvPr>
          <p:cNvCxnSpPr>
            <a:cxnSpLocks/>
          </p:cNvCxnSpPr>
          <p:nvPr/>
        </p:nvCxnSpPr>
        <p:spPr>
          <a:xfrm flipV="1">
            <a:off x="3650598" y="1771353"/>
            <a:ext cx="937983" cy="151740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B2EA3CB1-2B7C-7B45-92E8-ABE054A26135}"/>
              </a:ext>
            </a:extLst>
          </p:cNvPr>
          <p:cNvSpPr/>
          <p:nvPr/>
        </p:nvSpPr>
        <p:spPr>
          <a:xfrm>
            <a:off x="4487507" y="1686585"/>
            <a:ext cx="232474" cy="2324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9F070E6-B78B-42AA-8A76-06DAF05E4526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3982985" y="1642954"/>
            <a:ext cx="504522" cy="15986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1E06FF16-0085-4842-93F2-FA71569FE4E8}"/>
              </a:ext>
            </a:extLst>
          </p:cNvPr>
          <p:cNvSpPr/>
          <p:nvPr/>
        </p:nvSpPr>
        <p:spPr>
          <a:xfrm rot="1187736">
            <a:off x="2995774" y="1421176"/>
            <a:ext cx="335797" cy="3421468"/>
          </a:xfrm>
          <a:prstGeom prst="leftBrace">
            <a:avLst>
              <a:gd name="adj1" fmla="val 39612"/>
              <a:gd name="adj2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左大括号 37">
            <a:extLst>
              <a:ext uri="{FF2B5EF4-FFF2-40B4-BE49-F238E27FC236}">
                <a16:creationId xmlns:a16="http://schemas.microsoft.com/office/drawing/2014/main" id="{841B9467-74A6-490E-ACFA-390245AB9CE0}"/>
              </a:ext>
            </a:extLst>
          </p:cNvPr>
          <p:cNvSpPr/>
          <p:nvPr/>
        </p:nvSpPr>
        <p:spPr>
          <a:xfrm rot="1187736" flipH="1">
            <a:off x="3055633" y="3263039"/>
            <a:ext cx="229121" cy="1648124"/>
          </a:xfrm>
          <a:prstGeom prst="leftBrace">
            <a:avLst>
              <a:gd name="adj1" fmla="val 39612"/>
              <a:gd name="adj2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左大括号 38">
            <a:extLst>
              <a:ext uri="{FF2B5EF4-FFF2-40B4-BE49-F238E27FC236}">
                <a16:creationId xmlns:a16="http://schemas.microsoft.com/office/drawing/2014/main" id="{B0B8380A-1DD4-494B-940D-946F30A07CB1}"/>
              </a:ext>
            </a:extLst>
          </p:cNvPr>
          <p:cNvSpPr/>
          <p:nvPr/>
        </p:nvSpPr>
        <p:spPr>
          <a:xfrm rot="1187736" flipH="1">
            <a:off x="4330839" y="1923600"/>
            <a:ext cx="243100" cy="1486517"/>
          </a:xfrm>
          <a:prstGeom prst="leftBrace">
            <a:avLst>
              <a:gd name="adj1" fmla="val 39612"/>
              <a:gd name="adj2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6E255EC-94AE-4836-ACC9-17FF951E5705}"/>
                  </a:ext>
                </a:extLst>
              </p:cNvPr>
              <p:cNvSpPr txBox="1"/>
              <p:nvPr/>
            </p:nvSpPr>
            <p:spPr>
              <a:xfrm>
                <a:off x="1587876" y="2828750"/>
                <a:ext cx="16510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kumimoji="1" lang="en-US" altLang="zh-CN" b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1" smtClean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kumimoji="1" lang="en-US" altLang="zh-CN" b="1" smtClean="0">
                          <a:latin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6E255EC-94AE-4836-ACC9-17FF951E5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876" y="2828750"/>
                <a:ext cx="16510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315AD22-69B2-4288-8AD3-3A3E89123F1F}"/>
              </a:ext>
            </a:extLst>
          </p:cNvPr>
          <p:cNvCxnSpPr>
            <a:cxnSpLocks/>
          </p:cNvCxnSpPr>
          <p:nvPr/>
        </p:nvCxnSpPr>
        <p:spPr>
          <a:xfrm flipH="1">
            <a:off x="4050781" y="1937142"/>
            <a:ext cx="509289" cy="1305340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8222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401E616-DEB9-F94F-8162-DD84CC33C1CC}"/>
              </a:ext>
            </a:extLst>
          </p:cNvPr>
          <p:cNvCxnSpPr>
            <a:cxnSpLocks/>
          </p:cNvCxnSpPr>
          <p:nvPr/>
        </p:nvCxnSpPr>
        <p:spPr>
          <a:xfrm flipH="1">
            <a:off x="2917875" y="2565216"/>
            <a:ext cx="1288176" cy="358483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1DF21D0E-7FA0-0544-9769-6742B06D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48"/>
            <a:ext cx="10515600" cy="1089501"/>
          </a:xfrm>
        </p:spPr>
        <p:txBody>
          <a:bodyPr/>
          <a:lstStyle/>
          <a:p>
            <a:r>
              <a:rPr kumimoji="1" lang="zh-CN" altLang="en-US" dirty="0"/>
              <a:t>几何计算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点到平面的投影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B34A64B4-1061-F648-B452-4D04D302F3FE}"/>
              </a:ext>
            </a:extLst>
          </p:cNvPr>
          <p:cNvSpPr/>
          <p:nvPr/>
        </p:nvSpPr>
        <p:spPr>
          <a:xfrm rot="1592967">
            <a:off x="2160637" y="3799629"/>
            <a:ext cx="3130658" cy="1301858"/>
          </a:xfrm>
          <a:prstGeom prst="parallelogram">
            <a:avLst>
              <a:gd name="adj" fmla="val 69048"/>
            </a:avLst>
          </a:prstGeom>
          <a:solidFill>
            <a:srgbClr val="FFE699">
              <a:alpha val="74118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1A1E078-102F-E245-99C2-459C38C69615}"/>
              </a:ext>
            </a:extLst>
          </p:cNvPr>
          <p:cNvSpPr/>
          <p:nvPr/>
        </p:nvSpPr>
        <p:spPr>
          <a:xfrm>
            <a:off x="4085750" y="4474240"/>
            <a:ext cx="232474" cy="232474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915F677-07F7-034C-BC2C-AB515FC7AB00}"/>
              </a:ext>
            </a:extLst>
          </p:cNvPr>
          <p:cNvCxnSpPr/>
          <p:nvPr/>
        </p:nvCxnSpPr>
        <p:spPr>
          <a:xfrm flipV="1">
            <a:off x="3520061" y="3522051"/>
            <a:ext cx="335797" cy="952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9C9D9967-7F3C-7D47-9EE5-3807D3D3B412}"/>
              </a:ext>
            </a:extLst>
          </p:cNvPr>
          <p:cNvCxnSpPr>
            <a:cxnSpLocks/>
          </p:cNvCxnSpPr>
          <p:nvPr/>
        </p:nvCxnSpPr>
        <p:spPr>
          <a:xfrm flipH="1">
            <a:off x="4223857" y="2995524"/>
            <a:ext cx="619415" cy="1594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B2EA3CB1-2B7C-7B45-92E8-ABE054A26135}"/>
              </a:ext>
            </a:extLst>
          </p:cNvPr>
          <p:cNvSpPr/>
          <p:nvPr/>
        </p:nvSpPr>
        <p:spPr>
          <a:xfrm>
            <a:off x="4692767" y="2949527"/>
            <a:ext cx="232474" cy="2324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528C345-DA1A-024A-9A26-9A9E35CE9493}"/>
                  </a:ext>
                </a:extLst>
              </p:cNvPr>
              <p:cNvSpPr txBox="1"/>
              <p:nvPr/>
            </p:nvSpPr>
            <p:spPr>
              <a:xfrm>
                <a:off x="4790023" y="2828040"/>
                <a:ext cx="619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528C345-DA1A-024A-9A26-9A9E35CE9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023" y="2828040"/>
                <a:ext cx="61993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7D1608D-8800-EA41-BDD0-0FBCD0C3335F}"/>
                  </a:ext>
                </a:extLst>
              </p:cNvPr>
              <p:cNvSpPr txBox="1"/>
              <p:nvPr/>
            </p:nvSpPr>
            <p:spPr>
              <a:xfrm>
                <a:off x="4249686" y="4432389"/>
                <a:ext cx="619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acc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7D1608D-8800-EA41-BDD0-0FBCD0C33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686" y="4432389"/>
                <a:ext cx="619933" cy="461665"/>
              </a:xfrm>
              <a:prstGeom prst="rect">
                <a:avLst/>
              </a:prstGeom>
              <a:blipFill>
                <a:blip r:embed="rId3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EFB6B6A-D80A-BC4B-B4F8-6D76CB62DE0A}"/>
                  </a:ext>
                </a:extLst>
              </p:cNvPr>
              <p:cNvSpPr txBox="1"/>
              <p:nvPr/>
            </p:nvSpPr>
            <p:spPr>
              <a:xfrm>
                <a:off x="3384453" y="3166325"/>
                <a:ext cx="619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EFB6B6A-D80A-BC4B-B4F8-6D76CB62D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453" y="3166325"/>
                <a:ext cx="61993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52EDBDF6-6645-C641-9051-2A72116C5576}"/>
              </a:ext>
            </a:extLst>
          </p:cNvPr>
          <p:cNvCxnSpPr>
            <a:cxnSpLocks/>
          </p:cNvCxnSpPr>
          <p:nvPr/>
        </p:nvCxnSpPr>
        <p:spPr>
          <a:xfrm flipV="1">
            <a:off x="2917875" y="5078720"/>
            <a:ext cx="0" cy="116221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CAFDDED-C1A3-D04F-93B6-0A0A17B40FBB}"/>
              </a:ext>
            </a:extLst>
          </p:cNvPr>
          <p:cNvCxnSpPr>
            <a:cxnSpLocks/>
          </p:cNvCxnSpPr>
          <p:nvPr/>
        </p:nvCxnSpPr>
        <p:spPr>
          <a:xfrm>
            <a:off x="2599951" y="5802057"/>
            <a:ext cx="903267" cy="79781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DEC2CAA-4986-EB40-AA47-84EF9FC1FDAB}"/>
              </a:ext>
            </a:extLst>
          </p:cNvPr>
          <p:cNvCxnSpPr>
            <a:cxnSpLocks/>
          </p:cNvCxnSpPr>
          <p:nvPr/>
        </p:nvCxnSpPr>
        <p:spPr>
          <a:xfrm flipH="1" flipV="1">
            <a:off x="1398138" y="6074338"/>
            <a:ext cx="1859356" cy="31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8767FDEA-B1AA-1444-8959-510B492F3C20}"/>
              </a:ext>
            </a:extLst>
          </p:cNvPr>
          <p:cNvSpPr txBox="1"/>
          <p:nvPr/>
        </p:nvSpPr>
        <p:spPr>
          <a:xfrm>
            <a:off x="1540790" y="5705006"/>
            <a:ext cx="27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x</a:t>
            </a:r>
            <a:endParaRPr kumimoji="1" lang="zh-CN" altLang="en-US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F9967CF-CB35-834B-8AB7-B6FC02137C17}"/>
              </a:ext>
            </a:extLst>
          </p:cNvPr>
          <p:cNvSpPr txBox="1"/>
          <p:nvPr/>
        </p:nvSpPr>
        <p:spPr>
          <a:xfrm>
            <a:off x="3384453" y="6105649"/>
            <a:ext cx="27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y</a:t>
            </a:r>
            <a:endParaRPr kumimoji="1" lang="zh-CN" altLang="en-US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AC1D2A4-3654-B24D-934A-0D1B2BB06130}"/>
              </a:ext>
            </a:extLst>
          </p:cNvPr>
          <p:cNvSpPr txBox="1"/>
          <p:nvPr/>
        </p:nvSpPr>
        <p:spPr>
          <a:xfrm>
            <a:off x="2556939" y="4894054"/>
            <a:ext cx="27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z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673E2F3-B643-EE4B-A276-9B17C625A019}"/>
                  </a:ext>
                </a:extLst>
              </p:cNvPr>
              <p:cNvSpPr txBox="1"/>
              <p:nvPr/>
            </p:nvSpPr>
            <p:spPr>
              <a:xfrm>
                <a:off x="2308303" y="1021498"/>
                <a:ext cx="81492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/>
                  <a:t>已知平面方程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sz="2000" b="1">
                        <a:latin typeface="Cambria Math" panose="02040503050406030204" pitchFamily="18" charset="0"/>
                      </a:rPr>
                      <m:t>𝐧</m:t>
                    </m:r>
                    <m:r>
                      <a:rPr kumimoji="1" lang="en-US" altLang="zh-CN" sz="2000" b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2000" dirty="0"/>
                  <a:t> </a:t>
                </a: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673E2F3-B643-EE4B-A276-9B17C625A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303" y="1021498"/>
                <a:ext cx="8149207" cy="400110"/>
              </a:xfrm>
              <a:prstGeom prst="rect">
                <a:avLst/>
              </a:prstGeom>
              <a:blipFill>
                <a:blip r:embed="rId5"/>
                <a:stretch>
                  <a:fillRect l="-674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CFDCA38-E2E1-A24F-8C40-C2D7F6A69B6D}"/>
                  </a:ext>
                </a:extLst>
              </p:cNvPr>
              <p:cNvSpPr txBox="1"/>
              <p:nvPr/>
            </p:nvSpPr>
            <p:spPr>
              <a:xfrm>
                <a:off x="5844188" y="1880166"/>
                <a:ext cx="51707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acc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𝐧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kumimoji="1" lang="en-US" altLang="zh-CN" sz="2400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kumimoji="1" lang="en-US" altLang="zh-CN" sz="24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1"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kumimoji="1" lang="en-US" altLang="zh-CN" sz="2400" b="1">
                              <a:latin typeface="Cambria Math" panose="02040503050406030204" pitchFamily="18" charset="0"/>
                            </a:rPr>
                            <m:t>&gt;−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kumimoji="1" lang="en-US" altLang="zh-CN" sz="2400" i="1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CFDCA38-E2E1-A24F-8C40-C2D7F6A69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188" y="1880166"/>
                <a:ext cx="5170749" cy="461665"/>
              </a:xfrm>
              <a:prstGeom prst="rect">
                <a:avLst/>
              </a:prstGeom>
              <a:blipFill>
                <a:blip r:embed="rId6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D5608C1-844A-7C4B-9B9A-285F7B4EF5D6}"/>
                  </a:ext>
                </a:extLst>
              </p:cNvPr>
              <p:cNvSpPr/>
              <p:nvPr/>
            </p:nvSpPr>
            <p:spPr>
              <a:xfrm>
                <a:off x="9203681" y="6445420"/>
                <a:ext cx="29883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0432FF"/>
                    </a:solidFill>
                  </a:rPr>
                  <a:t>注意：上面假设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kumimoji="1" lang="zh-CN" altLang="en-US" dirty="0">
                    <a:solidFill>
                      <a:srgbClr val="0432FF"/>
                    </a:solidFill>
                  </a:rPr>
                  <a:t>的长度为</a:t>
                </a:r>
                <a:r>
                  <a:rPr kumimoji="1" lang="en-US" altLang="zh-CN" dirty="0">
                    <a:solidFill>
                      <a:srgbClr val="0432FF"/>
                    </a:solidFill>
                  </a:rPr>
                  <a:t>1</a:t>
                </a:r>
                <a:endParaRPr lang="zh-CN" alt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D5608C1-844A-7C4B-9B9A-285F7B4EF5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681" y="6445420"/>
                <a:ext cx="2988319" cy="369332"/>
              </a:xfrm>
              <a:prstGeom prst="rect">
                <a:avLst/>
              </a:prstGeom>
              <a:blipFill>
                <a:blip r:embed="rId7"/>
                <a:stretch>
                  <a:fillRect l="-1837" t="-8197" r="-1224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EDF415-6A09-254D-AACD-A626CABB132A}"/>
                  </a:ext>
                </a:extLst>
              </p:cNvPr>
              <p:cNvSpPr/>
              <p:nvPr/>
            </p:nvSpPr>
            <p:spPr>
              <a:xfrm>
                <a:off x="3050905" y="5131134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EDF415-6A09-254D-AACD-A626CABB1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905" y="5131134"/>
                <a:ext cx="41421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2FA8FDB-16AD-EA4D-85AF-8D8517691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6171" y="3089248"/>
            <a:ext cx="5201773" cy="1324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C27177B-DFDE-4946-B664-0A286813E383}"/>
              </a:ext>
            </a:extLst>
          </p:cNvPr>
          <p:cNvSpPr txBox="1"/>
          <p:nvPr/>
        </p:nvSpPr>
        <p:spPr>
          <a:xfrm>
            <a:off x="8107110" y="2560645"/>
            <a:ext cx="145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rgbClr val="0432FF"/>
                </a:solidFill>
              </a:rPr>
              <a:t>代码实现</a:t>
            </a:r>
          </a:p>
        </p:txBody>
      </p:sp>
    </p:spTree>
    <p:extLst>
      <p:ext uri="{BB962C8B-B14F-4D97-AF65-F5344CB8AC3E}">
        <p14:creationId xmlns:p14="http://schemas.microsoft.com/office/powerpoint/2010/main" val="8621101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2D02C-1FCB-4D49-A39F-B55C14C9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0000FF"/>
                </a:solidFill>
              </a:rPr>
              <a:t>参数测量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EF431-2E64-1B4D-B3EA-4D9A5E16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/>
              <a:t>空间直线测量</a:t>
            </a:r>
            <a:endParaRPr lang="zh-CN" altLang="zh-CN" dirty="0"/>
          </a:p>
          <a:p>
            <a:r>
              <a:rPr lang="zh-CN" altLang="en-US" dirty="0"/>
              <a:t>点云形状参数计算</a:t>
            </a:r>
            <a:endParaRPr lang="en-US" altLang="zh-CN" dirty="0"/>
          </a:p>
          <a:p>
            <a:r>
              <a:rPr lang="zh-CN" altLang="en-US" dirty="0"/>
              <a:t>直线</a:t>
            </a:r>
            <a:endParaRPr lang="en-US" altLang="zh-CN" dirty="0"/>
          </a:p>
          <a:p>
            <a:r>
              <a:rPr lang="zh-CN" altLang="en-US" dirty="0"/>
              <a:t>平面</a:t>
            </a:r>
            <a:endParaRPr lang="en-US" altLang="zh-CN" dirty="0"/>
          </a:p>
          <a:p>
            <a:r>
              <a:rPr lang="zh-CN" altLang="en-US" dirty="0"/>
              <a:t>球面</a:t>
            </a:r>
            <a:endParaRPr lang="en-US" altLang="zh-CN" dirty="0"/>
          </a:p>
          <a:p>
            <a:r>
              <a:rPr lang="zh-CN" altLang="en-US" dirty="0"/>
              <a:t>圆环</a:t>
            </a:r>
            <a:endParaRPr lang="zh-CN" altLang="zh-CN" dirty="0"/>
          </a:p>
          <a:p>
            <a:r>
              <a:rPr lang="zh-CN" altLang="en-US" dirty="0"/>
              <a:t>圆柱体</a:t>
            </a:r>
            <a:endParaRPr lang="en-US" altLang="zh-CN" dirty="0"/>
          </a:p>
          <a:p>
            <a:r>
              <a:rPr lang="zh-CN" altLang="en-US" dirty="0"/>
              <a:t>二次曲面</a:t>
            </a:r>
            <a:endParaRPr lang="en-US" altLang="zh-CN" dirty="0"/>
          </a:p>
          <a:p>
            <a:r>
              <a:rPr lang="zh-CN" altLang="en-US" dirty="0"/>
              <a:t>点的投影计算</a:t>
            </a:r>
            <a:endParaRPr lang="en-US" altLang="zh-CN" dirty="0"/>
          </a:p>
          <a:p>
            <a:r>
              <a:rPr lang="zh-CN" altLang="en-US" b="1" i="1" u="sng" dirty="0">
                <a:solidFill>
                  <a:srgbClr val="0000FF"/>
                </a:solidFill>
              </a:rPr>
              <a:t>离群点处理</a:t>
            </a:r>
            <a:endParaRPr lang="en-US" altLang="zh-CN" b="1" i="1" u="sng" dirty="0">
              <a:solidFill>
                <a:srgbClr val="0000FF"/>
              </a:solidFill>
            </a:endParaRPr>
          </a:p>
          <a:p>
            <a:pPr lvl="1"/>
            <a:r>
              <a:rPr lang="en-US" altLang="zh-CN" b="1" i="1" u="sng" dirty="0">
                <a:solidFill>
                  <a:srgbClr val="0000FF"/>
                </a:solidFill>
              </a:rPr>
              <a:t>RANSAC</a:t>
            </a:r>
          </a:p>
          <a:p>
            <a:pPr lvl="1"/>
            <a:r>
              <a:rPr lang="zh-CN" altLang="en-US" dirty="0"/>
              <a:t>多个几何体检测</a:t>
            </a:r>
            <a:endParaRPr lang="en-US" altLang="zh-CN" dirty="0"/>
          </a:p>
          <a:p>
            <a:pPr lvl="1"/>
            <a:r>
              <a:rPr lang="zh-CN" altLang="en-US" dirty="0"/>
              <a:t>稳健参数估计</a:t>
            </a:r>
            <a:endParaRPr lang="en-US" altLang="zh-CN" dirty="0"/>
          </a:p>
          <a:p>
            <a:r>
              <a:rPr lang="zh-CN" altLang="en-US" dirty="0"/>
              <a:t>前背景分离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36368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72B201B-8408-9F44-BADC-1613D2895F0B}"/>
              </a:ext>
            </a:extLst>
          </p:cNvPr>
          <p:cNvCxnSpPr>
            <a:cxnSpLocks/>
          </p:cNvCxnSpPr>
          <p:nvPr/>
        </p:nvCxnSpPr>
        <p:spPr>
          <a:xfrm flipV="1">
            <a:off x="3550920" y="2672687"/>
            <a:ext cx="2283909" cy="265404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602121" cy="1325563"/>
          </a:xfrm>
        </p:spPr>
        <p:txBody>
          <a:bodyPr/>
          <a:lstStyle/>
          <a:p>
            <a:r>
              <a:rPr kumimoji="1" lang="zh-CN" altLang="en-US" dirty="0"/>
              <a:t>点云形状拟合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离群点问题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80CF009-2175-384F-B417-98614BFEC3A5}"/>
              </a:ext>
            </a:extLst>
          </p:cNvPr>
          <p:cNvGrpSpPr/>
          <p:nvPr/>
        </p:nvGrpSpPr>
        <p:grpSpPr>
          <a:xfrm>
            <a:off x="3717573" y="2819916"/>
            <a:ext cx="2802414" cy="2972226"/>
            <a:chOff x="7469807" y="1837917"/>
            <a:chExt cx="2802414" cy="2972226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7D96B70-F860-544E-8E50-972F1A9A57D6}"/>
                </a:ext>
              </a:extLst>
            </p:cNvPr>
            <p:cNvSpPr/>
            <p:nvPr/>
          </p:nvSpPr>
          <p:spPr>
            <a:xfrm>
              <a:off x="7539549" y="4065758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B4EE141-70E1-364E-BF0D-D76B58C4F652}"/>
                </a:ext>
              </a:extLst>
            </p:cNvPr>
            <p:cNvSpPr/>
            <p:nvPr/>
          </p:nvSpPr>
          <p:spPr>
            <a:xfrm>
              <a:off x="7794187" y="3662346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AD63849-9F1D-3149-AD2A-151C25B9B0ED}"/>
                </a:ext>
              </a:extLst>
            </p:cNvPr>
            <p:cNvSpPr/>
            <p:nvPr/>
          </p:nvSpPr>
          <p:spPr>
            <a:xfrm>
              <a:off x="7888430" y="3435630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5EC7222-FA0F-F94D-9229-73F67305DD89}"/>
                </a:ext>
              </a:extLst>
            </p:cNvPr>
            <p:cNvSpPr/>
            <p:nvPr/>
          </p:nvSpPr>
          <p:spPr>
            <a:xfrm>
              <a:off x="7603578" y="3739247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AA92A10-0BEC-4D40-B794-65FB0090AEE7}"/>
                </a:ext>
              </a:extLst>
            </p:cNvPr>
            <p:cNvSpPr/>
            <p:nvPr/>
          </p:nvSpPr>
          <p:spPr>
            <a:xfrm>
              <a:off x="8143810" y="2956780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5F20CF6-4E66-E644-B5EF-1203D33B5EAC}"/>
                </a:ext>
              </a:extLst>
            </p:cNvPr>
            <p:cNvSpPr/>
            <p:nvPr/>
          </p:nvSpPr>
          <p:spPr>
            <a:xfrm>
              <a:off x="8435694" y="2891062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4598B92-AA32-434B-BD85-54C815B8199F}"/>
                </a:ext>
              </a:extLst>
            </p:cNvPr>
            <p:cNvSpPr/>
            <p:nvPr/>
          </p:nvSpPr>
          <p:spPr>
            <a:xfrm>
              <a:off x="9121158" y="2925016"/>
              <a:ext cx="139484" cy="139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34E5E95-70DB-6340-B8FC-F5D09EBE99F0}"/>
                </a:ext>
              </a:extLst>
            </p:cNvPr>
            <p:cNvSpPr/>
            <p:nvPr/>
          </p:nvSpPr>
          <p:spPr>
            <a:xfrm>
              <a:off x="10132737" y="3928208"/>
              <a:ext cx="139484" cy="139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F891590-43B3-3F4E-8EBE-C71445A9B1D4}"/>
                </a:ext>
              </a:extLst>
            </p:cNvPr>
            <p:cNvSpPr/>
            <p:nvPr/>
          </p:nvSpPr>
          <p:spPr>
            <a:xfrm>
              <a:off x="9344627" y="1837917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424CD39-B8D5-264D-9902-039DE271050C}"/>
                </a:ext>
              </a:extLst>
            </p:cNvPr>
            <p:cNvSpPr/>
            <p:nvPr/>
          </p:nvSpPr>
          <p:spPr>
            <a:xfrm>
              <a:off x="8901905" y="2141585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06E4CC13-3880-1A4D-9654-662665BE6A9F}"/>
                </a:ext>
              </a:extLst>
            </p:cNvPr>
            <p:cNvSpPr/>
            <p:nvPr/>
          </p:nvSpPr>
          <p:spPr>
            <a:xfrm>
              <a:off x="8739478" y="2483149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F2276F8-7C5C-5841-8C60-67A70E9E0DDE}"/>
                </a:ext>
              </a:extLst>
            </p:cNvPr>
            <p:cNvSpPr/>
            <p:nvPr/>
          </p:nvSpPr>
          <p:spPr>
            <a:xfrm>
              <a:off x="8981674" y="2318933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0141C059-D932-CE45-850D-470C117EDA86}"/>
                </a:ext>
              </a:extLst>
            </p:cNvPr>
            <p:cNvSpPr/>
            <p:nvPr/>
          </p:nvSpPr>
          <p:spPr>
            <a:xfrm>
              <a:off x="8202813" y="3168598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7FBDAC1-17FB-3843-9E87-ACA601EB0321}"/>
                </a:ext>
              </a:extLst>
            </p:cNvPr>
            <p:cNvSpPr/>
            <p:nvPr/>
          </p:nvSpPr>
          <p:spPr>
            <a:xfrm>
              <a:off x="9023035" y="3518604"/>
              <a:ext cx="139484" cy="139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5CC9426-D939-9D43-B13C-80A8FBB21B0B}"/>
                </a:ext>
              </a:extLst>
            </p:cNvPr>
            <p:cNvSpPr/>
            <p:nvPr/>
          </p:nvSpPr>
          <p:spPr>
            <a:xfrm>
              <a:off x="7469807" y="3159281"/>
              <a:ext cx="139484" cy="139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3B1C5BA4-60D5-414E-BC6E-D829BD748614}"/>
                </a:ext>
              </a:extLst>
            </p:cNvPr>
            <p:cNvSpPr/>
            <p:nvPr/>
          </p:nvSpPr>
          <p:spPr>
            <a:xfrm>
              <a:off x="8506597" y="2760685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45930845-8596-FC49-9A39-CED2F07FFBE4}"/>
                </a:ext>
              </a:extLst>
            </p:cNvPr>
            <p:cNvSpPr/>
            <p:nvPr/>
          </p:nvSpPr>
          <p:spPr>
            <a:xfrm>
              <a:off x="9447539" y="4670659"/>
              <a:ext cx="139484" cy="139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6501456F-3300-6E4B-9D33-7E81C1AF9484}"/>
                </a:ext>
              </a:extLst>
            </p:cNvPr>
            <p:cNvSpPr/>
            <p:nvPr/>
          </p:nvSpPr>
          <p:spPr>
            <a:xfrm>
              <a:off x="9292519" y="2053680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245F9C0A-939C-C648-BD25-68A0ECFD02C0}"/>
                </a:ext>
              </a:extLst>
            </p:cNvPr>
            <p:cNvSpPr/>
            <p:nvPr/>
          </p:nvSpPr>
          <p:spPr>
            <a:xfrm>
              <a:off x="9103616" y="2102563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02080D29-7C95-124B-9FDF-23662EDAE463}"/>
                </a:ext>
              </a:extLst>
            </p:cNvPr>
            <p:cNvSpPr/>
            <p:nvPr/>
          </p:nvSpPr>
          <p:spPr>
            <a:xfrm>
              <a:off x="8036720" y="2219482"/>
              <a:ext cx="139484" cy="139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BC63F167-E076-F94A-9A14-917FD9A80933}"/>
              </a:ext>
            </a:extLst>
          </p:cNvPr>
          <p:cNvSpPr txBox="1"/>
          <p:nvPr/>
        </p:nvSpPr>
        <p:spPr>
          <a:xfrm>
            <a:off x="3119016" y="1929226"/>
            <a:ext cx="4443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solidFill>
                  <a:srgbClr val="0432FF"/>
                </a:solidFill>
              </a:rPr>
              <a:t>离群点把答案“拉偏”了</a:t>
            </a:r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5E652712-D8A0-F844-9672-D2A2A062F213}"/>
              </a:ext>
            </a:extLst>
          </p:cNvPr>
          <p:cNvCxnSpPr>
            <a:cxnSpLocks/>
          </p:cNvCxnSpPr>
          <p:nvPr/>
        </p:nvCxnSpPr>
        <p:spPr>
          <a:xfrm flipV="1">
            <a:off x="3633578" y="2921339"/>
            <a:ext cx="2557663" cy="2520728"/>
          </a:xfrm>
          <a:prstGeom prst="straightConnector1">
            <a:avLst/>
          </a:prstGeom>
          <a:ln w="38100">
            <a:solidFill>
              <a:srgbClr val="0432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EE7F688-5B18-1F11-3F65-13CA242F4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930" y="1818664"/>
            <a:ext cx="1465172" cy="26098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518B4BE-1C33-E751-025A-46DD1CDB70B1}"/>
              </a:ext>
            </a:extLst>
          </p:cNvPr>
          <p:cNvSpPr txBox="1"/>
          <p:nvPr/>
        </p:nvSpPr>
        <p:spPr>
          <a:xfrm>
            <a:off x="7369100" y="4630393"/>
            <a:ext cx="44430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rgbClr val="0432FF"/>
                </a:solidFill>
              </a:rPr>
              <a:t>如果能剔除离群点再计算直线拟合方程就好了</a:t>
            </a:r>
            <a:endParaRPr kumimoji="1" lang="en-US" altLang="zh-CN" sz="2800" dirty="0">
              <a:solidFill>
                <a:srgbClr val="0432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rgbClr val="0432FF"/>
                </a:solidFill>
              </a:rPr>
              <a:t>如何鉴别离群点？</a:t>
            </a:r>
          </a:p>
        </p:txBody>
      </p:sp>
    </p:spTree>
    <p:extLst>
      <p:ext uri="{BB962C8B-B14F-4D97-AF65-F5344CB8AC3E}">
        <p14:creationId xmlns:p14="http://schemas.microsoft.com/office/powerpoint/2010/main" val="5952035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72B201B-8408-9F44-BADC-1613D2895F0B}"/>
              </a:ext>
            </a:extLst>
          </p:cNvPr>
          <p:cNvCxnSpPr>
            <a:cxnSpLocks/>
          </p:cNvCxnSpPr>
          <p:nvPr/>
        </p:nvCxnSpPr>
        <p:spPr>
          <a:xfrm flipV="1">
            <a:off x="3550920" y="2672687"/>
            <a:ext cx="2283909" cy="265404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602121" cy="1325563"/>
          </a:xfrm>
        </p:spPr>
        <p:txBody>
          <a:bodyPr/>
          <a:lstStyle/>
          <a:p>
            <a:r>
              <a:rPr kumimoji="1" lang="zh-CN" altLang="en-US" dirty="0"/>
              <a:t>点云形状拟合</a:t>
            </a:r>
            <a:r>
              <a:rPr kumimoji="1" lang="en-US" altLang="zh-CN" sz="3200" dirty="0"/>
              <a:t>——</a:t>
            </a:r>
            <a:r>
              <a:rPr kumimoji="1" lang="zh-CN" altLang="en-US" sz="3200" dirty="0"/>
              <a:t>离群点问题</a:t>
            </a:r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80CF009-2175-384F-B417-98614BFEC3A5}"/>
              </a:ext>
            </a:extLst>
          </p:cNvPr>
          <p:cNvGrpSpPr/>
          <p:nvPr/>
        </p:nvGrpSpPr>
        <p:grpSpPr>
          <a:xfrm>
            <a:off x="3717573" y="2819916"/>
            <a:ext cx="2802414" cy="2972226"/>
            <a:chOff x="7469807" y="1837917"/>
            <a:chExt cx="2802414" cy="2972226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7D96B70-F860-544E-8E50-972F1A9A57D6}"/>
                </a:ext>
              </a:extLst>
            </p:cNvPr>
            <p:cNvSpPr/>
            <p:nvPr/>
          </p:nvSpPr>
          <p:spPr>
            <a:xfrm>
              <a:off x="7539549" y="4065758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B4EE141-70E1-364E-BF0D-D76B58C4F652}"/>
                </a:ext>
              </a:extLst>
            </p:cNvPr>
            <p:cNvSpPr/>
            <p:nvPr/>
          </p:nvSpPr>
          <p:spPr>
            <a:xfrm>
              <a:off x="7794187" y="3662346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AD63849-9F1D-3149-AD2A-151C25B9B0ED}"/>
                </a:ext>
              </a:extLst>
            </p:cNvPr>
            <p:cNvSpPr/>
            <p:nvPr/>
          </p:nvSpPr>
          <p:spPr>
            <a:xfrm>
              <a:off x="7888430" y="3435630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5EC7222-FA0F-F94D-9229-73F67305DD89}"/>
                </a:ext>
              </a:extLst>
            </p:cNvPr>
            <p:cNvSpPr/>
            <p:nvPr/>
          </p:nvSpPr>
          <p:spPr>
            <a:xfrm>
              <a:off x="7603578" y="3739247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AA92A10-0BEC-4D40-B794-65FB0090AEE7}"/>
                </a:ext>
              </a:extLst>
            </p:cNvPr>
            <p:cNvSpPr/>
            <p:nvPr/>
          </p:nvSpPr>
          <p:spPr>
            <a:xfrm>
              <a:off x="8143810" y="2956780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5F20CF6-4E66-E644-B5EF-1203D33B5EAC}"/>
                </a:ext>
              </a:extLst>
            </p:cNvPr>
            <p:cNvSpPr/>
            <p:nvPr/>
          </p:nvSpPr>
          <p:spPr>
            <a:xfrm>
              <a:off x="8435694" y="2891062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4598B92-AA32-434B-BD85-54C815B8199F}"/>
                </a:ext>
              </a:extLst>
            </p:cNvPr>
            <p:cNvSpPr/>
            <p:nvPr/>
          </p:nvSpPr>
          <p:spPr>
            <a:xfrm>
              <a:off x="9121158" y="2925016"/>
              <a:ext cx="139484" cy="139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34E5E95-70DB-6340-B8FC-F5D09EBE99F0}"/>
                </a:ext>
              </a:extLst>
            </p:cNvPr>
            <p:cNvSpPr/>
            <p:nvPr/>
          </p:nvSpPr>
          <p:spPr>
            <a:xfrm>
              <a:off x="10132737" y="3928208"/>
              <a:ext cx="139484" cy="139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F891590-43B3-3F4E-8EBE-C71445A9B1D4}"/>
                </a:ext>
              </a:extLst>
            </p:cNvPr>
            <p:cNvSpPr/>
            <p:nvPr/>
          </p:nvSpPr>
          <p:spPr>
            <a:xfrm>
              <a:off x="9344627" y="1837917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424CD39-B8D5-264D-9902-039DE271050C}"/>
                </a:ext>
              </a:extLst>
            </p:cNvPr>
            <p:cNvSpPr/>
            <p:nvPr/>
          </p:nvSpPr>
          <p:spPr>
            <a:xfrm>
              <a:off x="8901905" y="2141585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06E4CC13-3880-1A4D-9654-662665BE6A9F}"/>
                </a:ext>
              </a:extLst>
            </p:cNvPr>
            <p:cNvSpPr/>
            <p:nvPr/>
          </p:nvSpPr>
          <p:spPr>
            <a:xfrm>
              <a:off x="8739478" y="2483149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F2276F8-7C5C-5841-8C60-67A70E9E0DDE}"/>
                </a:ext>
              </a:extLst>
            </p:cNvPr>
            <p:cNvSpPr/>
            <p:nvPr/>
          </p:nvSpPr>
          <p:spPr>
            <a:xfrm>
              <a:off x="8981674" y="2318933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0141C059-D932-CE45-850D-470C117EDA86}"/>
                </a:ext>
              </a:extLst>
            </p:cNvPr>
            <p:cNvSpPr/>
            <p:nvPr/>
          </p:nvSpPr>
          <p:spPr>
            <a:xfrm>
              <a:off x="8202813" y="3168598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7FBDAC1-17FB-3843-9E87-ACA601EB0321}"/>
                </a:ext>
              </a:extLst>
            </p:cNvPr>
            <p:cNvSpPr/>
            <p:nvPr/>
          </p:nvSpPr>
          <p:spPr>
            <a:xfrm>
              <a:off x="9023035" y="3518604"/>
              <a:ext cx="139484" cy="139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5CC9426-D939-9D43-B13C-80A8FBB21B0B}"/>
                </a:ext>
              </a:extLst>
            </p:cNvPr>
            <p:cNvSpPr/>
            <p:nvPr/>
          </p:nvSpPr>
          <p:spPr>
            <a:xfrm>
              <a:off x="7469807" y="3159281"/>
              <a:ext cx="139484" cy="139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3B1C5BA4-60D5-414E-BC6E-D829BD748614}"/>
                </a:ext>
              </a:extLst>
            </p:cNvPr>
            <p:cNvSpPr/>
            <p:nvPr/>
          </p:nvSpPr>
          <p:spPr>
            <a:xfrm>
              <a:off x="8506597" y="2760685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45930845-8596-FC49-9A39-CED2F07FFBE4}"/>
                </a:ext>
              </a:extLst>
            </p:cNvPr>
            <p:cNvSpPr/>
            <p:nvPr/>
          </p:nvSpPr>
          <p:spPr>
            <a:xfrm>
              <a:off x="9447539" y="4670659"/>
              <a:ext cx="139484" cy="139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6501456F-3300-6E4B-9D33-7E81C1AF9484}"/>
                </a:ext>
              </a:extLst>
            </p:cNvPr>
            <p:cNvSpPr/>
            <p:nvPr/>
          </p:nvSpPr>
          <p:spPr>
            <a:xfrm>
              <a:off x="9292519" y="2053680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245F9C0A-939C-C648-BD25-68A0ECFD02C0}"/>
                </a:ext>
              </a:extLst>
            </p:cNvPr>
            <p:cNvSpPr/>
            <p:nvPr/>
          </p:nvSpPr>
          <p:spPr>
            <a:xfrm>
              <a:off x="9103616" y="2102563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02080D29-7C95-124B-9FDF-23662EDAE463}"/>
                </a:ext>
              </a:extLst>
            </p:cNvPr>
            <p:cNvSpPr/>
            <p:nvPr/>
          </p:nvSpPr>
          <p:spPr>
            <a:xfrm>
              <a:off x="8036720" y="2219482"/>
              <a:ext cx="139484" cy="139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BC63F167-E076-F94A-9A14-917FD9A80933}"/>
              </a:ext>
            </a:extLst>
          </p:cNvPr>
          <p:cNvSpPr txBox="1"/>
          <p:nvPr/>
        </p:nvSpPr>
        <p:spPr>
          <a:xfrm>
            <a:off x="3119016" y="1929226"/>
            <a:ext cx="4443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/>
              <a:t>离群点把答案“拉偏”了</a:t>
            </a:r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5E652712-D8A0-F844-9672-D2A2A062F213}"/>
              </a:ext>
            </a:extLst>
          </p:cNvPr>
          <p:cNvCxnSpPr>
            <a:cxnSpLocks/>
          </p:cNvCxnSpPr>
          <p:nvPr/>
        </p:nvCxnSpPr>
        <p:spPr>
          <a:xfrm flipV="1">
            <a:off x="3633578" y="2921339"/>
            <a:ext cx="2557663" cy="2520728"/>
          </a:xfrm>
          <a:prstGeom prst="straightConnector1">
            <a:avLst/>
          </a:prstGeom>
          <a:ln w="38100">
            <a:solidFill>
              <a:srgbClr val="0432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499F69F-C6FE-E678-2050-ADAAF5A0D510}"/>
              </a:ext>
            </a:extLst>
          </p:cNvPr>
          <p:cNvSpPr txBox="1"/>
          <p:nvPr/>
        </p:nvSpPr>
        <p:spPr>
          <a:xfrm>
            <a:off x="7562069" y="3569445"/>
            <a:ext cx="44430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rgbClr val="0432FF"/>
                </a:solidFill>
              </a:rPr>
              <a:t>计算每个点到直线距离，距离过远的是离群点</a:t>
            </a:r>
          </a:p>
        </p:txBody>
      </p:sp>
    </p:spTree>
    <p:extLst>
      <p:ext uri="{BB962C8B-B14F-4D97-AF65-F5344CB8AC3E}">
        <p14:creationId xmlns:p14="http://schemas.microsoft.com/office/powerpoint/2010/main" val="3871379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8D3E7-8C53-884E-B7DA-3A28950C8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04"/>
            <a:ext cx="10515600" cy="817394"/>
          </a:xfrm>
        </p:spPr>
        <p:txBody>
          <a:bodyPr/>
          <a:lstStyle/>
          <a:p>
            <a:r>
              <a:rPr kumimoji="1" lang="zh-CN" altLang="en-US" dirty="0"/>
              <a:t>点云形状参数计算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——PCA</a:t>
            </a:r>
            <a:r>
              <a:rPr kumimoji="1" lang="zh-CN" altLang="en-US" sz="3200" dirty="0">
                <a:solidFill>
                  <a:srgbClr val="0432FF"/>
                </a:solidFill>
              </a:rPr>
              <a:t>算法改进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8EECBF-1673-7E45-A602-4B2251999E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1318" y="996838"/>
                <a:ext cx="10912367" cy="569540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b="1" dirty="0"/>
                  <a:t>加权</a:t>
                </a:r>
                <a:r>
                  <a:rPr kumimoji="1" lang="en-US" altLang="zh-CN" b="1" dirty="0"/>
                  <a:t>PCA</a:t>
                </a:r>
                <a:r>
                  <a:rPr kumimoji="1" lang="zh-CN" altLang="en-US" b="1" dirty="0"/>
                  <a:t>算法</a:t>
                </a:r>
                <a:endParaRPr kumimoji="1" lang="en-US" altLang="zh-CN" b="1" dirty="0"/>
              </a:p>
              <a:p>
                <a:r>
                  <a:rPr kumimoji="1" lang="zh-CN" altLang="en-US" dirty="0"/>
                  <a:t>每个点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zh-CN" altLang="en-US" dirty="0"/>
                  <a:t>绑定一个权重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（正数），构成二元组：</a:t>
                </a:r>
                <a14:m>
                  <m:oMath xmlns:m="http://schemas.openxmlformats.org/officeDocument/2006/math">
                    <m:d>
                      <m:dPr>
                        <m:begChr m:val="（"/>
                        <m:endChr m:val="）"/>
                        <m:ctrlPr>
                          <a:rPr kumimoji="1" lang="zh-CN" alt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根据权重计算均值：</a:t>
                </a:r>
                <a:r>
                  <a:rPr kumimoji="1" lang="en-US" altLang="zh-CN" b="1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acc>
                    <m:r>
                      <a:rPr kumimoji="1" lang="en-US" altLang="zh-CN" b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CN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b="1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kumimoji="1" lang="en-US" altLang="zh-CN" i="1" dirty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 dirty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i="1" dirty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kumimoji="1" lang="en-US" altLang="zh-CN" b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CN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根据权重计算协方差阵：</a:t>
                </a:r>
                <a14:m>
                  <m:oMath xmlns:m="http://schemas.openxmlformats.org/officeDocument/2006/math">
                    <m:r>
                      <a:rPr kumimoji="1" lang="en-US" altLang="zh-CN" b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r>
                      <a:rPr kumimoji="1" lang="en-US" altLang="zh-CN" b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CN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b="1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1" i="1" dirty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dirty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 kumimoji="1" lang="en-US" altLang="zh-CN" i="1" dirty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kumimoji="1" lang="en-US" altLang="zh-CN" b="1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1" lang="en-US" altLang="zh-CN" b="1" i="1" dirty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b="1" dirty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</m:acc>
                              </m:e>
                            </m:d>
                            <m:sSup>
                              <m:sSupPr>
                                <m:ctrlPr>
                                  <a:rPr kumimoji="1" lang="en-US" altLang="zh-CN" b="1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CN" b="1" i="1" dirty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b="1" i="1" dirty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b="1" dirty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 dirty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kumimoji="1" lang="en-US" altLang="zh-CN" b="1" i="1" dirty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kumimoji="1" lang="en-US" altLang="zh-CN" b="1" i="1" dirty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b="1" dirty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CN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协方差矩阵的特征值分解求特征值和特征向量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b="1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b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𝐂</m:t>
                            </m:r>
                            <m:sSub>
                              <m:sSubPr>
                                <m:ctrlPr>
                                  <a:rPr kumimoji="1" lang="en-US" altLang="zh-CN" b="1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kumimoji="1" lang="en-US" altLang="zh-CN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b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kumimoji="1" lang="en-US" altLang="zh-CN" b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𝐂</m:t>
                            </m:r>
                            <m:sSub>
                              <m:sSubPr>
                                <m:ctrlPr>
                                  <a:rPr kumimoji="1" lang="en-US" altLang="zh-CN" b="1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kumimoji="1" lang="en-US" altLang="zh-CN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b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kumimoji="1" lang="en-US" altLang="zh-CN" b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𝐂</m:t>
                            </m:r>
                            <m:sSub>
                              <m:sSubPr>
                                <m:ctrlPr>
                                  <a:rPr kumimoji="1" lang="en-US" altLang="zh-CN" b="1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kumimoji="1" lang="en-US" altLang="zh-CN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kumimoji="1" lang="en-US" altLang="zh-CN" b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kumimoji="1" lang="en-US" altLang="zh-CN" i="1" dirty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8EECBF-1673-7E45-A602-4B2251999E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1318" y="996838"/>
                <a:ext cx="10912367" cy="5695404"/>
              </a:xfrm>
              <a:blipFill>
                <a:blip r:embed="rId4"/>
                <a:stretch>
                  <a:fillRect l="-1173" t="-2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D5576A75-C8F5-46EE-8188-DEFA658A6F24}"/>
              </a:ext>
            </a:extLst>
          </p:cNvPr>
          <p:cNvGrpSpPr/>
          <p:nvPr/>
        </p:nvGrpSpPr>
        <p:grpSpPr>
          <a:xfrm>
            <a:off x="3837749" y="4384296"/>
            <a:ext cx="2900154" cy="2303400"/>
            <a:chOff x="9061390" y="3343773"/>
            <a:chExt cx="2900154" cy="23034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274D17B-A599-EF4E-9046-47E80AFAD883}"/>
                </a:ext>
              </a:extLst>
            </p:cNvPr>
            <p:cNvSpPr/>
            <p:nvPr/>
          </p:nvSpPr>
          <p:spPr>
            <a:xfrm>
              <a:off x="9921751" y="4264736"/>
              <a:ext cx="252652" cy="252652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38F587C-FDD2-CE4B-B7D7-EFA6BD77265D}"/>
                </a:ext>
              </a:extLst>
            </p:cNvPr>
            <p:cNvSpPr/>
            <p:nvPr/>
          </p:nvSpPr>
          <p:spPr>
            <a:xfrm>
              <a:off x="9952521" y="5191446"/>
              <a:ext cx="106129" cy="10612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1C07115-FCCA-DD41-ABEA-A3CD10CDFE23}"/>
                </a:ext>
              </a:extLst>
            </p:cNvPr>
            <p:cNvSpPr/>
            <p:nvPr/>
          </p:nvSpPr>
          <p:spPr>
            <a:xfrm>
              <a:off x="9489552" y="4798722"/>
              <a:ext cx="114215" cy="114215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B052394-E218-1D40-A63A-20B144E293D0}"/>
                </a:ext>
              </a:extLst>
            </p:cNvPr>
            <p:cNvSpPr/>
            <p:nvPr/>
          </p:nvSpPr>
          <p:spPr>
            <a:xfrm>
              <a:off x="10266380" y="4122282"/>
              <a:ext cx="325596" cy="325596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66942F2-6D65-7C4D-877C-CA5C46302E1C}"/>
                </a:ext>
              </a:extLst>
            </p:cNvPr>
            <p:cNvSpPr/>
            <p:nvPr/>
          </p:nvSpPr>
          <p:spPr>
            <a:xfrm>
              <a:off x="9489553" y="4442678"/>
              <a:ext cx="139068" cy="13906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597DAC9-E78C-8443-9CB1-720168AD1C06}"/>
                </a:ext>
              </a:extLst>
            </p:cNvPr>
            <p:cNvSpPr/>
            <p:nvPr/>
          </p:nvSpPr>
          <p:spPr>
            <a:xfrm>
              <a:off x="9711076" y="4313318"/>
              <a:ext cx="79585" cy="79585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BBB56E2-E6ED-2D49-ACC4-8DB40C6B5977}"/>
                </a:ext>
              </a:extLst>
            </p:cNvPr>
            <p:cNvSpPr/>
            <p:nvPr/>
          </p:nvSpPr>
          <p:spPr>
            <a:xfrm>
              <a:off x="10073698" y="4530266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EB76A08-D6EC-5944-AFD9-A75DB8DF33E0}"/>
                </a:ext>
              </a:extLst>
            </p:cNvPr>
            <p:cNvSpPr/>
            <p:nvPr/>
          </p:nvSpPr>
          <p:spPr>
            <a:xfrm>
              <a:off x="9873722" y="4757002"/>
              <a:ext cx="114215" cy="114215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7AC6E8F-3C9C-A444-A75F-6BC8D8E57C86}"/>
                </a:ext>
              </a:extLst>
            </p:cNvPr>
            <p:cNvSpPr/>
            <p:nvPr/>
          </p:nvSpPr>
          <p:spPr>
            <a:xfrm>
              <a:off x="9641498" y="5019299"/>
              <a:ext cx="45583" cy="455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87050D0-C172-CD4F-9D0E-2E340527DBCD}"/>
                </a:ext>
              </a:extLst>
            </p:cNvPr>
            <p:cNvSpPr/>
            <p:nvPr/>
          </p:nvSpPr>
          <p:spPr>
            <a:xfrm>
              <a:off x="10577761" y="4151551"/>
              <a:ext cx="113585" cy="113585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FF0E252-0A30-474F-AD0C-9DE731B22800}"/>
                </a:ext>
              </a:extLst>
            </p:cNvPr>
            <p:cNvSpPr/>
            <p:nvPr/>
          </p:nvSpPr>
          <p:spPr>
            <a:xfrm>
              <a:off x="9675297" y="4505142"/>
              <a:ext cx="280252" cy="280252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E0198D7-D501-7D4C-AA78-B3D7FE8D7AAE}"/>
                </a:ext>
              </a:extLst>
            </p:cNvPr>
            <p:cNvSpPr/>
            <p:nvPr/>
          </p:nvSpPr>
          <p:spPr>
            <a:xfrm>
              <a:off x="9954997" y="4174250"/>
              <a:ext cx="139068" cy="13906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73774C3-08F0-4A40-B485-21233D8335EA}"/>
                </a:ext>
              </a:extLst>
            </p:cNvPr>
            <p:cNvSpPr/>
            <p:nvPr/>
          </p:nvSpPr>
          <p:spPr>
            <a:xfrm>
              <a:off x="10143231" y="4644446"/>
              <a:ext cx="337464" cy="337466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9EB2B81-B099-2944-952A-774D3D8F1DA2}"/>
                </a:ext>
              </a:extLst>
            </p:cNvPr>
            <p:cNvSpPr/>
            <p:nvPr/>
          </p:nvSpPr>
          <p:spPr>
            <a:xfrm>
              <a:off x="10334375" y="4723449"/>
              <a:ext cx="202364" cy="202364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4360766-4B2F-D54F-8D1F-70E8B899607C}"/>
                </a:ext>
              </a:extLst>
            </p:cNvPr>
            <p:cNvSpPr/>
            <p:nvPr/>
          </p:nvSpPr>
          <p:spPr>
            <a:xfrm>
              <a:off x="10263303" y="4387812"/>
              <a:ext cx="139068" cy="13906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DFD6B49-5F7E-D340-8780-1C02105EE8FF}"/>
                </a:ext>
              </a:extLst>
            </p:cNvPr>
            <p:cNvSpPr/>
            <p:nvPr/>
          </p:nvSpPr>
          <p:spPr>
            <a:xfrm>
              <a:off x="10192231" y="4052175"/>
              <a:ext cx="139068" cy="13906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622B521-C323-6247-BE0F-5383AE4372D6}"/>
                </a:ext>
              </a:extLst>
            </p:cNvPr>
            <p:cNvSpPr/>
            <p:nvPr/>
          </p:nvSpPr>
          <p:spPr>
            <a:xfrm>
              <a:off x="9693542" y="4870632"/>
              <a:ext cx="230298" cy="230298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A343C52-AF72-DD44-B63A-9DBCB85F0DB7}"/>
                </a:ext>
              </a:extLst>
            </p:cNvPr>
            <p:cNvSpPr/>
            <p:nvPr/>
          </p:nvSpPr>
          <p:spPr>
            <a:xfrm>
              <a:off x="10137263" y="5030072"/>
              <a:ext cx="230298" cy="230298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BB9DB51-346D-FC46-98BB-943F0EA87380}"/>
                </a:ext>
              </a:extLst>
            </p:cNvPr>
            <p:cNvSpPr/>
            <p:nvPr/>
          </p:nvSpPr>
          <p:spPr>
            <a:xfrm>
              <a:off x="10631699" y="5156476"/>
              <a:ext cx="53299" cy="5329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0F5625B-5178-504B-9D8A-F6DDB845B59B}"/>
                </a:ext>
              </a:extLst>
            </p:cNvPr>
            <p:cNvSpPr/>
            <p:nvPr/>
          </p:nvSpPr>
          <p:spPr>
            <a:xfrm>
              <a:off x="10776260" y="4100174"/>
              <a:ext cx="369292" cy="369292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0EC0D096-F7C5-AC4E-90F1-D7969771ECA2}"/>
                </a:ext>
              </a:extLst>
            </p:cNvPr>
            <p:cNvSpPr/>
            <p:nvPr/>
          </p:nvSpPr>
          <p:spPr>
            <a:xfrm>
              <a:off x="10631699" y="4512155"/>
              <a:ext cx="87697" cy="87697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8A0BC21-1DC6-7C48-92FB-36535C15DE55}"/>
                </a:ext>
              </a:extLst>
            </p:cNvPr>
            <p:cNvSpPr/>
            <p:nvPr/>
          </p:nvSpPr>
          <p:spPr>
            <a:xfrm>
              <a:off x="10831083" y="456382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87D8425-D302-BD48-994E-04A6BB161243}"/>
                </a:ext>
              </a:extLst>
            </p:cNvPr>
            <p:cNvSpPr/>
            <p:nvPr/>
          </p:nvSpPr>
          <p:spPr>
            <a:xfrm>
              <a:off x="11034136" y="3787748"/>
              <a:ext cx="113585" cy="113585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D6704C2-7A9F-E949-84D1-812BF5E265E3}"/>
                </a:ext>
              </a:extLst>
            </p:cNvPr>
            <p:cNvSpPr/>
            <p:nvPr/>
          </p:nvSpPr>
          <p:spPr>
            <a:xfrm>
              <a:off x="10658349" y="4814109"/>
              <a:ext cx="139068" cy="13906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934AB68-5E0E-DA46-A930-8E2008B13E34}"/>
                </a:ext>
              </a:extLst>
            </p:cNvPr>
            <p:cNvSpPr/>
            <p:nvPr/>
          </p:nvSpPr>
          <p:spPr>
            <a:xfrm>
              <a:off x="11053469" y="3989988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C58C0C5-6CF6-674D-A769-16DC8D68E0D3}"/>
                </a:ext>
              </a:extLst>
            </p:cNvPr>
            <p:cNvSpPr/>
            <p:nvPr/>
          </p:nvSpPr>
          <p:spPr>
            <a:xfrm>
              <a:off x="10658349" y="3908944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3024E869-286E-3846-A451-DF11E6546ED9}"/>
                </a:ext>
              </a:extLst>
            </p:cNvPr>
            <p:cNvSpPr/>
            <p:nvPr/>
          </p:nvSpPr>
          <p:spPr>
            <a:xfrm>
              <a:off x="9330671" y="5103541"/>
              <a:ext cx="79585" cy="79585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31FFC4C-AE2B-6842-997C-C15142BAD4D3}"/>
                </a:ext>
              </a:extLst>
            </p:cNvPr>
            <p:cNvSpPr/>
            <p:nvPr/>
          </p:nvSpPr>
          <p:spPr>
            <a:xfrm>
              <a:off x="9498215" y="5204650"/>
              <a:ext cx="252653" cy="25265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F510291-E812-2243-91ED-8323D017FD42}"/>
                </a:ext>
              </a:extLst>
            </p:cNvPr>
            <p:cNvSpPr/>
            <p:nvPr/>
          </p:nvSpPr>
          <p:spPr>
            <a:xfrm>
              <a:off x="9846392" y="5345586"/>
              <a:ext cx="106129" cy="10612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68BE82CA-752C-A149-8DA2-9F14A9194B4F}"/>
                </a:ext>
              </a:extLst>
            </p:cNvPr>
            <p:cNvSpPr/>
            <p:nvPr/>
          </p:nvSpPr>
          <p:spPr>
            <a:xfrm>
              <a:off x="10544301" y="4680805"/>
              <a:ext cx="135206" cy="135206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89C5985-2AD0-4387-B3BD-57844F6A39CA}"/>
                </a:ext>
              </a:extLst>
            </p:cNvPr>
            <p:cNvSpPr/>
            <p:nvPr/>
          </p:nvSpPr>
          <p:spPr>
            <a:xfrm rot="2965687">
              <a:off x="9808449" y="3348584"/>
              <a:ext cx="1163563" cy="250253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17A40D1D-6D07-4CD5-A328-D7165C694FD1}"/>
                </a:ext>
              </a:extLst>
            </p:cNvPr>
            <p:cNvSpPr/>
            <p:nvPr/>
          </p:nvSpPr>
          <p:spPr>
            <a:xfrm>
              <a:off x="11189185" y="4321636"/>
              <a:ext cx="53299" cy="5329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D2F0CAFB-438E-4255-9731-BF890C54FD3A}"/>
                </a:ext>
              </a:extLst>
            </p:cNvPr>
            <p:cNvSpPr/>
            <p:nvPr/>
          </p:nvSpPr>
          <p:spPr>
            <a:xfrm>
              <a:off x="10936569" y="4795946"/>
              <a:ext cx="87697" cy="87697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A429650A-33C6-4C99-8FAC-195BCD16BA77}"/>
                </a:ext>
              </a:extLst>
            </p:cNvPr>
            <p:cNvSpPr/>
            <p:nvPr/>
          </p:nvSpPr>
          <p:spPr>
            <a:xfrm>
              <a:off x="10874375" y="5192825"/>
              <a:ext cx="53299" cy="5329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46CE625A-CB5B-45CE-AD14-32779BF0A2DF}"/>
                </a:ext>
              </a:extLst>
            </p:cNvPr>
            <p:cNvSpPr/>
            <p:nvPr/>
          </p:nvSpPr>
          <p:spPr>
            <a:xfrm>
              <a:off x="9803298" y="4023069"/>
              <a:ext cx="106129" cy="10612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C85E65-9491-444D-AE8E-018B6C348BA7}"/>
                </a:ext>
              </a:extLst>
            </p:cNvPr>
            <p:cNvSpPr/>
            <p:nvPr/>
          </p:nvSpPr>
          <p:spPr>
            <a:xfrm>
              <a:off x="9354543" y="5533569"/>
              <a:ext cx="79585" cy="79585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A7136D92-45B2-4719-AF73-8FE3DC6F29FA}"/>
                </a:ext>
              </a:extLst>
            </p:cNvPr>
            <p:cNvSpPr/>
            <p:nvPr/>
          </p:nvSpPr>
          <p:spPr>
            <a:xfrm>
              <a:off x="10936569" y="3497870"/>
              <a:ext cx="193183" cy="1931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E272E42B-D889-4300-B117-9F71B2A4B4AC}"/>
                </a:ext>
              </a:extLst>
            </p:cNvPr>
            <p:cNvSpPr/>
            <p:nvPr/>
          </p:nvSpPr>
          <p:spPr>
            <a:xfrm>
              <a:off x="11551708" y="3598468"/>
              <a:ext cx="53299" cy="5329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6F0E942E-870D-4D04-A6B5-C0B3EFE90E21}"/>
                </a:ext>
              </a:extLst>
            </p:cNvPr>
            <p:cNvSpPr/>
            <p:nvPr/>
          </p:nvSpPr>
          <p:spPr>
            <a:xfrm>
              <a:off x="11405856" y="4043446"/>
              <a:ext cx="113585" cy="113585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EBE0CAB-90E5-43C1-AB5B-4470B27FD51E}"/>
                </a:ext>
              </a:extLst>
            </p:cNvPr>
            <p:cNvSpPr/>
            <p:nvPr/>
          </p:nvSpPr>
          <p:spPr>
            <a:xfrm>
              <a:off x="10034034" y="3658877"/>
              <a:ext cx="53299" cy="53299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99963B86-7DDC-4223-BF10-474F24AB987F}"/>
                </a:ext>
              </a:extLst>
            </p:cNvPr>
            <p:cNvSpPr/>
            <p:nvPr/>
          </p:nvSpPr>
          <p:spPr>
            <a:xfrm>
              <a:off x="9061390" y="4725616"/>
              <a:ext cx="45583" cy="45583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E8DDA595-06AE-4011-939E-E230A9413071}"/>
                </a:ext>
              </a:extLst>
            </p:cNvPr>
            <p:cNvSpPr/>
            <p:nvPr/>
          </p:nvSpPr>
          <p:spPr>
            <a:xfrm>
              <a:off x="10425051" y="3584768"/>
              <a:ext cx="113585" cy="113585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274D5AE7-B055-44FE-A8CC-FA795E63FB9F}"/>
                </a:ext>
              </a:extLst>
            </p:cNvPr>
            <p:cNvSpPr/>
            <p:nvPr/>
          </p:nvSpPr>
          <p:spPr>
            <a:xfrm>
              <a:off x="10198378" y="5533588"/>
              <a:ext cx="113585" cy="113585"/>
            </a:xfrm>
            <a:prstGeom prst="ellipse">
              <a:avLst/>
            </a:prstGeom>
            <a:gradFill flip="none" rotWithShape="1">
              <a:gsLst>
                <a:gs pos="0">
                  <a:srgbClr val="0432FF">
                    <a:tint val="66000"/>
                    <a:satMod val="160000"/>
                  </a:srgbClr>
                </a:gs>
                <a:gs pos="50000">
                  <a:srgbClr val="0432FF">
                    <a:tint val="44500"/>
                    <a:satMod val="160000"/>
                  </a:srgbClr>
                </a:gs>
                <a:gs pos="100000">
                  <a:srgbClr val="0432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8611368-E69B-4F46-815D-BC5A4E3B37CD}"/>
                </a:ext>
              </a:extLst>
            </p:cNvPr>
            <p:cNvSpPr txBox="1"/>
            <p:nvPr/>
          </p:nvSpPr>
          <p:spPr>
            <a:xfrm>
              <a:off x="11279156" y="3343773"/>
              <a:ext cx="6823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FF0000"/>
                  </a:solidFill>
                </a:rPr>
                <a:t>v</a:t>
              </a:r>
              <a:r>
                <a:rPr kumimoji="1" lang="en-US" altLang="zh-CN" sz="2400" b="1" baseline="-25000" dirty="0">
                  <a:solidFill>
                    <a:srgbClr val="FF0000"/>
                  </a:solidFill>
                </a:rPr>
                <a:t>1</a:t>
              </a:r>
              <a:endParaRPr kumimoji="1" lang="zh-CN" altLang="en-US" sz="2400" b="1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58" name="直线箭头连接符 5">
              <a:extLst>
                <a:ext uri="{FF2B5EF4-FFF2-40B4-BE49-F238E27FC236}">
                  <a16:creationId xmlns:a16="http://schemas.microsoft.com/office/drawing/2014/main" id="{4C419084-2D6A-429A-B0B6-144F2181556C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 flipV="1">
              <a:off x="10393794" y="3786026"/>
              <a:ext cx="946888" cy="79513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箭头连接符 6">
              <a:extLst>
                <a:ext uri="{FF2B5EF4-FFF2-40B4-BE49-F238E27FC236}">
                  <a16:creationId xmlns:a16="http://schemas.microsoft.com/office/drawing/2014/main" id="{6D1DF348-E0D5-4F8B-938C-6BE6AE4F34E1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 flipV="1">
              <a:off x="9975363" y="4292953"/>
              <a:ext cx="476189" cy="30108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箭头连接符 8">
              <a:extLst>
                <a:ext uri="{FF2B5EF4-FFF2-40B4-BE49-F238E27FC236}">
                  <a16:creationId xmlns:a16="http://schemas.microsoft.com/office/drawing/2014/main" id="{737677C0-8124-43EB-BB4A-8BD8693435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6102" y="4599852"/>
              <a:ext cx="6073" cy="67144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13E7913-F172-48B2-A53D-4B22E6E02F70}"/>
                </a:ext>
              </a:extLst>
            </p:cNvPr>
            <p:cNvSpPr txBox="1"/>
            <p:nvPr/>
          </p:nvSpPr>
          <p:spPr>
            <a:xfrm>
              <a:off x="10413746" y="5079411"/>
              <a:ext cx="6823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FF0000"/>
                  </a:solidFill>
                </a:rPr>
                <a:t>v</a:t>
              </a:r>
              <a:r>
                <a:rPr kumimoji="1" lang="en-US" altLang="zh-CN" sz="2400" b="1" baseline="-25000" dirty="0">
                  <a:solidFill>
                    <a:srgbClr val="FF0000"/>
                  </a:solidFill>
                </a:rPr>
                <a:t>2</a:t>
              </a:r>
              <a:endParaRPr kumimoji="1" lang="zh-CN" altLang="en-US" sz="2400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54ADA260-81BA-4C20-A679-95B42FAD59C9}"/>
                </a:ext>
              </a:extLst>
            </p:cNvPr>
            <p:cNvSpPr txBox="1"/>
            <p:nvPr/>
          </p:nvSpPr>
          <p:spPr>
            <a:xfrm>
              <a:off x="9381674" y="3851485"/>
              <a:ext cx="6823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FF0000"/>
                  </a:solidFill>
                </a:rPr>
                <a:t>v</a:t>
              </a:r>
              <a:r>
                <a:rPr kumimoji="1" lang="en-US" altLang="zh-CN" sz="2400" b="1" baseline="-25000" dirty="0">
                  <a:solidFill>
                    <a:srgbClr val="FF0000"/>
                  </a:solidFill>
                </a:rPr>
                <a:t>3</a:t>
              </a:r>
              <a:endParaRPr kumimoji="1" lang="zh-CN" altLang="en-US" sz="2400" b="1" baseline="-25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47338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72B201B-8408-9F44-BADC-1613D2895F0B}"/>
              </a:ext>
            </a:extLst>
          </p:cNvPr>
          <p:cNvCxnSpPr>
            <a:cxnSpLocks/>
          </p:cNvCxnSpPr>
          <p:nvPr/>
        </p:nvCxnSpPr>
        <p:spPr>
          <a:xfrm flipV="1">
            <a:off x="3550920" y="2672687"/>
            <a:ext cx="2283909" cy="265404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602121" cy="1325563"/>
          </a:xfrm>
        </p:spPr>
        <p:txBody>
          <a:bodyPr/>
          <a:lstStyle/>
          <a:p>
            <a:r>
              <a:rPr kumimoji="1" lang="zh-CN" altLang="en-US" dirty="0"/>
              <a:t>点云形状拟合</a:t>
            </a:r>
            <a:r>
              <a:rPr kumimoji="1" lang="en-US" altLang="zh-CN" sz="3200" dirty="0"/>
              <a:t>——</a:t>
            </a:r>
            <a:r>
              <a:rPr kumimoji="1" lang="zh-CN" altLang="en-US" sz="3200" dirty="0"/>
              <a:t>离群点问题</a:t>
            </a:r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80CF009-2175-384F-B417-98614BFEC3A5}"/>
              </a:ext>
            </a:extLst>
          </p:cNvPr>
          <p:cNvGrpSpPr/>
          <p:nvPr/>
        </p:nvGrpSpPr>
        <p:grpSpPr>
          <a:xfrm>
            <a:off x="3717573" y="2819916"/>
            <a:ext cx="2802414" cy="2972226"/>
            <a:chOff x="7469807" y="1837917"/>
            <a:chExt cx="2802414" cy="2972226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7D96B70-F860-544E-8E50-972F1A9A57D6}"/>
                </a:ext>
              </a:extLst>
            </p:cNvPr>
            <p:cNvSpPr/>
            <p:nvPr/>
          </p:nvSpPr>
          <p:spPr>
            <a:xfrm>
              <a:off x="7539549" y="4065758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B4EE141-70E1-364E-BF0D-D76B58C4F652}"/>
                </a:ext>
              </a:extLst>
            </p:cNvPr>
            <p:cNvSpPr/>
            <p:nvPr/>
          </p:nvSpPr>
          <p:spPr>
            <a:xfrm>
              <a:off x="7794187" y="3662346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AD63849-9F1D-3149-AD2A-151C25B9B0ED}"/>
                </a:ext>
              </a:extLst>
            </p:cNvPr>
            <p:cNvSpPr/>
            <p:nvPr/>
          </p:nvSpPr>
          <p:spPr>
            <a:xfrm>
              <a:off x="7888430" y="3435630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5EC7222-FA0F-F94D-9229-73F67305DD89}"/>
                </a:ext>
              </a:extLst>
            </p:cNvPr>
            <p:cNvSpPr/>
            <p:nvPr/>
          </p:nvSpPr>
          <p:spPr>
            <a:xfrm>
              <a:off x="7603578" y="3739247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AA92A10-0BEC-4D40-B794-65FB0090AEE7}"/>
                </a:ext>
              </a:extLst>
            </p:cNvPr>
            <p:cNvSpPr/>
            <p:nvPr/>
          </p:nvSpPr>
          <p:spPr>
            <a:xfrm>
              <a:off x="8143810" y="2956780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5F20CF6-4E66-E644-B5EF-1203D33B5EAC}"/>
                </a:ext>
              </a:extLst>
            </p:cNvPr>
            <p:cNvSpPr/>
            <p:nvPr/>
          </p:nvSpPr>
          <p:spPr>
            <a:xfrm>
              <a:off x="8435694" y="2891062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4598B92-AA32-434B-BD85-54C815B8199F}"/>
                </a:ext>
              </a:extLst>
            </p:cNvPr>
            <p:cNvSpPr/>
            <p:nvPr/>
          </p:nvSpPr>
          <p:spPr>
            <a:xfrm>
              <a:off x="9121158" y="2925016"/>
              <a:ext cx="139484" cy="139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34E5E95-70DB-6340-B8FC-F5D09EBE99F0}"/>
                </a:ext>
              </a:extLst>
            </p:cNvPr>
            <p:cNvSpPr/>
            <p:nvPr/>
          </p:nvSpPr>
          <p:spPr>
            <a:xfrm>
              <a:off x="10132737" y="3928208"/>
              <a:ext cx="139484" cy="139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F891590-43B3-3F4E-8EBE-C71445A9B1D4}"/>
                </a:ext>
              </a:extLst>
            </p:cNvPr>
            <p:cNvSpPr/>
            <p:nvPr/>
          </p:nvSpPr>
          <p:spPr>
            <a:xfrm>
              <a:off x="9344627" y="1837917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424CD39-B8D5-264D-9902-039DE271050C}"/>
                </a:ext>
              </a:extLst>
            </p:cNvPr>
            <p:cNvSpPr/>
            <p:nvPr/>
          </p:nvSpPr>
          <p:spPr>
            <a:xfrm>
              <a:off x="8901905" y="2141585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06E4CC13-3880-1A4D-9654-662665BE6A9F}"/>
                </a:ext>
              </a:extLst>
            </p:cNvPr>
            <p:cNvSpPr/>
            <p:nvPr/>
          </p:nvSpPr>
          <p:spPr>
            <a:xfrm>
              <a:off x="8739478" y="2483149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F2276F8-7C5C-5841-8C60-67A70E9E0DDE}"/>
                </a:ext>
              </a:extLst>
            </p:cNvPr>
            <p:cNvSpPr/>
            <p:nvPr/>
          </p:nvSpPr>
          <p:spPr>
            <a:xfrm>
              <a:off x="8981674" y="2318933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0141C059-D932-CE45-850D-470C117EDA86}"/>
                </a:ext>
              </a:extLst>
            </p:cNvPr>
            <p:cNvSpPr/>
            <p:nvPr/>
          </p:nvSpPr>
          <p:spPr>
            <a:xfrm>
              <a:off x="8202813" y="3168598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7FBDAC1-17FB-3843-9E87-ACA601EB0321}"/>
                </a:ext>
              </a:extLst>
            </p:cNvPr>
            <p:cNvSpPr/>
            <p:nvPr/>
          </p:nvSpPr>
          <p:spPr>
            <a:xfrm>
              <a:off x="9023035" y="3518604"/>
              <a:ext cx="139484" cy="139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5CC9426-D939-9D43-B13C-80A8FBB21B0B}"/>
                </a:ext>
              </a:extLst>
            </p:cNvPr>
            <p:cNvSpPr/>
            <p:nvPr/>
          </p:nvSpPr>
          <p:spPr>
            <a:xfrm>
              <a:off x="7469807" y="3159281"/>
              <a:ext cx="139484" cy="139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3B1C5BA4-60D5-414E-BC6E-D829BD748614}"/>
                </a:ext>
              </a:extLst>
            </p:cNvPr>
            <p:cNvSpPr/>
            <p:nvPr/>
          </p:nvSpPr>
          <p:spPr>
            <a:xfrm>
              <a:off x="8506597" y="2760685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45930845-8596-FC49-9A39-CED2F07FFBE4}"/>
                </a:ext>
              </a:extLst>
            </p:cNvPr>
            <p:cNvSpPr/>
            <p:nvPr/>
          </p:nvSpPr>
          <p:spPr>
            <a:xfrm>
              <a:off x="9447539" y="4670659"/>
              <a:ext cx="139484" cy="139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6501456F-3300-6E4B-9D33-7E81C1AF9484}"/>
                </a:ext>
              </a:extLst>
            </p:cNvPr>
            <p:cNvSpPr/>
            <p:nvPr/>
          </p:nvSpPr>
          <p:spPr>
            <a:xfrm>
              <a:off x="9292519" y="2053680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245F9C0A-939C-C648-BD25-68A0ECFD02C0}"/>
                </a:ext>
              </a:extLst>
            </p:cNvPr>
            <p:cNvSpPr/>
            <p:nvPr/>
          </p:nvSpPr>
          <p:spPr>
            <a:xfrm>
              <a:off x="9103616" y="2102563"/>
              <a:ext cx="139484" cy="139484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02080D29-7C95-124B-9FDF-23662EDAE463}"/>
                </a:ext>
              </a:extLst>
            </p:cNvPr>
            <p:cNvSpPr/>
            <p:nvPr/>
          </p:nvSpPr>
          <p:spPr>
            <a:xfrm>
              <a:off x="8036720" y="2219482"/>
              <a:ext cx="139484" cy="139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BC63F167-E076-F94A-9A14-917FD9A80933}"/>
              </a:ext>
            </a:extLst>
          </p:cNvPr>
          <p:cNvSpPr txBox="1"/>
          <p:nvPr/>
        </p:nvSpPr>
        <p:spPr>
          <a:xfrm>
            <a:off x="3119016" y="1929226"/>
            <a:ext cx="4443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/>
              <a:t>离群点把答案“拉偏”了</a:t>
            </a:r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5E652712-D8A0-F844-9672-D2A2A062F213}"/>
              </a:ext>
            </a:extLst>
          </p:cNvPr>
          <p:cNvCxnSpPr>
            <a:cxnSpLocks/>
          </p:cNvCxnSpPr>
          <p:nvPr/>
        </p:nvCxnSpPr>
        <p:spPr>
          <a:xfrm flipV="1">
            <a:off x="3633578" y="2921339"/>
            <a:ext cx="2557663" cy="2520728"/>
          </a:xfrm>
          <a:prstGeom prst="straightConnector1">
            <a:avLst/>
          </a:prstGeom>
          <a:ln w="38100">
            <a:solidFill>
              <a:srgbClr val="0432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FE49E6B-7995-E0FD-22FB-A75FFC5B9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476" y="2631671"/>
            <a:ext cx="1859929" cy="12627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3F95C7-BF52-0B4F-C1CA-05679A25D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410" y="1779642"/>
            <a:ext cx="1465172" cy="26098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182F947-E9FD-7894-8BDC-A5461FE4D0BF}"/>
              </a:ext>
            </a:extLst>
          </p:cNvPr>
          <p:cNvSpPr txBox="1"/>
          <p:nvPr/>
        </p:nvSpPr>
        <p:spPr>
          <a:xfrm>
            <a:off x="7047508" y="4280764"/>
            <a:ext cx="5016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rgbClr val="0432FF"/>
                </a:solidFill>
              </a:rPr>
              <a:t>剔除了离群点才能正确拟合直线</a:t>
            </a:r>
            <a:endParaRPr kumimoji="1" lang="en-US" altLang="zh-CN" sz="2400" dirty="0">
              <a:solidFill>
                <a:srgbClr val="0432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rgbClr val="0432FF"/>
                </a:solidFill>
              </a:rPr>
              <a:t>通过正确的拟合了的直线才能识别离群点</a:t>
            </a:r>
          </a:p>
        </p:txBody>
      </p:sp>
    </p:spTree>
    <p:extLst>
      <p:ext uri="{BB962C8B-B14F-4D97-AF65-F5344CB8AC3E}">
        <p14:creationId xmlns:p14="http://schemas.microsoft.com/office/powerpoint/2010/main" val="2655794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602121" cy="1325563"/>
          </a:xfrm>
        </p:spPr>
        <p:txBody>
          <a:bodyPr/>
          <a:lstStyle/>
          <a:p>
            <a:r>
              <a:rPr kumimoji="1" lang="zh-CN" altLang="en-US" dirty="0"/>
              <a:t>点云形状拟合</a:t>
            </a:r>
            <a:r>
              <a:rPr kumimoji="1" lang="en-US" altLang="zh-CN" sz="3200" dirty="0"/>
              <a:t>——</a:t>
            </a:r>
            <a:r>
              <a:rPr kumimoji="1" lang="zh-CN" altLang="en-US" sz="3200" dirty="0"/>
              <a:t>离群点问题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C63F167-E076-F94A-9A14-917FD9A80933}"/>
              </a:ext>
            </a:extLst>
          </p:cNvPr>
          <p:cNvSpPr txBox="1"/>
          <p:nvPr/>
        </p:nvSpPr>
        <p:spPr>
          <a:xfrm>
            <a:off x="2957958" y="1541476"/>
            <a:ext cx="56609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rgbClr val="0432FF"/>
                </a:solidFill>
              </a:rPr>
              <a:t>随机抽样一致性算法</a:t>
            </a:r>
            <a:r>
              <a:rPr kumimoji="1" lang="en-US" altLang="zh-CN" sz="2800" b="1" dirty="0">
                <a:solidFill>
                  <a:srgbClr val="0432FF"/>
                </a:solidFill>
              </a:rPr>
              <a:t>RANSAC</a:t>
            </a:r>
          </a:p>
          <a:p>
            <a:pPr algn="ctr"/>
            <a:r>
              <a:rPr kumimoji="1" lang="zh-CN" altLang="en-US" sz="2800" b="1" dirty="0">
                <a:solidFill>
                  <a:srgbClr val="0432FF"/>
                </a:solidFill>
              </a:rPr>
              <a:t>（</a:t>
            </a:r>
            <a:r>
              <a:rPr lang="en-US" altLang="zh-CN" sz="2800" b="1" dirty="0" err="1">
                <a:solidFill>
                  <a:srgbClr val="0432FF"/>
                </a:solidFill>
              </a:rPr>
              <a:t>RANdom</a:t>
            </a:r>
            <a:r>
              <a:rPr lang="en-US" altLang="zh-CN" sz="2800" b="1" dirty="0">
                <a:solidFill>
                  <a:srgbClr val="0432FF"/>
                </a:solidFill>
              </a:rPr>
              <a:t> </a:t>
            </a:r>
            <a:r>
              <a:rPr lang="en-US" altLang="zh-CN" sz="2800" b="1" dirty="0" err="1">
                <a:solidFill>
                  <a:srgbClr val="0432FF"/>
                </a:solidFill>
              </a:rPr>
              <a:t>SAmple</a:t>
            </a:r>
            <a:r>
              <a:rPr lang="en-US" altLang="zh-CN" sz="2800" b="1" dirty="0">
                <a:solidFill>
                  <a:srgbClr val="0432FF"/>
                </a:solidFill>
              </a:rPr>
              <a:t> Consensus</a:t>
            </a:r>
            <a:r>
              <a:rPr kumimoji="1" lang="zh-CN" altLang="en-US" sz="2800" b="1" dirty="0">
                <a:solidFill>
                  <a:srgbClr val="0432FF"/>
                </a:solidFill>
              </a:rPr>
              <a:t>）</a:t>
            </a:r>
            <a:endParaRPr kumimoji="1" lang="en-US" altLang="zh-CN" sz="2800" b="1" dirty="0">
              <a:solidFill>
                <a:srgbClr val="0432FF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8E9EABE-07F0-4E7C-202F-7C5A52634109}"/>
              </a:ext>
            </a:extLst>
          </p:cNvPr>
          <p:cNvGrpSpPr/>
          <p:nvPr/>
        </p:nvGrpSpPr>
        <p:grpSpPr>
          <a:xfrm>
            <a:off x="3998818" y="2779158"/>
            <a:ext cx="2969067" cy="3119455"/>
            <a:chOff x="5929347" y="2925128"/>
            <a:chExt cx="2969067" cy="3119455"/>
          </a:xfrm>
        </p:grpSpPr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572B201B-8408-9F44-BADC-1613D2895F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9347" y="2925128"/>
              <a:ext cx="2283909" cy="265404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80CF009-2175-384F-B417-98614BFEC3A5}"/>
                </a:ext>
              </a:extLst>
            </p:cNvPr>
            <p:cNvGrpSpPr/>
            <p:nvPr/>
          </p:nvGrpSpPr>
          <p:grpSpPr>
            <a:xfrm>
              <a:off x="6096000" y="3072357"/>
              <a:ext cx="2802414" cy="2972226"/>
              <a:chOff x="7469807" y="1837917"/>
              <a:chExt cx="2802414" cy="2972226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C7D96B70-F860-544E-8E50-972F1A9A57D6}"/>
                  </a:ext>
                </a:extLst>
              </p:cNvPr>
              <p:cNvSpPr/>
              <p:nvPr/>
            </p:nvSpPr>
            <p:spPr>
              <a:xfrm>
                <a:off x="7539549" y="4065758"/>
                <a:ext cx="139484" cy="139484"/>
              </a:xfrm>
              <a:prstGeom prst="ellipse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9B4EE141-70E1-364E-BF0D-D76B58C4F652}"/>
                  </a:ext>
                </a:extLst>
              </p:cNvPr>
              <p:cNvSpPr/>
              <p:nvPr/>
            </p:nvSpPr>
            <p:spPr>
              <a:xfrm>
                <a:off x="7794187" y="3662346"/>
                <a:ext cx="139484" cy="139484"/>
              </a:xfrm>
              <a:prstGeom prst="ellipse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AAD63849-9F1D-3149-AD2A-151C25B9B0ED}"/>
                  </a:ext>
                </a:extLst>
              </p:cNvPr>
              <p:cNvSpPr/>
              <p:nvPr/>
            </p:nvSpPr>
            <p:spPr>
              <a:xfrm>
                <a:off x="7888430" y="3435630"/>
                <a:ext cx="139484" cy="139484"/>
              </a:xfrm>
              <a:prstGeom prst="ellipse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5EC7222-FA0F-F94D-9229-73F67305DD89}"/>
                  </a:ext>
                </a:extLst>
              </p:cNvPr>
              <p:cNvSpPr/>
              <p:nvPr/>
            </p:nvSpPr>
            <p:spPr>
              <a:xfrm>
                <a:off x="7603578" y="3739247"/>
                <a:ext cx="139484" cy="139484"/>
              </a:xfrm>
              <a:prstGeom prst="ellipse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CAA92A10-0BEC-4D40-B794-65FB0090AEE7}"/>
                  </a:ext>
                </a:extLst>
              </p:cNvPr>
              <p:cNvSpPr/>
              <p:nvPr/>
            </p:nvSpPr>
            <p:spPr>
              <a:xfrm>
                <a:off x="8143810" y="2956780"/>
                <a:ext cx="139484" cy="139484"/>
              </a:xfrm>
              <a:prstGeom prst="ellipse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5F20CF6-4E66-E644-B5EF-1203D33B5EAC}"/>
                  </a:ext>
                </a:extLst>
              </p:cNvPr>
              <p:cNvSpPr/>
              <p:nvPr/>
            </p:nvSpPr>
            <p:spPr>
              <a:xfrm>
                <a:off x="8435694" y="2891062"/>
                <a:ext cx="139484" cy="139484"/>
              </a:xfrm>
              <a:prstGeom prst="ellipse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44598B92-AA32-434B-BD85-54C815B8199F}"/>
                  </a:ext>
                </a:extLst>
              </p:cNvPr>
              <p:cNvSpPr/>
              <p:nvPr/>
            </p:nvSpPr>
            <p:spPr>
              <a:xfrm>
                <a:off x="9121158" y="2925016"/>
                <a:ext cx="139484" cy="139484"/>
              </a:xfrm>
              <a:prstGeom prst="ellipse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534E5E95-70DB-6340-B8FC-F5D09EBE99F0}"/>
                  </a:ext>
                </a:extLst>
              </p:cNvPr>
              <p:cNvSpPr/>
              <p:nvPr/>
            </p:nvSpPr>
            <p:spPr>
              <a:xfrm>
                <a:off x="10132737" y="3928208"/>
                <a:ext cx="139484" cy="139484"/>
              </a:xfrm>
              <a:prstGeom prst="ellipse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AF891590-43B3-3F4E-8EBE-C71445A9B1D4}"/>
                  </a:ext>
                </a:extLst>
              </p:cNvPr>
              <p:cNvSpPr/>
              <p:nvPr/>
            </p:nvSpPr>
            <p:spPr>
              <a:xfrm>
                <a:off x="9344627" y="1837917"/>
                <a:ext cx="139484" cy="139484"/>
              </a:xfrm>
              <a:prstGeom prst="ellipse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0424CD39-B8D5-264D-9902-039DE271050C}"/>
                  </a:ext>
                </a:extLst>
              </p:cNvPr>
              <p:cNvSpPr/>
              <p:nvPr/>
            </p:nvSpPr>
            <p:spPr>
              <a:xfrm>
                <a:off x="8901905" y="2141585"/>
                <a:ext cx="139484" cy="139484"/>
              </a:xfrm>
              <a:prstGeom prst="ellipse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06E4CC13-3880-1A4D-9654-662665BE6A9F}"/>
                  </a:ext>
                </a:extLst>
              </p:cNvPr>
              <p:cNvSpPr/>
              <p:nvPr/>
            </p:nvSpPr>
            <p:spPr>
              <a:xfrm>
                <a:off x="8739478" y="2483149"/>
                <a:ext cx="139484" cy="139484"/>
              </a:xfrm>
              <a:prstGeom prst="ellipse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2276F8-7C5C-5841-8C60-67A70E9E0DDE}"/>
                  </a:ext>
                </a:extLst>
              </p:cNvPr>
              <p:cNvSpPr/>
              <p:nvPr/>
            </p:nvSpPr>
            <p:spPr>
              <a:xfrm>
                <a:off x="8981674" y="2318933"/>
                <a:ext cx="139484" cy="139484"/>
              </a:xfrm>
              <a:prstGeom prst="ellipse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0141C059-D932-CE45-850D-470C117EDA86}"/>
                  </a:ext>
                </a:extLst>
              </p:cNvPr>
              <p:cNvSpPr/>
              <p:nvPr/>
            </p:nvSpPr>
            <p:spPr>
              <a:xfrm>
                <a:off x="8202813" y="3168598"/>
                <a:ext cx="139484" cy="139484"/>
              </a:xfrm>
              <a:prstGeom prst="ellipse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67FBDAC1-17FB-3843-9E87-ACA601EB0321}"/>
                  </a:ext>
                </a:extLst>
              </p:cNvPr>
              <p:cNvSpPr/>
              <p:nvPr/>
            </p:nvSpPr>
            <p:spPr>
              <a:xfrm>
                <a:off x="9023035" y="3518604"/>
                <a:ext cx="139484" cy="139484"/>
              </a:xfrm>
              <a:prstGeom prst="ellipse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15CC9426-D939-9D43-B13C-80A8FBB21B0B}"/>
                  </a:ext>
                </a:extLst>
              </p:cNvPr>
              <p:cNvSpPr/>
              <p:nvPr/>
            </p:nvSpPr>
            <p:spPr>
              <a:xfrm>
                <a:off x="7469807" y="3159281"/>
                <a:ext cx="139484" cy="139484"/>
              </a:xfrm>
              <a:prstGeom prst="ellipse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B1C5BA4-60D5-414E-BC6E-D829BD748614}"/>
                  </a:ext>
                </a:extLst>
              </p:cNvPr>
              <p:cNvSpPr/>
              <p:nvPr/>
            </p:nvSpPr>
            <p:spPr>
              <a:xfrm>
                <a:off x="8506597" y="2760685"/>
                <a:ext cx="139484" cy="139484"/>
              </a:xfrm>
              <a:prstGeom prst="ellipse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5930845-8596-FC49-9A39-CED2F07FFBE4}"/>
                  </a:ext>
                </a:extLst>
              </p:cNvPr>
              <p:cNvSpPr/>
              <p:nvPr/>
            </p:nvSpPr>
            <p:spPr>
              <a:xfrm>
                <a:off x="9447539" y="4670659"/>
                <a:ext cx="139484" cy="139484"/>
              </a:xfrm>
              <a:prstGeom prst="ellipse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6501456F-3300-6E4B-9D33-7E81C1AF9484}"/>
                  </a:ext>
                </a:extLst>
              </p:cNvPr>
              <p:cNvSpPr/>
              <p:nvPr/>
            </p:nvSpPr>
            <p:spPr>
              <a:xfrm>
                <a:off x="9292519" y="2053680"/>
                <a:ext cx="139484" cy="139484"/>
              </a:xfrm>
              <a:prstGeom prst="ellipse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45F9C0A-939C-C648-BD25-68A0ECFD02C0}"/>
                  </a:ext>
                </a:extLst>
              </p:cNvPr>
              <p:cNvSpPr/>
              <p:nvPr/>
            </p:nvSpPr>
            <p:spPr>
              <a:xfrm>
                <a:off x="9103616" y="2102563"/>
                <a:ext cx="139484" cy="139484"/>
              </a:xfrm>
              <a:prstGeom prst="ellipse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02080D29-7C95-124B-9FDF-23662EDAE463}"/>
                  </a:ext>
                </a:extLst>
              </p:cNvPr>
              <p:cNvSpPr/>
              <p:nvPr/>
            </p:nvSpPr>
            <p:spPr>
              <a:xfrm>
                <a:off x="8036720" y="2219482"/>
                <a:ext cx="139484" cy="139484"/>
              </a:xfrm>
              <a:prstGeom prst="ellipse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5E652712-D8A0-F844-9672-D2A2A062F2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2005" y="3173780"/>
              <a:ext cx="2557663" cy="2520728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3EFDCCD7-D541-F7D3-10E3-6AB8B2B1016D}"/>
              </a:ext>
            </a:extLst>
          </p:cNvPr>
          <p:cNvSpPr/>
          <p:nvPr/>
        </p:nvSpPr>
        <p:spPr>
          <a:xfrm>
            <a:off x="225469" y="6200052"/>
            <a:ext cx="11752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rgbClr val="0000FF"/>
                </a:solidFill>
              </a:rPr>
              <a:t>M.A. </a:t>
            </a:r>
            <a:r>
              <a:rPr lang="en-US" altLang="zh-CN" dirty="0" err="1">
                <a:solidFill>
                  <a:srgbClr val="0000FF"/>
                </a:solidFill>
              </a:rPr>
              <a:t>Fischler</a:t>
            </a:r>
            <a:r>
              <a:rPr lang="en-US" altLang="zh-CN" dirty="0">
                <a:solidFill>
                  <a:srgbClr val="0000FF"/>
                </a:solidFill>
              </a:rPr>
              <a:t> and R.C. </a:t>
            </a:r>
            <a:r>
              <a:rPr lang="en-US" altLang="zh-CN" dirty="0" err="1">
                <a:solidFill>
                  <a:srgbClr val="0000FF"/>
                </a:solidFill>
              </a:rPr>
              <a:t>Bolles</a:t>
            </a:r>
            <a:r>
              <a:rPr lang="en-US" altLang="zh-CN" dirty="0">
                <a:solidFill>
                  <a:srgbClr val="0000FF"/>
                </a:solidFill>
              </a:rPr>
              <a:t>. Random sample consensus: A paradigm for model fitting with applications to image analysis and automated cartography. Communications of the ACM 1981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1661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5005F-9F25-41FB-ADCC-DA4EDA72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489" y="98812"/>
            <a:ext cx="7302494" cy="1122112"/>
          </a:xfrm>
        </p:spPr>
        <p:txBody>
          <a:bodyPr/>
          <a:lstStyle/>
          <a:p>
            <a:r>
              <a:rPr lang="zh-CN" altLang="en-US" dirty="0"/>
              <a:t>离群点的处理</a:t>
            </a:r>
            <a:r>
              <a:rPr lang="en-US" altLang="zh-CN" dirty="0"/>
              <a:t>——RANSAC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324F38-5418-4A0F-97D7-527E1774317A}"/>
              </a:ext>
            </a:extLst>
          </p:cNvPr>
          <p:cNvSpPr/>
          <p:nvPr/>
        </p:nvSpPr>
        <p:spPr>
          <a:xfrm>
            <a:off x="1358899" y="1575897"/>
            <a:ext cx="2031367" cy="83237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随机选取观测值的子集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80F8DC-3997-44A5-91BE-2ECF99E19D43}"/>
              </a:ext>
            </a:extLst>
          </p:cNvPr>
          <p:cNvSpPr/>
          <p:nvPr/>
        </p:nvSpPr>
        <p:spPr>
          <a:xfrm>
            <a:off x="1358900" y="2734507"/>
            <a:ext cx="2031367" cy="83237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拟合模型参数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BC8E36-CBF0-4D46-A706-CF5AE9E77432}"/>
              </a:ext>
            </a:extLst>
          </p:cNvPr>
          <p:cNvSpPr/>
          <p:nvPr/>
        </p:nvSpPr>
        <p:spPr>
          <a:xfrm>
            <a:off x="1358899" y="3893117"/>
            <a:ext cx="2031367" cy="99246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根据给定阈值，找出和模型符合的数据集</a:t>
            </a:r>
            <a:r>
              <a:rPr lang="en-US" altLang="zh-CN" dirty="0"/>
              <a:t>(</a:t>
            </a:r>
            <a:r>
              <a:rPr lang="zh-CN" altLang="en-US" dirty="0"/>
              <a:t>一致集</a:t>
            </a:r>
            <a:r>
              <a:rPr lang="en-US" altLang="zh-CN" dirty="0"/>
              <a:t>)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F6E5EB0-9E2A-48CA-AFF9-07C66AB1491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374583" y="2408276"/>
            <a:ext cx="1" cy="326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3DA7039-35FC-46C5-90A6-9CB19E9ACE4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374583" y="3566886"/>
            <a:ext cx="1" cy="326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3BBEFE5-A262-4F07-9DAC-8EE91D7F95B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74583" y="4885584"/>
            <a:ext cx="0" cy="318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821BAD0-F2C7-4C76-B346-CD1438133C33}"/>
              </a:ext>
            </a:extLst>
          </p:cNvPr>
          <p:cNvCxnSpPr>
            <a:cxnSpLocks/>
            <a:stCxn id="3" idx="3"/>
            <a:endCxn id="4" idx="0"/>
          </p:cNvCxnSpPr>
          <p:nvPr/>
        </p:nvCxnSpPr>
        <p:spPr>
          <a:xfrm rot="10800000" flipH="1">
            <a:off x="1026999" y="1575897"/>
            <a:ext cx="1347584" cy="3939120"/>
          </a:xfrm>
          <a:prstGeom prst="bentConnector4">
            <a:avLst>
              <a:gd name="adj1" fmla="val -16964"/>
              <a:gd name="adj2" fmla="val 1058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E93A184-181F-4A4F-814D-8F18EF253CD0}"/>
              </a:ext>
            </a:extLst>
          </p:cNvPr>
          <p:cNvCxnSpPr>
            <a:cxnSpLocks/>
            <a:stCxn id="34" idx="2"/>
            <a:endCxn id="4" idx="0"/>
          </p:cNvCxnSpPr>
          <p:nvPr/>
        </p:nvCxnSpPr>
        <p:spPr>
          <a:xfrm>
            <a:off x="2374582" y="1112850"/>
            <a:ext cx="1" cy="46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D76C9607-E830-41E6-8E8A-A1930EB67423}"/>
              </a:ext>
            </a:extLst>
          </p:cNvPr>
          <p:cNvSpPr/>
          <p:nvPr/>
        </p:nvSpPr>
        <p:spPr>
          <a:xfrm>
            <a:off x="4676003" y="5093369"/>
            <a:ext cx="1968499" cy="83237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93663" algn="ctr"/>
            <a:r>
              <a:rPr lang="zh-CN" altLang="en-US" dirty="0"/>
              <a:t>基于最大一致集，剔除离群点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4B37AC3-1AC9-4A96-8BE2-92A20ABD562B}"/>
              </a:ext>
            </a:extLst>
          </p:cNvPr>
          <p:cNvCxnSpPr>
            <a:cxnSpLocks/>
            <a:stCxn id="3" idx="0"/>
            <a:endCxn id="20" idx="1"/>
          </p:cNvCxnSpPr>
          <p:nvPr/>
        </p:nvCxnSpPr>
        <p:spPr>
          <a:xfrm flipV="1">
            <a:off x="4008029" y="5509559"/>
            <a:ext cx="667974" cy="5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F333454-7130-473D-85FB-F68F206DF0F8}"/>
              </a:ext>
            </a:extLst>
          </p:cNvPr>
          <p:cNvSpPr/>
          <p:nvPr/>
        </p:nvSpPr>
        <p:spPr>
          <a:xfrm>
            <a:off x="7513181" y="5093369"/>
            <a:ext cx="1968500" cy="83237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从剔除了离群点的观察数据集拟合模型参数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75F3D01-3600-4F05-8174-530757A9E442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>
            <a:off x="6644502" y="5509559"/>
            <a:ext cx="8686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EE520BAD-59EC-4D5D-A8CB-0520845A48DB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481681" y="5509559"/>
            <a:ext cx="63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AFA88A90-1EB2-46BE-8C9E-E2FF588B1FDA}"/>
              </a:ext>
            </a:extLst>
          </p:cNvPr>
          <p:cNvSpPr txBox="1"/>
          <p:nvPr/>
        </p:nvSpPr>
        <p:spPr>
          <a:xfrm>
            <a:off x="10121900" y="5157390"/>
            <a:ext cx="836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拟合参数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B237ADC-C100-40B6-9645-0AC2F95287FA}"/>
              </a:ext>
            </a:extLst>
          </p:cNvPr>
          <p:cNvSpPr txBox="1"/>
          <p:nvPr/>
        </p:nvSpPr>
        <p:spPr>
          <a:xfrm>
            <a:off x="1956540" y="743518"/>
            <a:ext cx="83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六边形 2">
                <a:extLst>
                  <a:ext uri="{FF2B5EF4-FFF2-40B4-BE49-F238E27FC236}">
                    <a16:creationId xmlns:a16="http://schemas.microsoft.com/office/drawing/2014/main" id="{12D0E319-5D27-431E-A0AB-7934559A3F88}"/>
                  </a:ext>
                </a:extLst>
              </p:cNvPr>
              <p:cNvSpPr/>
              <p:nvPr/>
            </p:nvSpPr>
            <p:spPr>
              <a:xfrm>
                <a:off x="1026999" y="5204520"/>
                <a:ext cx="2981030" cy="620993"/>
              </a:xfrm>
              <a:prstGeom prst="hexagon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重复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轮</a:t>
                </a:r>
              </a:p>
            </p:txBody>
          </p:sp>
        </mc:Choice>
        <mc:Fallback xmlns="">
          <p:sp>
            <p:nvSpPr>
              <p:cNvPr id="3" name="六边形 2">
                <a:extLst>
                  <a:ext uri="{FF2B5EF4-FFF2-40B4-BE49-F238E27FC236}">
                    <a16:creationId xmlns:a16="http://schemas.microsoft.com/office/drawing/2014/main" id="{12D0E319-5D27-431E-A0AB-7934559A3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99" y="5204520"/>
                <a:ext cx="2981030" cy="620993"/>
              </a:xfrm>
              <a:prstGeom prst="hexagon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文本框 75">
            <a:extLst>
              <a:ext uri="{FF2B5EF4-FFF2-40B4-BE49-F238E27FC236}">
                <a16:creationId xmlns:a16="http://schemas.microsoft.com/office/drawing/2014/main" id="{E7046C2D-60B3-4CE6-B65F-21077B9E577F}"/>
              </a:ext>
            </a:extLst>
          </p:cNvPr>
          <p:cNvSpPr txBox="1"/>
          <p:nvPr/>
        </p:nvSpPr>
        <p:spPr>
          <a:xfrm>
            <a:off x="4146277" y="1001801"/>
            <a:ext cx="618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0000FF"/>
                </a:solidFill>
              </a:rPr>
              <a:t>RANdom</a:t>
            </a:r>
            <a:r>
              <a:rPr lang="en-US" altLang="zh-CN" dirty="0">
                <a:solidFill>
                  <a:srgbClr val="0000FF"/>
                </a:solidFill>
              </a:rPr>
              <a:t> Sample Consensus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0CB80B-DD27-4E23-870B-10D810AC22B4}"/>
              </a:ext>
            </a:extLst>
          </p:cNvPr>
          <p:cNvSpPr/>
          <p:nvPr/>
        </p:nvSpPr>
        <p:spPr>
          <a:xfrm>
            <a:off x="225469" y="6200052"/>
            <a:ext cx="11752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rgbClr val="0000FF"/>
                </a:solidFill>
              </a:rPr>
              <a:t>M.A. </a:t>
            </a:r>
            <a:r>
              <a:rPr lang="en-US" altLang="zh-CN" dirty="0" err="1">
                <a:solidFill>
                  <a:srgbClr val="0000FF"/>
                </a:solidFill>
              </a:rPr>
              <a:t>Fischler</a:t>
            </a:r>
            <a:r>
              <a:rPr lang="en-US" altLang="zh-CN" dirty="0">
                <a:solidFill>
                  <a:srgbClr val="0000FF"/>
                </a:solidFill>
              </a:rPr>
              <a:t> and R.C. </a:t>
            </a:r>
            <a:r>
              <a:rPr lang="en-US" altLang="zh-CN" dirty="0" err="1">
                <a:solidFill>
                  <a:srgbClr val="0000FF"/>
                </a:solidFill>
              </a:rPr>
              <a:t>Bolles</a:t>
            </a:r>
            <a:r>
              <a:rPr lang="en-US" altLang="zh-CN" dirty="0">
                <a:solidFill>
                  <a:srgbClr val="0000FF"/>
                </a:solidFill>
              </a:rPr>
              <a:t>. Random sample consensus: A paradigm for model fitting with applications to image analysis and automated cartography. Communications of the ACM 1981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88D83C-4F12-A019-9952-B4ADB8E53D8B}"/>
              </a:ext>
            </a:extLst>
          </p:cNvPr>
          <p:cNvSpPr txBox="1"/>
          <p:nvPr/>
        </p:nvSpPr>
        <p:spPr>
          <a:xfrm>
            <a:off x="153608" y="2462468"/>
            <a:ext cx="6974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符合模型的数据点小于门限</a:t>
            </a:r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CDCC000D-03E6-B780-AB56-80149E20BBC4}"/>
              </a:ext>
            </a:extLst>
          </p:cNvPr>
          <p:cNvCxnSpPr>
            <a:cxnSpLocks/>
          </p:cNvCxnSpPr>
          <p:nvPr/>
        </p:nvCxnSpPr>
        <p:spPr>
          <a:xfrm flipH="1">
            <a:off x="5439819" y="2096058"/>
            <a:ext cx="322478" cy="135660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1D6C84A-B110-2529-26F3-127646FB00A5}"/>
              </a:ext>
            </a:extLst>
          </p:cNvPr>
          <p:cNvGrpSpPr/>
          <p:nvPr/>
        </p:nvGrpSpPr>
        <p:grpSpPr>
          <a:xfrm>
            <a:off x="4873047" y="2340422"/>
            <a:ext cx="1168868" cy="1230137"/>
            <a:chOff x="7469806" y="1837916"/>
            <a:chExt cx="1746383" cy="185220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6E031215-DF76-38D7-1AFE-5094367DAADC}"/>
                </a:ext>
              </a:extLst>
            </p:cNvPr>
            <p:cNvSpPr/>
            <p:nvPr/>
          </p:nvSpPr>
          <p:spPr>
            <a:xfrm>
              <a:off x="7513267" y="3226242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51A9B56B-EEB2-BA2E-4CD9-893A8F96320E}"/>
                </a:ext>
              </a:extLst>
            </p:cNvPr>
            <p:cNvSpPr/>
            <p:nvPr/>
          </p:nvSpPr>
          <p:spPr>
            <a:xfrm>
              <a:off x="7671950" y="2974847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10D4129D-438A-5272-37E5-0039F250922D}"/>
                </a:ext>
              </a:extLst>
            </p:cNvPr>
            <p:cNvSpPr/>
            <p:nvPr/>
          </p:nvSpPr>
          <p:spPr>
            <a:xfrm>
              <a:off x="7730680" y="2833564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372E220E-16BB-17BA-8CD5-9197EFB5C614}"/>
                </a:ext>
              </a:extLst>
            </p:cNvPr>
            <p:cNvSpPr/>
            <p:nvPr/>
          </p:nvSpPr>
          <p:spPr>
            <a:xfrm>
              <a:off x="7553168" y="3022770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97FFB769-F80A-C976-54D4-E42C200064FF}"/>
                </a:ext>
              </a:extLst>
            </p:cNvPr>
            <p:cNvSpPr/>
            <p:nvPr/>
          </p:nvSpPr>
          <p:spPr>
            <a:xfrm>
              <a:off x="7889825" y="2535159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FF365F75-6F07-C871-F204-8E5C3A19820C}"/>
                </a:ext>
              </a:extLst>
            </p:cNvPr>
            <p:cNvSpPr/>
            <p:nvPr/>
          </p:nvSpPr>
          <p:spPr>
            <a:xfrm>
              <a:off x="8071719" y="2494205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D402410F-EBB6-A913-1828-E92CC1090E38}"/>
                </a:ext>
              </a:extLst>
            </p:cNvPr>
            <p:cNvSpPr/>
            <p:nvPr/>
          </p:nvSpPr>
          <p:spPr>
            <a:xfrm>
              <a:off x="8498880" y="2515365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9AA18B62-B183-4E58-D05E-CCE266BE7A59}"/>
                </a:ext>
              </a:extLst>
            </p:cNvPr>
            <p:cNvSpPr/>
            <p:nvPr/>
          </p:nvSpPr>
          <p:spPr>
            <a:xfrm>
              <a:off x="9129267" y="3140525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E80A575E-26E8-EE5C-1636-1EAF70AB8909}"/>
                </a:ext>
              </a:extLst>
            </p:cNvPr>
            <p:cNvSpPr/>
            <p:nvPr/>
          </p:nvSpPr>
          <p:spPr>
            <a:xfrm>
              <a:off x="8638139" y="1837916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FC886461-2B10-D781-0DC9-CDF7F2010113}"/>
                </a:ext>
              </a:extLst>
            </p:cNvPr>
            <p:cNvSpPr/>
            <p:nvPr/>
          </p:nvSpPr>
          <p:spPr>
            <a:xfrm>
              <a:off x="8362248" y="2027153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3C1EAB84-4321-C6E4-053A-78200A13D7D8}"/>
                </a:ext>
              </a:extLst>
            </p:cNvPr>
            <p:cNvSpPr/>
            <p:nvPr/>
          </p:nvSpPr>
          <p:spPr>
            <a:xfrm>
              <a:off x="8261028" y="2240006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49F7965A-809A-A9F0-7EFE-86BA7DAA44F2}"/>
                </a:ext>
              </a:extLst>
            </p:cNvPr>
            <p:cNvSpPr/>
            <p:nvPr/>
          </p:nvSpPr>
          <p:spPr>
            <a:xfrm>
              <a:off x="8411958" y="2137671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0934F71D-EB76-E4C5-8727-D925F0CC6CA6}"/>
                </a:ext>
              </a:extLst>
            </p:cNvPr>
            <p:cNvSpPr/>
            <p:nvPr/>
          </p:nvSpPr>
          <p:spPr>
            <a:xfrm>
              <a:off x="7926594" y="2667158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5D1AE9B4-A425-AE79-58C0-1C6ED0A80836}"/>
                </a:ext>
              </a:extLst>
            </p:cNvPr>
            <p:cNvSpPr/>
            <p:nvPr/>
          </p:nvSpPr>
          <p:spPr>
            <a:xfrm>
              <a:off x="8437733" y="2885271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6BFB4270-B3D7-5E74-8E6F-EA105945B734}"/>
                </a:ext>
              </a:extLst>
            </p:cNvPr>
            <p:cNvSpPr/>
            <p:nvPr/>
          </p:nvSpPr>
          <p:spPr>
            <a:xfrm>
              <a:off x="7469806" y="2661352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82A184C0-77CD-CC20-AC19-76C583CFF6E4}"/>
                </a:ext>
              </a:extLst>
            </p:cNvPr>
            <p:cNvSpPr/>
            <p:nvPr/>
          </p:nvSpPr>
          <p:spPr>
            <a:xfrm>
              <a:off x="8115903" y="2412958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F95F1D6F-AB76-8BCB-16D0-4B454187AF84}"/>
                </a:ext>
              </a:extLst>
            </p:cNvPr>
            <p:cNvSpPr/>
            <p:nvPr/>
          </p:nvSpPr>
          <p:spPr>
            <a:xfrm>
              <a:off x="8702271" y="3603199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566D8819-B88A-74F0-26BB-95D34B3CDABB}"/>
                </a:ext>
              </a:extLst>
            </p:cNvPr>
            <p:cNvSpPr/>
            <p:nvPr/>
          </p:nvSpPr>
          <p:spPr>
            <a:xfrm>
              <a:off x="8605667" y="1972373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43892E10-F0A5-9815-029F-CC310B9C9F33}"/>
                </a:ext>
              </a:extLst>
            </p:cNvPr>
            <p:cNvSpPr/>
            <p:nvPr/>
          </p:nvSpPr>
          <p:spPr>
            <a:xfrm>
              <a:off x="8487948" y="2002836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27FD3DF-DCF8-CBC2-356B-C28459C23505}"/>
                </a:ext>
              </a:extLst>
            </p:cNvPr>
            <p:cNvSpPr/>
            <p:nvPr/>
          </p:nvSpPr>
          <p:spPr>
            <a:xfrm>
              <a:off x="7823090" y="2075696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75FA15C8-DE9D-6624-669F-0E5CCB227801}"/>
              </a:ext>
            </a:extLst>
          </p:cNvPr>
          <p:cNvGrpSpPr/>
          <p:nvPr/>
        </p:nvGrpSpPr>
        <p:grpSpPr>
          <a:xfrm>
            <a:off x="7252618" y="2157012"/>
            <a:ext cx="1168868" cy="1230137"/>
            <a:chOff x="7469806" y="1837916"/>
            <a:chExt cx="1746383" cy="1852205"/>
          </a:xfrm>
        </p:grpSpPr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42301269-D251-E60D-047D-C08603926A26}"/>
                </a:ext>
              </a:extLst>
            </p:cNvPr>
            <p:cNvSpPr/>
            <p:nvPr/>
          </p:nvSpPr>
          <p:spPr>
            <a:xfrm>
              <a:off x="7513267" y="3226242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0D14D318-4D63-08A4-2BC5-3839A2843314}"/>
                </a:ext>
              </a:extLst>
            </p:cNvPr>
            <p:cNvSpPr/>
            <p:nvPr/>
          </p:nvSpPr>
          <p:spPr>
            <a:xfrm>
              <a:off x="7671950" y="2974847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7AFA9309-CD16-E6A0-5F1B-1A18C9A29263}"/>
                </a:ext>
              </a:extLst>
            </p:cNvPr>
            <p:cNvSpPr/>
            <p:nvPr/>
          </p:nvSpPr>
          <p:spPr>
            <a:xfrm>
              <a:off x="7730680" y="2833564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C2D64972-39A0-25D1-FD07-582C4038669E}"/>
                </a:ext>
              </a:extLst>
            </p:cNvPr>
            <p:cNvSpPr/>
            <p:nvPr/>
          </p:nvSpPr>
          <p:spPr>
            <a:xfrm>
              <a:off x="7553168" y="3022770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A8B3708-8697-15C4-2914-7BE9C99FB273}"/>
                </a:ext>
              </a:extLst>
            </p:cNvPr>
            <p:cNvSpPr/>
            <p:nvPr/>
          </p:nvSpPr>
          <p:spPr>
            <a:xfrm>
              <a:off x="7889825" y="2535159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AB925533-FE10-3EC6-A4AA-A839B7473CEB}"/>
                </a:ext>
              </a:extLst>
            </p:cNvPr>
            <p:cNvSpPr/>
            <p:nvPr/>
          </p:nvSpPr>
          <p:spPr>
            <a:xfrm>
              <a:off x="8071719" y="2494205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0073F360-BC10-BBD2-6B0A-975DDB38C7B0}"/>
                </a:ext>
              </a:extLst>
            </p:cNvPr>
            <p:cNvSpPr/>
            <p:nvPr/>
          </p:nvSpPr>
          <p:spPr>
            <a:xfrm>
              <a:off x="8498880" y="2515365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2AE4ED3-1F99-184C-CA38-72FE3EEED2CF}"/>
                </a:ext>
              </a:extLst>
            </p:cNvPr>
            <p:cNvSpPr/>
            <p:nvPr/>
          </p:nvSpPr>
          <p:spPr>
            <a:xfrm>
              <a:off x="9129267" y="3140525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6D0FD045-002B-8203-083E-FC05A5569E23}"/>
                </a:ext>
              </a:extLst>
            </p:cNvPr>
            <p:cNvSpPr/>
            <p:nvPr/>
          </p:nvSpPr>
          <p:spPr>
            <a:xfrm>
              <a:off x="8638139" y="1837916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B167647D-0ABB-3E40-8721-8556E1EAF915}"/>
                </a:ext>
              </a:extLst>
            </p:cNvPr>
            <p:cNvSpPr/>
            <p:nvPr/>
          </p:nvSpPr>
          <p:spPr>
            <a:xfrm>
              <a:off x="8362248" y="2027153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87A1E4B6-343B-9B23-A456-5F8DD4FE211F}"/>
                </a:ext>
              </a:extLst>
            </p:cNvPr>
            <p:cNvSpPr/>
            <p:nvPr/>
          </p:nvSpPr>
          <p:spPr>
            <a:xfrm>
              <a:off x="8261028" y="2240006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29B13C2A-24E6-B338-1592-2EFA7D7758AA}"/>
                </a:ext>
              </a:extLst>
            </p:cNvPr>
            <p:cNvSpPr/>
            <p:nvPr/>
          </p:nvSpPr>
          <p:spPr>
            <a:xfrm>
              <a:off x="8411958" y="2137671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BBA59491-0593-A2F9-0CBB-6810E1A1436A}"/>
                </a:ext>
              </a:extLst>
            </p:cNvPr>
            <p:cNvSpPr/>
            <p:nvPr/>
          </p:nvSpPr>
          <p:spPr>
            <a:xfrm>
              <a:off x="7926594" y="2667158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D0CD2033-7D81-71C7-7963-A5942F5C6539}"/>
                </a:ext>
              </a:extLst>
            </p:cNvPr>
            <p:cNvSpPr/>
            <p:nvPr/>
          </p:nvSpPr>
          <p:spPr>
            <a:xfrm>
              <a:off x="8437733" y="2885271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50A2D83E-33E5-24D0-1CC2-3BEC55140705}"/>
                </a:ext>
              </a:extLst>
            </p:cNvPr>
            <p:cNvSpPr/>
            <p:nvPr/>
          </p:nvSpPr>
          <p:spPr>
            <a:xfrm>
              <a:off x="7469806" y="2661352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FBE82096-1877-B175-FF2A-5C101D2ED536}"/>
                </a:ext>
              </a:extLst>
            </p:cNvPr>
            <p:cNvSpPr/>
            <p:nvPr/>
          </p:nvSpPr>
          <p:spPr>
            <a:xfrm>
              <a:off x="8115903" y="2412958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7034EEB7-833A-2DF6-EE02-A9D15955BAB8}"/>
                </a:ext>
              </a:extLst>
            </p:cNvPr>
            <p:cNvSpPr/>
            <p:nvPr/>
          </p:nvSpPr>
          <p:spPr>
            <a:xfrm>
              <a:off x="8702271" y="3603199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8CDC6C7B-F0FC-31BD-DEF1-EA1E2E06A3FF}"/>
                </a:ext>
              </a:extLst>
            </p:cNvPr>
            <p:cNvSpPr/>
            <p:nvPr/>
          </p:nvSpPr>
          <p:spPr>
            <a:xfrm>
              <a:off x="8605667" y="1972373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50FB4BC3-F5C9-1607-B975-663D7539FDBE}"/>
                </a:ext>
              </a:extLst>
            </p:cNvPr>
            <p:cNvSpPr/>
            <p:nvPr/>
          </p:nvSpPr>
          <p:spPr>
            <a:xfrm>
              <a:off x="8487948" y="2002836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6462B806-BF2C-55EA-3896-941542BC2E1A}"/>
                </a:ext>
              </a:extLst>
            </p:cNvPr>
            <p:cNvSpPr/>
            <p:nvPr/>
          </p:nvSpPr>
          <p:spPr>
            <a:xfrm>
              <a:off x="7823090" y="2075696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A6247BCE-32BE-BBBE-B731-1AAFD982A3D7}"/>
              </a:ext>
            </a:extLst>
          </p:cNvPr>
          <p:cNvGrpSpPr/>
          <p:nvPr/>
        </p:nvGrpSpPr>
        <p:grpSpPr>
          <a:xfrm>
            <a:off x="9607548" y="2163701"/>
            <a:ext cx="1168868" cy="1230137"/>
            <a:chOff x="7469806" y="1837916"/>
            <a:chExt cx="1746383" cy="1852205"/>
          </a:xfrm>
        </p:grpSpPr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F63FA900-9D09-8BEA-BA74-628FCF63D266}"/>
                </a:ext>
              </a:extLst>
            </p:cNvPr>
            <p:cNvSpPr/>
            <p:nvPr/>
          </p:nvSpPr>
          <p:spPr>
            <a:xfrm>
              <a:off x="7513267" y="3226242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710D4686-2F2B-076F-C3DF-913F115B8021}"/>
                </a:ext>
              </a:extLst>
            </p:cNvPr>
            <p:cNvSpPr/>
            <p:nvPr/>
          </p:nvSpPr>
          <p:spPr>
            <a:xfrm>
              <a:off x="7671950" y="2974847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45572003-B1A0-92C5-9031-39C07E6281E8}"/>
                </a:ext>
              </a:extLst>
            </p:cNvPr>
            <p:cNvSpPr/>
            <p:nvPr/>
          </p:nvSpPr>
          <p:spPr>
            <a:xfrm>
              <a:off x="7730680" y="2833564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8A0D2C81-46E2-E53C-6D89-D7FC097413F0}"/>
                </a:ext>
              </a:extLst>
            </p:cNvPr>
            <p:cNvSpPr/>
            <p:nvPr/>
          </p:nvSpPr>
          <p:spPr>
            <a:xfrm>
              <a:off x="7553168" y="3022770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48CEB536-262F-6BD6-A4D2-FC4FA4115EBF}"/>
                </a:ext>
              </a:extLst>
            </p:cNvPr>
            <p:cNvSpPr/>
            <p:nvPr/>
          </p:nvSpPr>
          <p:spPr>
            <a:xfrm>
              <a:off x="7889825" y="2535159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15D037E0-F351-BA96-253B-4AB63B250076}"/>
                </a:ext>
              </a:extLst>
            </p:cNvPr>
            <p:cNvSpPr/>
            <p:nvPr/>
          </p:nvSpPr>
          <p:spPr>
            <a:xfrm>
              <a:off x="8071719" y="2494205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52BBD428-B977-CB29-2AD7-BD444E5825F9}"/>
                </a:ext>
              </a:extLst>
            </p:cNvPr>
            <p:cNvSpPr/>
            <p:nvPr/>
          </p:nvSpPr>
          <p:spPr>
            <a:xfrm>
              <a:off x="8498880" y="2515365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619958E9-4A38-AED4-7378-D97D34ABED53}"/>
                </a:ext>
              </a:extLst>
            </p:cNvPr>
            <p:cNvSpPr/>
            <p:nvPr/>
          </p:nvSpPr>
          <p:spPr>
            <a:xfrm>
              <a:off x="9129267" y="3140525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EB0D0965-FC13-23D6-705C-5E967D73D961}"/>
                </a:ext>
              </a:extLst>
            </p:cNvPr>
            <p:cNvSpPr/>
            <p:nvPr/>
          </p:nvSpPr>
          <p:spPr>
            <a:xfrm>
              <a:off x="8638139" y="1837916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5DB6C79A-CE92-5218-CFB3-C788453D50E8}"/>
                </a:ext>
              </a:extLst>
            </p:cNvPr>
            <p:cNvSpPr/>
            <p:nvPr/>
          </p:nvSpPr>
          <p:spPr>
            <a:xfrm>
              <a:off x="8362248" y="2027153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E391BFBA-04CA-C509-C38B-16739A0300CD}"/>
                </a:ext>
              </a:extLst>
            </p:cNvPr>
            <p:cNvSpPr/>
            <p:nvPr/>
          </p:nvSpPr>
          <p:spPr>
            <a:xfrm>
              <a:off x="8261028" y="2240006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E2397990-A8C0-08F9-3A04-94AB6F034DE7}"/>
                </a:ext>
              </a:extLst>
            </p:cNvPr>
            <p:cNvSpPr/>
            <p:nvPr/>
          </p:nvSpPr>
          <p:spPr>
            <a:xfrm>
              <a:off x="8411958" y="2137671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AEDC786E-B483-6344-DBE5-5B30C218BD45}"/>
                </a:ext>
              </a:extLst>
            </p:cNvPr>
            <p:cNvSpPr/>
            <p:nvPr/>
          </p:nvSpPr>
          <p:spPr>
            <a:xfrm>
              <a:off x="7926594" y="2667158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32E096BE-741C-E340-0F03-7D099D7845E7}"/>
                </a:ext>
              </a:extLst>
            </p:cNvPr>
            <p:cNvSpPr/>
            <p:nvPr/>
          </p:nvSpPr>
          <p:spPr>
            <a:xfrm>
              <a:off x="8437733" y="2885271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03098D70-315A-3927-DE29-8425E202A523}"/>
                </a:ext>
              </a:extLst>
            </p:cNvPr>
            <p:cNvSpPr/>
            <p:nvPr/>
          </p:nvSpPr>
          <p:spPr>
            <a:xfrm>
              <a:off x="7469806" y="2661352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A7D226BE-1B17-1CEE-836B-2A5D2749E91D}"/>
                </a:ext>
              </a:extLst>
            </p:cNvPr>
            <p:cNvSpPr/>
            <p:nvPr/>
          </p:nvSpPr>
          <p:spPr>
            <a:xfrm>
              <a:off x="8115903" y="2412958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D3571A82-CA70-5E7C-7AFE-339CF3F3ECD4}"/>
                </a:ext>
              </a:extLst>
            </p:cNvPr>
            <p:cNvSpPr/>
            <p:nvPr/>
          </p:nvSpPr>
          <p:spPr>
            <a:xfrm>
              <a:off x="8702271" y="3603199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DB54B06E-17F0-3722-DDF1-B62D4E7B8BE1}"/>
                </a:ext>
              </a:extLst>
            </p:cNvPr>
            <p:cNvSpPr/>
            <p:nvPr/>
          </p:nvSpPr>
          <p:spPr>
            <a:xfrm>
              <a:off x="8605667" y="1972373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107851AD-EBE0-AB3C-CA04-EAF1234C08AB}"/>
                </a:ext>
              </a:extLst>
            </p:cNvPr>
            <p:cNvSpPr/>
            <p:nvPr/>
          </p:nvSpPr>
          <p:spPr>
            <a:xfrm>
              <a:off x="8487948" y="2002836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E3A0FDCA-9016-3155-E284-49CB09172CD0}"/>
                </a:ext>
              </a:extLst>
            </p:cNvPr>
            <p:cNvSpPr/>
            <p:nvPr/>
          </p:nvSpPr>
          <p:spPr>
            <a:xfrm>
              <a:off x="7823090" y="2075696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51" name="直线箭头连接符 150">
            <a:extLst>
              <a:ext uri="{FF2B5EF4-FFF2-40B4-BE49-F238E27FC236}">
                <a16:creationId xmlns:a16="http://schemas.microsoft.com/office/drawing/2014/main" id="{55E4EB7C-ACE6-E5F8-7519-B82FD2E74B02}"/>
              </a:ext>
            </a:extLst>
          </p:cNvPr>
          <p:cNvCxnSpPr>
            <a:cxnSpLocks/>
            <a:endCxn id="110" idx="0"/>
          </p:cNvCxnSpPr>
          <p:nvPr/>
        </p:nvCxnSpPr>
        <p:spPr>
          <a:xfrm flipH="1" flipV="1">
            <a:off x="7879026" y="2282693"/>
            <a:ext cx="206677" cy="118815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箭头连接符 151">
            <a:extLst>
              <a:ext uri="{FF2B5EF4-FFF2-40B4-BE49-F238E27FC236}">
                <a16:creationId xmlns:a16="http://schemas.microsoft.com/office/drawing/2014/main" id="{0D4905E1-FE83-47FA-61F3-A321F3489134}"/>
              </a:ext>
            </a:extLst>
          </p:cNvPr>
          <p:cNvCxnSpPr>
            <a:cxnSpLocks/>
          </p:cNvCxnSpPr>
          <p:nvPr/>
        </p:nvCxnSpPr>
        <p:spPr>
          <a:xfrm flipV="1">
            <a:off x="9594170" y="2033334"/>
            <a:ext cx="945771" cy="117084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3566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CA22A-1479-42D1-8031-86CF2413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RANSAC</a:t>
            </a:r>
            <a:r>
              <a:rPr lang="zh-CN" altLang="en-US" dirty="0"/>
              <a:t>分析</a:t>
            </a:r>
            <a:r>
              <a:rPr lang="en-US" altLang="zh-CN" dirty="0"/>
              <a:t>(1)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702B62-E924-4685-A28A-03B922A03F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73967"/>
                <a:ext cx="11124156" cy="441493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观测数据集：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zh-CN" altLang="en-US" dirty="0"/>
                  <a:t>，其中有“好”观测，也有“坏”观测</a:t>
                </a:r>
                <a:endParaRPr lang="en-US" altLang="zh-CN" dirty="0"/>
              </a:p>
              <a:p>
                <a:r>
                  <a:rPr lang="zh-CN" altLang="en-US" dirty="0"/>
                  <a:t>拟合模型参数需要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个观察数据</a:t>
                </a:r>
                <a:endParaRPr lang="en-US" altLang="zh-CN" dirty="0"/>
              </a:p>
              <a:p>
                <a:r>
                  <a:rPr lang="en-US" altLang="zh-CN" dirty="0"/>
                  <a:t>RANSAC</a:t>
                </a:r>
                <a:r>
                  <a:rPr lang="zh-CN" altLang="en-US" dirty="0"/>
                  <a:t>方法需要重复随机采样多少次才能保证得到正确的模型参数？</a:t>
                </a:r>
                <a:endParaRPr lang="en-US" altLang="zh-CN" dirty="0"/>
              </a:p>
              <a:p>
                <a:r>
                  <a:rPr lang="zh-CN" altLang="en-US" dirty="0"/>
                  <a:t>假设从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足够大，从中随机抽取一个观测数据为“好”数据的概率为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一轮</a:t>
                </a:r>
                <a:r>
                  <a:rPr lang="en-US" altLang="zh-CN" dirty="0"/>
                  <a:t>RANSAC</a:t>
                </a:r>
                <a:r>
                  <a:rPr lang="zh-CN" altLang="en-US" dirty="0"/>
                  <a:t>采样得到“好模型” 的概率是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dirty="0"/>
                  <a:t>轮随机采样都得到“坏模型”的概率是：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（"/>
                            <m:endChr m:val="）"/>
                            <m:ctrlP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因此在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轮</m:t>
                    </m:r>
                  </m:oMath>
                </a14:m>
                <a:r>
                  <a:rPr lang="zh-CN" altLang="en-US" dirty="0"/>
                  <a:t>随机采样中存在至少一个好样本的概率是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702B62-E924-4685-A28A-03B922A03F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73967"/>
                <a:ext cx="11124156" cy="4414931"/>
              </a:xfrm>
              <a:blipFill>
                <a:blip r:embed="rId4"/>
                <a:stretch>
                  <a:fillRect l="-1027" t="-2586" r="-3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75E94522-BEB0-C2F9-8BC6-B6D387BAF5A9}"/>
              </a:ext>
            </a:extLst>
          </p:cNvPr>
          <p:cNvCxnSpPr>
            <a:cxnSpLocks/>
          </p:cNvCxnSpPr>
          <p:nvPr/>
        </p:nvCxnSpPr>
        <p:spPr>
          <a:xfrm flipH="1">
            <a:off x="6907671" y="519921"/>
            <a:ext cx="322478" cy="135660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3FD943-DC8B-FCB3-8BC2-B420C43D1586}"/>
              </a:ext>
            </a:extLst>
          </p:cNvPr>
          <p:cNvGrpSpPr/>
          <p:nvPr/>
        </p:nvGrpSpPr>
        <p:grpSpPr>
          <a:xfrm>
            <a:off x="6340899" y="764285"/>
            <a:ext cx="1168868" cy="1230137"/>
            <a:chOff x="7469806" y="1837916"/>
            <a:chExt cx="1746383" cy="1852205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D9C5AA50-D944-B496-6E51-171AD705A887}"/>
                </a:ext>
              </a:extLst>
            </p:cNvPr>
            <p:cNvSpPr/>
            <p:nvPr/>
          </p:nvSpPr>
          <p:spPr>
            <a:xfrm>
              <a:off x="7513267" y="3226242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7175DB4-B1A8-DCEE-0C8A-722EA1736AF9}"/>
                </a:ext>
              </a:extLst>
            </p:cNvPr>
            <p:cNvSpPr/>
            <p:nvPr/>
          </p:nvSpPr>
          <p:spPr>
            <a:xfrm>
              <a:off x="7671950" y="2974847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6F7BF9E-CFA7-5659-5479-62878997036F}"/>
                </a:ext>
              </a:extLst>
            </p:cNvPr>
            <p:cNvSpPr/>
            <p:nvPr/>
          </p:nvSpPr>
          <p:spPr>
            <a:xfrm>
              <a:off x="7730680" y="2833564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ED0A248-3FCA-36C2-E161-3AD018B3EDDF}"/>
                </a:ext>
              </a:extLst>
            </p:cNvPr>
            <p:cNvSpPr/>
            <p:nvPr/>
          </p:nvSpPr>
          <p:spPr>
            <a:xfrm>
              <a:off x="7553168" y="3022770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B663DFC4-550B-F439-3211-5315A2ED4DBD}"/>
                </a:ext>
              </a:extLst>
            </p:cNvPr>
            <p:cNvSpPr/>
            <p:nvPr/>
          </p:nvSpPr>
          <p:spPr>
            <a:xfrm>
              <a:off x="7889825" y="2535159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EC1947D-A249-A254-D964-3034412D90E1}"/>
                </a:ext>
              </a:extLst>
            </p:cNvPr>
            <p:cNvSpPr/>
            <p:nvPr/>
          </p:nvSpPr>
          <p:spPr>
            <a:xfrm>
              <a:off x="8071719" y="2494205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0BE66B5-AFBB-2BED-B484-B20953C23DCC}"/>
                </a:ext>
              </a:extLst>
            </p:cNvPr>
            <p:cNvSpPr/>
            <p:nvPr/>
          </p:nvSpPr>
          <p:spPr>
            <a:xfrm>
              <a:off x="8498880" y="2515365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E08153D-CA4F-9D10-148A-3F81C3E78A8B}"/>
                </a:ext>
              </a:extLst>
            </p:cNvPr>
            <p:cNvSpPr/>
            <p:nvPr/>
          </p:nvSpPr>
          <p:spPr>
            <a:xfrm>
              <a:off x="9129267" y="3140525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F318B80-7F1F-2B34-FE82-79DADCBBEFD2}"/>
                </a:ext>
              </a:extLst>
            </p:cNvPr>
            <p:cNvSpPr/>
            <p:nvPr/>
          </p:nvSpPr>
          <p:spPr>
            <a:xfrm>
              <a:off x="8638139" y="1837916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BC08B54-6136-4CDD-B0A7-E56609C31CF8}"/>
                </a:ext>
              </a:extLst>
            </p:cNvPr>
            <p:cNvSpPr/>
            <p:nvPr/>
          </p:nvSpPr>
          <p:spPr>
            <a:xfrm>
              <a:off x="8362248" y="2027153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9ABF5BE-20D8-116A-1A97-9855DC680A20}"/>
                </a:ext>
              </a:extLst>
            </p:cNvPr>
            <p:cNvSpPr/>
            <p:nvPr/>
          </p:nvSpPr>
          <p:spPr>
            <a:xfrm>
              <a:off x="8261028" y="2240006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E78C511-93BB-A868-DF6B-B411FED9A0CA}"/>
                </a:ext>
              </a:extLst>
            </p:cNvPr>
            <p:cNvSpPr/>
            <p:nvPr/>
          </p:nvSpPr>
          <p:spPr>
            <a:xfrm>
              <a:off x="8411958" y="2137671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DBDCE84-57FF-2169-7699-0A6B9E550599}"/>
                </a:ext>
              </a:extLst>
            </p:cNvPr>
            <p:cNvSpPr/>
            <p:nvPr/>
          </p:nvSpPr>
          <p:spPr>
            <a:xfrm>
              <a:off x="7926594" y="2667158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016BF12F-F971-0D18-CB74-DC1CD23172B6}"/>
                </a:ext>
              </a:extLst>
            </p:cNvPr>
            <p:cNvSpPr/>
            <p:nvPr/>
          </p:nvSpPr>
          <p:spPr>
            <a:xfrm>
              <a:off x="8437733" y="2885271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111FE0D-0B9A-FB22-F2D7-A284E2448378}"/>
                </a:ext>
              </a:extLst>
            </p:cNvPr>
            <p:cNvSpPr/>
            <p:nvPr/>
          </p:nvSpPr>
          <p:spPr>
            <a:xfrm>
              <a:off x="7469806" y="2661352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964F6A7-41C1-3B20-619C-48F5FDB6CC96}"/>
                </a:ext>
              </a:extLst>
            </p:cNvPr>
            <p:cNvSpPr/>
            <p:nvPr/>
          </p:nvSpPr>
          <p:spPr>
            <a:xfrm>
              <a:off x="8115903" y="2412958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57E318D-CC89-AC7D-3B1B-1E1B3278661F}"/>
                </a:ext>
              </a:extLst>
            </p:cNvPr>
            <p:cNvSpPr/>
            <p:nvPr/>
          </p:nvSpPr>
          <p:spPr>
            <a:xfrm>
              <a:off x="8702271" y="3603199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660C712-414A-98F5-385E-AFD08382FE1D}"/>
                </a:ext>
              </a:extLst>
            </p:cNvPr>
            <p:cNvSpPr/>
            <p:nvPr/>
          </p:nvSpPr>
          <p:spPr>
            <a:xfrm>
              <a:off x="8605667" y="1972373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0563DD0-2154-699F-AD9F-B7898407F766}"/>
                </a:ext>
              </a:extLst>
            </p:cNvPr>
            <p:cNvSpPr/>
            <p:nvPr/>
          </p:nvSpPr>
          <p:spPr>
            <a:xfrm>
              <a:off x="8487948" y="2002836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DDDF6216-7935-ACA8-E3BB-71E68617C5FA}"/>
                </a:ext>
              </a:extLst>
            </p:cNvPr>
            <p:cNvSpPr/>
            <p:nvPr/>
          </p:nvSpPr>
          <p:spPr>
            <a:xfrm>
              <a:off x="7823090" y="2075696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11882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CA22A-1479-42D1-8031-86CF2413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RANSAC</a:t>
            </a:r>
            <a:r>
              <a:rPr lang="zh-CN" altLang="en-US" dirty="0"/>
              <a:t>分析</a:t>
            </a:r>
            <a:r>
              <a:rPr lang="en-US" altLang="zh-CN" sz="3600" dirty="0"/>
              <a:t>——</a:t>
            </a:r>
            <a:r>
              <a:rPr lang="zh-CN" altLang="en-US" sz="3600" dirty="0"/>
              <a:t>例子分析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702B62-E924-4685-A28A-03B922A03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3967"/>
            <a:ext cx="11124156" cy="441493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Cambria Math" panose="02040503050406030204" pitchFamily="18" charset="0"/>
              </a:rPr>
              <a:t>例子：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lvl="1"/>
            <a:r>
              <a:rPr lang="zh-CN" altLang="en-US" dirty="0">
                <a:latin typeface="Cambria Math" panose="02040503050406030204" pitchFamily="18" charset="0"/>
              </a:rPr>
              <a:t>带有</a:t>
            </a:r>
            <a:r>
              <a:rPr lang="en-US" altLang="zh-CN" dirty="0">
                <a:solidFill>
                  <a:srgbClr val="0432FF"/>
                </a:solidFill>
                <a:latin typeface="Cambria Math" panose="02040503050406030204" pitchFamily="18" charset="0"/>
              </a:rPr>
              <a:t>30%</a:t>
            </a:r>
            <a:r>
              <a:rPr lang="zh-CN" altLang="en-US" dirty="0">
                <a:solidFill>
                  <a:srgbClr val="0432FF"/>
                </a:solidFill>
                <a:latin typeface="Cambria Math" panose="02040503050406030204" pitchFamily="18" charset="0"/>
              </a:rPr>
              <a:t>“坏点”</a:t>
            </a:r>
            <a:r>
              <a:rPr lang="zh-CN" altLang="en-US" dirty="0">
                <a:latin typeface="Cambria Math" panose="02040503050406030204" pitchFamily="18" charset="0"/>
              </a:rPr>
              <a:t>的点云拟合平面</a:t>
            </a:r>
            <a:endParaRPr lang="en-US" altLang="zh-CN" dirty="0">
              <a:latin typeface="Cambria Math" panose="02040503050406030204" pitchFamily="18" charset="0"/>
            </a:endParaRPr>
          </a:p>
          <a:p>
            <a:pPr lvl="1"/>
            <a:r>
              <a:rPr lang="zh-CN" altLang="en-US" dirty="0">
                <a:latin typeface="Cambria Math" panose="02040503050406030204" pitchFamily="18" charset="0"/>
              </a:rPr>
              <a:t>要求多少轮才样才能保证</a:t>
            </a:r>
            <a:r>
              <a:rPr lang="en-US" altLang="zh-CN" dirty="0">
                <a:solidFill>
                  <a:srgbClr val="0432FF"/>
                </a:solidFill>
                <a:latin typeface="Cambria Math" panose="02040503050406030204" pitchFamily="18" charset="0"/>
              </a:rPr>
              <a:t>99.99%</a:t>
            </a:r>
            <a:r>
              <a:rPr lang="zh-CN" altLang="en-US" dirty="0">
                <a:latin typeface="Cambria Math" panose="02040503050406030204" pitchFamily="18" charset="0"/>
              </a:rPr>
              <a:t>以上的概率能够得到一个“好模型”？</a:t>
            </a:r>
            <a:endParaRPr lang="en-US" altLang="zh-CN" dirty="0">
              <a:latin typeface="Cambria Math" panose="02040503050406030204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9B88D93-DEE7-B3EE-B5A9-4FA6D9B27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236" y="4353059"/>
            <a:ext cx="1725528" cy="176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479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CA22A-1479-42D1-8031-86CF2413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RANSAC</a:t>
            </a:r>
            <a:r>
              <a:rPr lang="zh-CN" altLang="en-US" dirty="0"/>
              <a:t>分析</a:t>
            </a:r>
            <a:r>
              <a:rPr lang="en-US" altLang="zh-CN" sz="3600" dirty="0"/>
              <a:t>——</a:t>
            </a:r>
            <a:r>
              <a:rPr lang="zh-CN" altLang="en-US" sz="3600" dirty="0"/>
              <a:t>例子分析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702B62-E924-4685-A28A-03B922A03F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73967"/>
                <a:ext cx="11124156" cy="441493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Cambria Math" panose="02040503050406030204" pitchFamily="18" charset="0"/>
                  </a:rPr>
                  <a:t>例子：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dirty="0">
                    <a:latin typeface="Cambria Math" panose="02040503050406030204" pitchFamily="18" charset="0"/>
                  </a:rPr>
                  <a:t>带有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30%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“坏点”的点云拟合平面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dirty="0">
                    <a:latin typeface="Cambria Math" panose="02040503050406030204" pitchFamily="18" charset="0"/>
                  </a:rPr>
                  <a:t>要求多少轮才样才能保证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99.99%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以上的概率能够得到一个“好模型”？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dirty="0">
                    <a:solidFill>
                      <a:srgbClr val="0432FF"/>
                    </a:solidFill>
                    <a:latin typeface="Cambria Math" panose="02040503050406030204" pitchFamily="18" charset="0"/>
                  </a:rPr>
                  <a:t>平面拟合至少需要</a:t>
                </a:r>
                <a:r>
                  <a:rPr lang="en-US" altLang="zh-CN" dirty="0">
                    <a:solidFill>
                      <a:srgbClr val="0432FF"/>
                    </a:solidFill>
                    <a:latin typeface="Cambria Math" panose="02040503050406030204" pitchFamily="18" charset="0"/>
                  </a:rPr>
                  <a:t>3</a:t>
                </a:r>
                <a:r>
                  <a:rPr lang="zh-CN" altLang="en-US" dirty="0">
                    <a:solidFill>
                      <a:srgbClr val="0432FF"/>
                    </a:solidFill>
                    <a:latin typeface="Cambria Math" panose="02040503050406030204" pitchFamily="18" charset="0"/>
                  </a:rPr>
                  <a:t>个“好点”</a:t>
                </a:r>
                <a:endParaRPr lang="en-US" altLang="zh-CN" dirty="0">
                  <a:solidFill>
                    <a:srgbClr val="0432FF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=1−0.3=0.7</m:t>
                    </m:r>
                  </m:oMath>
                </a14:m>
                <a:r>
                  <a:rPr lang="zh-CN" altLang="en-US" dirty="0">
                    <a:solidFill>
                      <a:srgbClr val="0432FF"/>
                    </a:solidFill>
                    <a:latin typeface="Cambria Math" panose="020405030504060302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=1−0.9999=0.0001</m:t>
                    </m:r>
                  </m:oMath>
                </a14:m>
                <a:endParaRPr lang="en-US" altLang="zh-CN" dirty="0">
                  <a:solidFill>
                    <a:srgbClr val="0432FF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den>
                    </m:f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0.0001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0.7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den>
                    </m:f>
                    <m:r>
                      <a:rPr lang="en-US" altLang="zh-CN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</m:t>
                    </m:r>
                  </m:oMath>
                </a14:m>
                <a:endParaRPr lang="en-US" altLang="zh-CN" dirty="0">
                  <a:solidFill>
                    <a:srgbClr val="0432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702B62-E924-4685-A28A-03B922A03F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73967"/>
                <a:ext cx="11124156" cy="4414931"/>
              </a:xfrm>
              <a:blipFill>
                <a:blip r:embed="rId2"/>
                <a:stretch>
                  <a:fillRect l="-1027" t="-2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481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CA22A-1479-42D1-8031-86CF2413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RANSAC</a:t>
            </a:r>
            <a:r>
              <a:rPr lang="zh-CN" altLang="en-US" dirty="0"/>
              <a:t>分析</a:t>
            </a:r>
            <a:r>
              <a:rPr lang="en-US" altLang="zh-CN" dirty="0"/>
              <a:t>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702B62-E924-4685-A28A-03B922A03F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20481"/>
                <a:ext cx="10515600" cy="3863703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dirty="0"/>
                  <a:t>在第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dirty="0"/>
                  <a:t>轮随机采样首次得到好模型的概率是：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首次得到好模型所需采样轮次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dirty="0"/>
                  <a:t>为随机变量，均值为：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+…=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首次得到好模型的轮次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dirty="0"/>
                  <a:t>的标准差是：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为确保得到好的模型，建议随机采样轮次为：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1+3</m:t>
                          </m:r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702B62-E924-4685-A28A-03B922A03F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20481"/>
                <a:ext cx="10515600" cy="3863703"/>
              </a:xfrm>
              <a:blipFill>
                <a:blip r:embed="rId2"/>
                <a:stretch>
                  <a:fillRect l="-928" t="-2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89AB8CB7-8EF7-3B92-86C8-15E04240C476}"/>
              </a:ext>
            </a:extLst>
          </p:cNvPr>
          <p:cNvCxnSpPr>
            <a:cxnSpLocks/>
          </p:cNvCxnSpPr>
          <p:nvPr/>
        </p:nvCxnSpPr>
        <p:spPr>
          <a:xfrm flipH="1">
            <a:off x="6907671" y="519921"/>
            <a:ext cx="322478" cy="135660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CA7B270D-C1B2-8868-1824-29F7FD41FF74}"/>
              </a:ext>
            </a:extLst>
          </p:cNvPr>
          <p:cNvGrpSpPr/>
          <p:nvPr/>
        </p:nvGrpSpPr>
        <p:grpSpPr>
          <a:xfrm>
            <a:off x="6340899" y="764285"/>
            <a:ext cx="1168868" cy="1230137"/>
            <a:chOff x="7469806" y="1837916"/>
            <a:chExt cx="1746383" cy="1852205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A8F40EB-3F40-734A-8C81-71C05AA2A5E7}"/>
                </a:ext>
              </a:extLst>
            </p:cNvPr>
            <p:cNvSpPr/>
            <p:nvPr/>
          </p:nvSpPr>
          <p:spPr>
            <a:xfrm>
              <a:off x="7513267" y="3226242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1252566-247D-9CC2-F5A3-3C83026678E6}"/>
                </a:ext>
              </a:extLst>
            </p:cNvPr>
            <p:cNvSpPr/>
            <p:nvPr/>
          </p:nvSpPr>
          <p:spPr>
            <a:xfrm>
              <a:off x="7671950" y="2974847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71160A3-F4C9-538A-5628-02081276E383}"/>
                </a:ext>
              </a:extLst>
            </p:cNvPr>
            <p:cNvSpPr/>
            <p:nvPr/>
          </p:nvSpPr>
          <p:spPr>
            <a:xfrm>
              <a:off x="7730680" y="2833564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8403FE9-738C-F41C-0C48-A0A7B2B74B56}"/>
                </a:ext>
              </a:extLst>
            </p:cNvPr>
            <p:cNvSpPr/>
            <p:nvPr/>
          </p:nvSpPr>
          <p:spPr>
            <a:xfrm>
              <a:off x="7553168" y="3022770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66B4EEF-3826-A220-F415-D108159DA5CE}"/>
                </a:ext>
              </a:extLst>
            </p:cNvPr>
            <p:cNvSpPr/>
            <p:nvPr/>
          </p:nvSpPr>
          <p:spPr>
            <a:xfrm>
              <a:off x="7889825" y="2535159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877516D-6E9D-FBC3-C76F-0909A8648BB1}"/>
                </a:ext>
              </a:extLst>
            </p:cNvPr>
            <p:cNvSpPr/>
            <p:nvPr/>
          </p:nvSpPr>
          <p:spPr>
            <a:xfrm>
              <a:off x="8071719" y="2494205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F8DD6BF-FFA9-4C07-6DA8-B83367ED7E7A}"/>
                </a:ext>
              </a:extLst>
            </p:cNvPr>
            <p:cNvSpPr/>
            <p:nvPr/>
          </p:nvSpPr>
          <p:spPr>
            <a:xfrm>
              <a:off x="8498880" y="2515365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CF6CB67-4EDF-1969-0F1E-789BAAF4534E}"/>
                </a:ext>
              </a:extLst>
            </p:cNvPr>
            <p:cNvSpPr/>
            <p:nvPr/>
          </p:nvSpPr>
          <p:spPr>
            <a:xfrm>
              <a:off x="9129267" y="3140525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DE0302C-E771-36D5-36B0-36731041D4A4}"/>
                </a:ext>
              </a:extLst>
            </p:cNvPr>
            <p:cNvSpPr/>
            <p:nvPr/>
          </p:nvSpPr>
          <p:spPr>
            <a:xfrm>
              <a:off x="8638139" y="1837916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6FB2BC6-597F-C126-CF31-84257209A1AE}"/>
                </a:ext>
              </a:extLst>
            </p:cNvPr>
            <p:cNvSpPr/>
            <p:nvPr/>
          </p:nvSpPr>
          <p:spPr>
            <a:xfrm>
              <a:off x="8362248" y="2027153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2619ADD-8233-B4A6-7355-D7F47BE32F95}"/>
                </a:ext>
              </a:extLst>
            </p:cNvPr>
            <p:cNvSpPr/>
            <p:nvPr/>
          </p:nvSpPr>
          <p:spPr>
            <a:xfrm>
              <a:off x="8261028" y="2240006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4F0F41F-9C25-1ED2-B060-31C574E8ACBC}"/>
                </a:ext>
              </a:extLst>
            </p:cNvPr>
            <p:cNvSpPr/>
            <p:nvPr/>
          </p:nvSpPr>
          <p:spPr>
            <a:xfrm>
              <a:off x="8411958" y="2137671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201D259-0461-5B97-23A9-8B6C71484745}"/>
                </a:ext>
              </a:extLst>
            </p:cNvPr>
            <p:cNvSpPr/>
            <p:nvPr/>
          </p:nvSpPr>
          <p:spPr>
            <a:xfrm>
              <a:off x="7926594" y="2667158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41805AA-C316-8837-7976-CA13ECBD18C2}"/>
                </a:ext>
              </a:extLst>
            </p:cNvPr>
            <p:cNvSpPr/>
            <p:nvPr/>
          </p:nvSpPr>
          <p:spPr>
            <a:xfrm>
              <a:off x="8437733" y="2885271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B336DF7-6B4A-323A-DE60-EC6D8BFE607F}"/>
                </a:ext>
              </a:extLst>
            </p:cNvPr>
            <p:cNvSpPr/>
            <p:nvPr/>
          </p:nvSpPr>
          <p:spPr>
            <a:xfrm>
              <a:off x="7469806" y="2661352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3B24F308-252D-06ED-D4E2-2B6B2C9AA9D4}"/>
                </a:ext>
              </a:extLst>
            </p:cNvPr>
            <p:cNvSpPr/>
            <p:nvPr/>
          </p:nvSpPr>
          <p:spPr>
            <a:xfrm>
              <a:off x="8115903" y="2412958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93DB0B6-89CE-DA8F-B976-984CD7D5FA29}"/>
                </a:ext>
              </a:extLst>
            </p:cNvPr>
            <p:cNvSpPr/>
            <p:nvPr/>
          </p:nvSpPr>
          <p:spPr>
            <a:xfrm>
              <a:off x="8702271" y="3603199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8F10A34B-616E-4DD1-6B39-01AB63263373}"/>
                </a:ext>
              </a:extLst>
            </p:cNvPr>
            <p:cNvSpPr/>
            <p:nvPr/>
          </p:nvSpPr>
          <p:spPr>
            <a:xfrm>
              <a:off x="8605667" y="1972373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D3970B60-2F5E-58A8-294F-5BADD8C46178}"/>
                </a:ext>
              </a:extLst>
            </p:cNvPr>
            <p:cNvSpPr/>
            <p:nvPr/>
          </p:nvSpPr>
          <p:spPr>
            <a:xfrm>
              <a:off x="8487948" y="2002836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8A10BE6-8687-FC43-0A8C-3C485661B0F8}"/>
                </a:ext>
              </a:extLst>
            </p:cNvPr>
            <p:cNvSpPr/>
            <p:nvPr/>
          </p:nvSpPr>
          <p:spPr>
            <a:xfrm>
              <a:off x="7823090" y="2075696"/>
              <a:ext cx="86922" cy="86922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72989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224" y="523283"/>
            <a:ext cx="8476456" cy="884421"/>
          </a:xfrm>
        </p:spPr>
        <p:txBody>
          <a:bodyPr/>
          <a:lstStyle/>
          <a:p>
            <a:r>
              <a:rPr kumimoji="1" lang="zh-CN" altLang="en-US" dirty="0"/>
              <a:t>点云形状拟合</a:t>
            </a:r>
            <a:r>
              <a:rPr kumimoji="1" lang="en-US" altLang="zh-CN" sz="3200" dirty="0"/>
              <a:t>——RANSAC</a:t>
            </a:r>
            <a:r>
              <a:rPr kumimoji="1" lang="zh-CN" altLang="en-US" sz="3200" dirty="0"/>
              <a:t>算法直线检测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4AEFA0-BB64-D24A-8D43-EF95EAC6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" y="1407704"/>
            <a:ext cx="6351275" cy="5029493"/>
          </a:xfrm>
          <a:prstGeom prst="rect">
            <a:avLst/>
          </a:prstGeom>
          <a:ln>
            <a:solidFill>
              <a:srgbClr val="0432FF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A4BF91-2237-4146-9FEB-7CF833ECD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2" y="4715100"/>
            <a:ext cx="5871210" cy="1470391"/>
          </a:xfrm>
          <a:prstGeom prst="rect">
            <a:avLst/>
          </a:prstGeom>
          <a:ln>
            <a:solidFill>
              <a:srgbClr val="0432FF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A54CBE-412A-1949-BF52-B023FEEE1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858" y="1407704"/>
            <a:ext cx="4230526" cy="316624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9" name="肘形连接符 8">
            <a:extLst>
              <a:ext uri="{FF2B5EF4-FFF2-40B4-BE49-F238E27FC236}">
                <a16:creationId xmlns:a16="http://schemas.microsoft.com/office/drawing/2014/main" id="{A4C34EC2-0940-134A-802F-6C55E3FAAC1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790956" y="4221483"/>
            <a:ext cx="2038346" cy="122881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2A6960B-491F-034C-BE26-436A1AD86EA8}"/>
              </a:ext>
            </a:extLst>
          </p:cNvPr>
          <p:cNvSpPr txBox="1"/>
          <p:nvPr/>
        </p:nvSpPr>
        <p:spPr>
          <a:xfrm>
            <a:off x="3479170" y="3596908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0432FF"/>
                </a:solidFill>
              </a:rPr>
              <a:t>随机抽取子集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A7B61B-4E7E-DE44-B27C-FF1ACA3BA270}"/>
              </a:ext>
            </a:extLst>
          </p:cNvPr>
          <p:cNvSpPr txBox="1"/>
          <p:nvPr/>
        </p:nvSpPr>
        <p:spPr>
          <a:xfrm>
            <a:off x="3741425" y="3868494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0432FF"/>
                </a:solidFill>
              </a:rPr>
              <a:t>直线拟合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1FF0D4-DCA2-D043-A26D-270DE145EEC8}"/>
              </a:ext>
            </a:extLst>
          </p:cNvPr>
          <p:cNvSpPr txBox="1"/>
          <p:nvPr/>
        </p:nvSpPr>
        <p:spPr>
          <a:xfrm>
            <a:off x="4003679" y="4124840"/>
            <a:ext cx="255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0432FF"/>
                </a:solidFill>
              </a:rPr>
              <a:t>检查所有点到直线距离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C30692-7C6E-B33C-57D0-B1620455BDAB}"/>
              </a:ext>
            </a:extLst>
          </p:cNvPr>
          <p:cNvSpPr/>
          <p:nvPr/>
        </p:nvSpPr>
        <p:spPr>
          <a:xfrm>
            <a:off x="1403797" y="3584029"/>
            <a:ext cx="1983347" cy="163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02817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224" y="523283"/>
            <a:ext cx="8476456" cy="884421"/>
          </a:xfrm>
        </p:spPr>
        <p:txBody>
          <a:bodyPr/>
          <a:lstStyle/>
          <a:p>
            <a:r>
              <a:rPr kumimoji="1" lang="zh-CN" altLang="en-US" dirty="0"/>
              <a:t>点云形状拟合</a:t>
            </a:r>
            <a:r>
              <a:rPr kumimoji="1" lang="en-US" altLang="zh-CN" sz="3200" dirty="0"/>
              <a:t>——RANSAC</a:t>
            </a:r>
            <a:r>
              <a:rPr kumimoji="1" lang="zh-CN" altLang="en-US" sz="3200" dirty="0"/>
              <a:t>算法平面检测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4D69A7-ADC2-134D-B669-1916CAB53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849" y="1407704"/>
            <a:ext cx="3913741" cy="309527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5F5191-06F0-504F-9D1E-1EDB755E7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1407704"/>
            <a:ext cx="7353300" cy="4851400"/>
          </a:xfrm>
          <a:prstGeom prst="rect">
            <a:avLst/>
          </a:prstGeom>
          <a:ln>
            <a:solidFill>
              <a:srgbClr val="0432FF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04BBD1-6B33-E546-A6D0-663E126A7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850" y="4633504"/>
            <a:ext cx="4305300" cy="1625600"/>
          </a:xfrm>
          <a:prstGeom prst="rect">
            <a:avLst/>
          </a:prstGeom>
          <a:ln>
            <a:solidFill>
              <a:srgbClr val="0432FF"/>
            </a:solidFill>
          </a:ln>
        </p:spPr>
      </p:pic>
      <p:cxnSp>
        <p:nvCxnSpPr>
          <p:cNvPr id="9" name="肘形连接符 8">
            <a:extLst>
              <a:ext uri="{FF2B5EF4-FFF2-40B4-BE49-F238E27FC236}">
                <a16:creationId xmlns:a16="http://schemas.microsoft.com/office/drawing/2014/main" id="{3ADE8339-9269-CE42-A68E-E3B6BB74F9EE}"/>
              </a:ext>
            </a:extLst>
          </p:cNvPr>
          <p:cNvCxnSpPr>
            <a:endCxn id="7" idx="1"/>
          </p:cNvCxnSpPr>
          <p:nvPr/>
        </p:nvCxnSpPr>
        <p:spPr>
          <a:xfrm>
            <a:off x="4282440" y="3833404"/>
            <a:ext cx="3407410" cy="16129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7D81B0F-E2F5-A446-8A5C-61EC56184535}"/>
              </a:ext>
            </a:extLst>
          </p:cNvPr>
          <p:cNvSpPr txBox="1"/>
          <p:nvPr/>
        </p:nvSpPr>
        <p:spPr>
          <a:xfrm>
            <a:off x="3703320" y="3044428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0432FF"/>
                </a:solidFill>
              </a:rPr>
              <a:t>随机抽取子集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97F1F2-7BE7-B343-B9E7-E82918D833D1}"/>
              </a:ext>
            </a:extLst>
          </p:cNvPr>
          <p:cNvSpPr txBox="1"/>
          <p:nvPr/>
        </p:nvSpPr>
        <p:spPr>
          <a:xfrm>
            <a:off x="3965575" y="3316014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0432FF"/>
                </a:solidFill>
              </a:rPr>
              <a:t>平面拟合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285F1EA-C5F3-904F-B3D9-79AAC2CAE22D}"/>
              </a:ext>
            </a:extLst>
          </p:cNvPr>
          <p:cNvSpPr txBox="1"/>
          <p:nvPr/>
        </p:nvSpPr>
        <p:spPr>
          <a:xfrm>
            <a:off x="4227829" y="3572360"/>
            <a:ext cx="255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0432FF"/>
                </a:solidFill>
              </a:rPr>
              <a:t>检查所有点到平面距离</a:t>
            </a:r>
          </a:p>
        </p:txBody>
      </p:sp>
    </p:spTree>
    <p:extLst>
      <p:ext uri="{BB962C8B-B14F-4D97-AF65-F5344CB8AC3E}">
        <p14:creationId xmlns:p14="http://schemas.microsoft.com/office/powerpoint/2010/main" val="59104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2D02C-1FCB-4D49-A39F-B55C14C9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0000FF"/>
                </a:solidFill>
              </a:rPr>
              <a:t>参数测量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EF431-2E64-1B4D-B3EA-4D9A5E16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/>
              <a:t>空间直线测量</a:t>
            </a:r>
            <a:endParaRPr lang="zh-CN" altLang="zh-CN" dirty="0"/>
          </a:p>
          <a:p>
            <a:r>
              <a:rPr lang="zh-CN" altLang="en-US" dirty="0"/>
              <a:t>点云形状参数计算</a:t>
            </a:r>
            <a:endParaRPr lang="en-US" altLang="zh-CN" dirty="0"/>
          </a:p>
          <a:p>
            <a:r>
              <a:rPr lang="zh-CN" altLang="en-US" dirty="0"/>
              <a:t>直线</a:t>
            </a:r>
            <a:endParaRPr lang="en-US" altLang="zh-CN" dirty="0"/>
          </a:p>
          <a:p>
            <a:r>
              <a:rPr lang="zh-CN" altLang="en-US" dirty="0"/>
              <a:t>平面</a:t>
            </a:r>
            <a:endParaRPr lang="en-US" altLang="zh-CN" dirty="0"/>
          </a:p>
          <a:p>
            <a:r>
              <a:rPr lang="zh-CN" altLang="en-US" dirty="0"/>
              <a:t>球面</a:t>
            </a:r>
            <a:endParaRPr lang="en-US" altLang="zh-CN" dirty="0"/>
          </a:p>
          <a:p>
            <a:r>
              <a:rPr lang="zh-CN" altLang="en-US" dirty="0"/>
              <a:t>圆环</a:t>
            </a:r>
            <a:endParaRPr lang="zh-CN" altLang="zh-CN" dirty="0"/>
          </a:p>
          <a:p>
            <a:r>
              <a:rPr lang="zh-CN" altLang="en-US" dirty="0"/>
              <a:t>圆柱体</a:t>
            </a:r>
            <a:endParaRPr lang="en-US" altLang="zh-CN" dirty="0"/>
          </a:p>
          <a:p>
            <a:r>
              <a:rPr lang="zh-CN" altLang="en-US" dirty="0"/>
              <a:t>二次曲面</a:t>
            </a:r>
            <a:endParaRPr lang="en-US" altLang="zh-CN" dirty="0"/>
          </a:p>
          <a:p>
            <a:r>
              <a:rPr lang="zh-CN" altLang="en-US" dirty="0"/>
              <a:t>点的投影计算</a:t>
            </a:r>
            <a:endParaRPr lang="en-US" altLang="zh-CN" dirty="0"/>
          </a:p>
          <a:p>
            <a:r>
              <a:rPr lang="zh-CN" altLang="en-US" b="1" i="1" u="sng" dirty="0">
                <a:solidFill>
                  <a:srgbClr val="0000FF"/>
                </a:solidFill>
              </a:rPr>
              <a:t>离群点处理</a:t>
            </a:r>
            <a:endParaRPr lang="en-US" altLang="zh-CN" b="1" i="1" u="sng" dirty="0">
              <a:solidFill>
                <a:srgbClr val="0000FF"/>
              </a:solidFill>
            </a:endParaRPr>
          </a:p>
          <a:p>
            <a:pPr lvl="1"/>
            <a:r>
              <a:rPr lang="en-US" altLang="zh-CN" b="1" i="1" u="sng" dirty="0">
                <a:solidFill>
                  <a:srgbClr val="0000FF"/>
                </a:solidFill>
              </a:rPr>
              <a:t>RANSAC</a:t>
            </a:r>
          </a:p>
          <a:p>
            <a:pPr lvl="1"/>
            <a:r>
              <a:rPr lang="zh-CN" altLang="en-US" b="1" i="1" u="sng" dirty="0">
                <a:solidFill>
                  <a:srgbClr val="0000FF"/>
                </a:solidFill>
              </a:rPr>
              <a:t>多个几何体检测</a:t>
            </a:r>
            <a:endParaRPr lang="en-US" altLang="zh-CN" b="1" i="1" u="sng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稳健参数估计</a:t>
            </a:r>
            <a:endParaRPr lang="en-US" altLang="zh-CN" dirty="0"/>
          </a:p>
          <a:p>
            <a:r>
              <a:rPr lang="zh-CN" altLang="en-US" dirty="0"/>
              <a:t>前背景分离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7350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2D02C-1FCB-4D49-A39F-B55C14C9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0000FF"/>
                </a:solidFill>
              </a:rPr>
              <a:t>参数测量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EF431-2E64-1B4D-B3EA-4D9A5E16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空间直线测量</a:t>
            </a:r>
            <a:endParaRPr lang="zh-CN" altLang="zh-CN" dirty="0"/>
          </a:p>
          <a:p>
            <a:r>
              <a:rPr lang="zh-CN" altLang="en-US" dirty="0"/>
              <a:t>点云形状参数计算</a:t>
            </a:r>
            <a:endParaRPr lang="en-US" altLang="zh-CN" dirty="0"/>
          </a:p>
          <a:p>
            <a:r>
              <a:rPr lang="zh-CN" altLang="en-US" b="1" i="1" u="sng" dirty="0">
                <a:solidFill>
                  <a:srgbClr val="0000FF"/>
                </a:solidFill>
              </a:rPr>
              <a:t>直线</a:t>
            </a:r>
            <a:endParaRPr lang="en-US" altLang="zh-CN" b="1" i="1" u="sng" dirty="0">
              <a:solidFill>
                <a:srgbClr val="0000FF"/>
              </a:solidFill>
            </a:endParaRPr>
          </a:p>
          <a:p>
            <a:r>
              <a:rPr lang="zh-CN" altLang="en-US" dirty="0"/>
              <a:t>平面</a:t>
            </a:r>
            <a:endParaRPr lang="en-US" altLang="zh-CN" dirty="0"/>
          </a:p>
          <a:p>
            <a:r>
              <a:rPr lang="zh-CN" altLang="en-US" dirty="0"/>
              <a:t>球面</a:t>
            </a:r>
            <a:endParaRPr lang="en-US" altLang="zh-CN" dirty="0"/>
          </a:p>
          <a:p>
            <a:r>
              <a:rPr lang="zh-CN" altLang="en-US" dirty="0"/>
              <a:t>圆环</a:t>
            </a:r>
            <a:endParaRPr lang="zh-CN" altLang="zh-CN" dirty="0"/>
          </a:p>
          <a:p>
            <a:r>
              <a:rPr lang="zh-CN" altLang="en-US" dirty="0"/>
              <a:t>圆柱体和圆锥体</a:t>
            </a:r>
            <a:endParaRPr lang="en-US" altLang="zh-CN" dirty="0"/>
          </a:p>
          <a:p>
            <a:r>
              <a:rPr lang="zh-CN" altLang="en-US" dirty="0"/>
              <a:t>二次曲面</a:t>
            </a:r>
            <a:endParaRPr lang="en-US" altLang="zh-CN" dirty="0"/>
          </a:p>
          <a:p>
            <a:r>
              <a:rPr lang="zh-CN" altLang="en-US" dirty="0"/>
              <a:t>点的投影计算</a:t>
            </a:r>
            <a:endParaRPr lang="en-US" altLang="zh-CN" dirty="0"/>
          </a:p>
          <a:p>
            <a:r>
              <a:rPr lang="zh-CN" altLang="en-US" dirty="0"/>
              <a:t>离群点处理</a:t>
            </a:r>
            <a:endParaRPr lang="en-US" altLang="zh-CN" dirty="0"/>
          </a:p>
          <a:p>
            <a:r>
              <a:rPr lang="zh-CN" altLang="en-US" dirty="0"/>
              <a:t>前背景分离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393246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9970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多个物体的混合点云形状拟合</a:t>
            </a:r>
            <a:br>
              <a:rPr kumimoji="1" lang="en-US" altLang="zh-CN" dirty="0"/>
            </a:br>
            <a:r>
              <a:rPr kumimoji="1" lang="en-US" altLang="zh-CN" sz="3200" dirty="0"/>
              <a:t>——RANSAC</a:t>
            </a:r>
            <a:r>
              <a:rPr kumimoji="1" lang="zh-CN" altLang="en-US" sz="3200" dirty="0"/>
              <a:t>对多个几何形状的拟合</a:t>
            </a:r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A0EC895-DFFA-5382-07BD-B52408654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844" y="2582750"/>
            <a:ext cx="3225800" cy="2362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2C4C830-FE95-45F6-6374-EC7A844EF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358" y="2582750"/>
            <a:ext cx="1565644" cy="23622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B77960B-85A8-7C17-554D-6702022CAF03}"/>
              </a:ext>
            </a:extLst>
          </p:cNvPr>
          <p:cNvSpPr txBox="1"/>
          <p:nvPr/>
        </p:nvSpPr>
        <p:spPr>
          <a:xfrm>
            <a:off x="5936285" y="5181213"/>
            <a:ext cx="4423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rgbClr val="0432FF"/>
                </a:solidFill>
              </a:rPr>
              <a:t>是否可以直接使用</a:t>
            </a:r>
            <a:r>
              <a:rPr kumimoji="1" lang="en-US" altLang="zh-CN" sz="2400" dirty="0">
                <a:solidFill>
                  <a:srgbClr val="0432FF"/>
                </a:solidFill>
              </a:rPr>
              <a:t>RANSAC</a:t>
            </a:r>
            <a:r>
              <a:rPr kumimoji="1" lang="zh-CN" altLang="en-US" sz="2400" dirty="0">
                <a:solidFill>
                  <a:srgbClr val="0432FF"/>
                </a:solidFill>
              </a:rPr>
              <a:t>？</a:t>
            </a:r>
            <a:endParaRPr kumimoji="1" lang="en-US" altLang="zh-CN" sz="2400" dirty="0">
              <a:solidFill>
                <a:srgbClr val="0432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rgbClr val="0432FF"/>
                </a:solidFill>
              </a:rPr>
              <a:t>从那个几何体入手？</a:t>
            </a:r>
          </a:p>
        </p:txBody>
      </p:sp>
    </p:spTree>
    <p:extLst>
      <p:ext uri="{BB962C8B-B14F-4D97-AF65-F5344CB8AC3E}">
        <p14:creationId xmlns:p14="http://schemas.microsoft.com/office/powerpoint/2010/main" val="6906473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1" y="194614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多个物体的混合点云形状拟合</a:t>
            </a:r>
            <a:br>
              <a:rPr kumimoji="1" lang="en-US" altLang="zh-CN" dirty="0"/>
            </a:br>
            <a:r>
              <a:rPr kumimoji="1" lang="en-US" altLang="zh-CN" sz="3200" dirty="0"/>
              <a:t>——RANSAC</a:t>
            </a:r>
            <a:r>
              <a:rPr kumimoji="1" lang="zh-CN" altLang="en-US" sz="3200" dirty="0"/>
              <a:t>对多个几何形状的拟合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EE51DB-73A4-2D44-981D-5ED4DEE79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671" y="1611911"/>
            <a:ext cx="11038622" cy="266255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sz="2000" b="1" dirty="0"/>
              <a:t>使用</a:t>
            </a:r>
            <a:r>
              <a:rPr kumimoji="1" lang="en-US" altLang="zh-CN" sz="2000" b="1" dirty="0"/>
              <a:t>RANSAC</a:t>
            </a:r>
            <a:r>
              <a:rPr kumimoji="1" lang="zh-CN" altLang="en-US" sz="2000" b="1" dirty="0"/>
              <a:t>抽取第一个几何体的参数</a:t>
            </a:r>
            <a:endParaRPr kumimoji="1" lang="en-US" altLang="zh-CN" sz="2000" b="1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000" b="1" dirty="0"/>
              <a:t>删除第一个几何体对应的点云</a:t>
            </a:r>
            <a:endParaRPr kumimoji="1" lang="en-US" altLang="zh-CN" sz="2000" b="1" dirty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1800" dirty="0"/>
              <a:t>平面</a:t>
            </a:r>
            <a:r>
              <a:rPr kumimoji="1" lang="en-US" altLang="zh-CN" sz="1800" dirty="0"/>
              <a:t>——</a:t>
            </a:r>
            <a:r>
              <a:rPr kumimoji="1" lang="zh-CN" altLang="en-US" sz="1800" dirty="0"/>
              <a:t>删除到平面距离小于门限的点</a:t>
            </a:r>
            <a:endParaRPr kumimoji="1" lang="en-US" altLang="zh-CN" sz="1800" dirty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1800" dirty="0"/>
              <a:t>直线</a:t>
            </a:r>
            <a:r>
              <a:rPr kumimoji="1" lang="en-US" altLang="zh-CN" sz="1800" dirty="0"/>
              <a:t>——</a:t>
            </a:r>
            <a:r>
              <a:rPr kumimoji="1" lang="zh-CN" altLang="en-US" sz="1800" dirty="0"/>
              <a:t>删除到直线距离小于门限的点</a:t>
            </a:r>
            <a:endParaRPr kumimoji="1" lang="en-US" altLang="zh-CN" sz="1800" dirty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1800" dirty="0"/>
              <a:t>球面</a:t>
            </a:r>
            <a:r>
              <a:rPr kumimoji="1" lang="en-US" altLang="zh-CN" sz="1800" dirty="0"/>
              <a:t>——</a:t>
            </a:r>
            <a:r>
              <a:rPr kumimoji="1" lang="zh-CN" altLang="en-US" sz="1800" dirty="0"/>
              <a:t>删除到球心距离和球半径的误差小于门限的点</a:t>
            </a:r>
            <a:endParaRPr kumimoji="1" lang="en-US" altLang="zh-CN" sz="1800" dirty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1800" dirty="0"/>
              <a:t>其他</a:t>
            </a:r>
            <a:r>
              <a:rPr kumimoji="1" lang="en-US" altLang="zh-CN" sz="1800" dirty="0"/>
              <a:t>——</a:t>
            </a:r>
            <a:r>
              <a:rPr kumimoji="1" lang="zh-CN" altLang="en-US" sz="1800" dirty="0"/>
              <a:t>点云坐标代入参数方程，删除等式误差小于门限的点</a:t>
            </a:r>
            <a:endParaRPr kumimoji="1" lang="en-US" altLang="zh-CN" sz="1800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000" b="1" dirty="0"/>
              <a:t>使用</a:t>
            </a:r>
            <a:r>
              <a:rPr kumimoji="1" lang="en-US" altLang="zh-CN" sz="2000" b="1" dirty="0"/>
              <a:t>RANSAC</a:t>
            </a:r>
            <a:r>
              <a:rPr kumimoji="1" lang="zh-CN" altLang="en-US" sz="2000" b="1" dirty="0"/>
              <a:t>抽取第二个几何体参数</a:t>
            </a:r>
            <a:endParaRPr kumimoji="1" lang="en-US" altLang="zh-CN" sz="2000" b="1" dirty="0">
              <a:solidFill>
                <a:srgbClr val="0000FF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7F2F9A7-7079-42BA-B348-4D2CD774D764}"/>
              </a:ext>
            </a:extLst>
          </p:cNvPr>
          <p:cNvGrpSpPr/>
          <p:nvPr/>
        </p:nvGrpSpPr>
        <p:grpSpPr>
          <a:xfrm>
            <a:off x="397838" y="4342026"/>
            <a:ext cx="11237114" cy="2400063"/>
            <a:chOff x="397838" y="4299845"/>
            <a:chExt cx="11237114" cy="240006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010D3DD-1AEC-4C2A-897A-66942089A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4299845"/>
              <a:ext cx="2423160" cy="2092287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2CB6280-90CF-4F8B-BC64-6DF188D96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4591" y="4299845"/>
              <a:ext cx="2423160" cy="209228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E120B42-4471-4E67-A64A-D797E802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0982" y="4299845"/>
              <a:ext cx="2423159" cy="209228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38036D3-D87E-42EA-B22B-16A9153C8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7372" y="4299845"/>
              <a:ext cx="2423159" cy="2092286"/>
            </a:xfrm>
            <a:prstGeom prst="rect">
              <a:avLst/>
            </a:prstGeom>
          </p:spPr>
        </p:pic>
        <p:sp>
          <p:nvSpPr>
            <p:cNvPr id="8" name="右箭头 10">
              <a:extLst>
                <a:ext uri="{FF2B5EF4-FFF2-40B4-BE49-F238E27FC236}">
                  <a16:creationId xmlns:a16="http://schemas.microsoft.com/office/drawing/2014/main" id="{E04AD9D6-88BC-46C5-974D-814D5DEBC067}"/>
                </a:ext>
              </a:extLst>
            </p:cNvPr>
            <p:cNvSpPr/>
            <p:nvPr/>
          </p:nvSpPr>
          <p:spPr>
            <a:xfrm>
              <a:off x="3261360" y="5033568"/>
              <a:ext cx="289560" cy="6248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右箭头 11">
              <a:extLst>
                <a:ext uri="{FF2B5EF4-FFF2-40B4-BE49-F238E27FC236}">
                  <a16:creationId xmlns:a16="http://schemas.microsoft.com/office/drawing/2014/main" id="{96E09B39-A088-42DB-A441-2B10C2143186}"/>
                </a:ext>
              </a:extLst>
            </p:cNvPr>
            <p:cNvSpPr/>
            <p:nvPr/>
          </p:nvSpPr>
          <p:spPr>
            <a:xfrm>
              <a:off x="6021422" y="5033568"/>
              <a:ext cx="289560" cy="6248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右箭头 12">
              <a:extLst>
                <a:ext uri="{FF2B5EF4-FFF2-40B4-BE49-F238E27FC236}">
                  <a16:creationId xmlns:a16="http://schemas.microsoft.com/office/drawing/2014/main" id="{99AE896C-667D-42BD-B932-895B3DF30740}"/>
                </a:ext>
              </a:extLst>
            </p:cNvPr>
            <p:cNvSpPr/>
            <p:nvPr/>
          </p:nvSpPr>
          <p:spPr>
            <a:xfrm>
              <a:off x="8734141" y="5033568"/>
              <a:ext cx="289560" cy="6248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D2D5A87-D4C6-45D1-ADD7-F83E4419F005}"/>
                </a:ext>
              </a:extLst>
            </p:cNvPr>
            <p:cNvSpPr txBox="1"/>
            <p:nvPr/>
          </p:nvSpPr>
          <p:spPr>
            <a:xfrm>
              <a:off x="397838" y="6368591"/>
              <a:ext cx="3176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/>
                <a:t>原始点云，包含了直线</a:t>
              </a:r>
              <a:r>
                <a:rPr kumimoji="1" lang="en-US" altLang="zh-CN" sz="1400" dirty="0"/>
                <a:t>/</a:t>
              </a:r>
              <a:r>
                <a:rPr kumimoji="1" lang="zh-CN" altLang="en-US" sz="1400" dirty="0"/>
                <a:t>平面和离群点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2C44C16-AFED-4A0B-94E3-59E3D663171F}"/>
                </a:ext>
              </a:extLst>
            </p:cNvPr>
            <p:cNvSpPr txBox="1"/>
            <p:nvPr/>
          </p:nvSpPr>
          <p:spPr>
            <a:xfrm>
              <a:off x="3672841" y="6392131"/>
              <a:ext cx="22266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RANSAC</a:t>
              </a:r>
              <a:r>
                <a:rPr kumimoji="1" lang="zh-CN" altLang="en-US" sz="1400" dirty="0"/>
                <a:t>检出平面点云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C6D2DD1-73BC-4E99-B6B9-5696B0BE15DE}"/>
                </a:ext>
              </a:extLst>
            </p:cNvPr>
            <p:cNvSpPr txBox="1"/>
            <p:nvPr/>
          </p:nvSpPr>
          <p:spPr>
            <a:xfrm>
              <a:off x="6638641" y="6392130"/>
              <a:ext cx="21191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/>
                <a:t>扣除检出的平面点云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84C7413-A28B-4CC9-8273-28BF10640FE9}"/>
                </a:ext>
              </a:extLst>
            </p:cNvPr>
            <p:cNvSpPr txBox="1"/>
            <p:nvPr/>
          </p:nvSpPr>
          <p:spPr>
            <a:xfrm>
              <a:off x="9375031" y="6392130"/>
              <a:ext cx="22599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RANSAC</a:t>
              </a:r>
              <a:r>
                <a:rPr kumimoji="1" lang="zh-CN" altLang="en-US" sz="1400" dirty="0"/>
                <a:t>检出直线点云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8202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27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多个物体的混合点云形状拟合</a:t>
            </a:r>
            <a:br>
              <a:rPr kumimoji="1" lang="en-US" altLang="zh-CN" dirty="0"/>
            </a:br>
            <a:r>
              <a:rPr kumimoji="1" lang="en-US" altLang="zh-CN" sz="3200" dirty="0"/>
              <a:t>——RANSAC</a:t>
            </a:r>
            <a:r>
              <a:rPr kumimoji="1" lang="zh-CN" altLang="en-US" sz="3200" dirty="0"/>
              <a:t>对多个几何形状的拟合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EE51DB-73A4-2D44-981D-5ED4DEE79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69" y="1304134"/>
            <a:ext cx="11038622" cy="358550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sz="2000" b="1" dirty="0"/>
              <a:t>使用</a:t>
            </a:r>
            <a:r>
              <a:rPr kumimoji="1" lang="en-US" altLang="zh-CN" sz="2000" b="1" dirty="0"/>
              <a:t>RANSAC</a:t>
            </a:r>
            <a:r>
              <a:rPr kumimoji="1" lang="zh-CN" altLang="en-US" sz="2000" b="1" dirty="0"/>
              <a:t>抽取第一个几何体的参数</a:t>
            </a:r>
            <a:endParaRPr kumimoji="1" lang="en-US" altLang="zh-CN" sz="2000" b="1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000" b="1" dirty="0"/>
              <a:t>删除第一个几何体对应的点云</a:t>
            </a:r>
            <a:endParaRPr kumimoji="1" lang="en-US" altLang="zh-CN" sz="2000" b="1" dirty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1800" dirty="0">
                <a:solidFill>
                  <a:srgbClr val="0432FF"/>
                </a:solidFill>
              </a:rPr>
              <a:t>平面</a:t>
            </a:r>
            <a:r>
              <a:rPr kumimoji="1" lang="en-US" altLang="zh-CN" sz="1800" dirty="0">
                <a:solidFill>
                  <a:srgbClr val="0432FF"/>
                </a:solidFill>
              </a:rPr>
              <a:t>——</a:t>
            </a:r>
            <a:r>
              <a:rPr kumimoji="1" lang="zh-CN" altLang="en-US" sz="1800" dirty="0">
                <a:solidFill>
                  <a:srgbClr val="0432FF"/>
                </a:solidFill>
              </a:rPr>
              <a:t>删除到平面距离小于门限的点</a:t>
            </a:r>
            <a:endParaRPr kumimoji="1" lang="en-US" altLang="zh-CN" sz="1800" dirty="0">
              <a:solidFill>
                <a:srgbClr val="0432FF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1800" dirty="0">
                <a:solidFill>
                  <a:srgbClr val="0432FF"/>
                </a:solidFill>
              </a:rPr>
              <a:t>直线</a:t>
            </a:r>
            <a:r>
              <a:rPr kumimoji="1" lang="en-US" altLang="zh-CN" sz="1800" dirty="0">
                <a:solidFill>
                  <a:srgbClr val="0432FF"/>
                </a:solidFill>
              </a:rPr>
              <a:t>——</a:t>
            </a:r>
            <a:r>
              <a:rPr kumimoji="1" lang="zh-CN" altLang="en-US" sz="1800" dirty="0">
                <a:solidFill>
                  <a:srgbClr val="0432FF"/>
                </a:solidFill>
              </a:rPr>
              <a:t>删除到直线距离小于门限的点</a:t>
            </a:r>
            <a:endParaRPr kumimoji="1" lang="en-US" altLang="zh-CN" sz="1800" dirty="0">
              <a:solidFill>
                <a:srgbClr val="0432FF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1800" dirty="0"/>
              <a:t>球面</a:t>
            </a:r>
            <a:r>
              <a:rPr kumimoji="1" lang="en-US" altLang="zh-CN" sz="1800" dirty="0"/>
              <a:t>——</a:t>
            </a:r>
            <a:r>
              <a:rPr kumimoji="1" lang="zh-CN" altLang="en-US" sz="1800" dirty="0"/>
              <a:t>删除到球心距离和球半径的误差小于门限的点</a:t>
            </a:r>
            <a:endParaRPr kumimoji="1" lang="en-US" altLang="zh-CN" sz="1800" dirty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1800" dirty="0"/>
              <a:t>其他</a:t>
            </a:r>
            <a:r>
              <a:rPr kumimoji="1" lang="en-US" altLang="zh-CN" sz="1800" dirty="0"/>
              <a:t>——</a:t>
            </a:r>
            <a:r>
              <a:rPr kumimoji="1" lang="zh-CN" altLang="en-US" sz="1800" dirty="0"/>
              <a:t>点云坐标代入参数方程，删除等式误差小于门限的点</a:t>
            </a:r>
            <a:endParaRPr kumimoji="1" lang="en-US" altLang="zh-CN" sz="1800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000" b="1" dirty="0"/>
              <a:t>使用</a:t>
            </a:r>
            <a:r>
              <a:rPr kumimoji="1" lang="en-US" altLang="zh-CN" sz="2000" b="1" dirty="0"/>
              <a:t>RANSAC</a:t>
            </a:r>
            <a:r>
              <a:rPr kumimoji="1" lang="zh-CN" altLang="en-US" sz="2000" b="1" dirty="0"/>
              <a:t>抽取第二个几何体参数</a:t>
            </a:r>
            <a:endParaRPr kumimoji="1" lang="en-US" altLang="zh-CN" sz="2000" b="1" dirty="0">
              <a:solidFill>
                <a:srgbClr val="0000FF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7F2F9A7-7079-42BA-B348-4D2CD774D764}"/>
              </a:ext>
            </a:extLst>
          </p:cNvPr>
          <p:cNvGrpSpPr/>
          <p:nvPr/>
        </p:nvGrpSpPr>
        <p:grpSpPr>
          <a:xfrm>
            <a:off x="397838" y="4457937"/>
            <a:ext cx="11237114" cy="2400063"/>
            <a:chOff x="397838" y="4299845"/>
            <a:chExt cx="11237114" cy="240006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010D3DD-1AEC-4C2A-897A-66942089A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4299845"/>
              <a:ext cx="2423160" cy="2092287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2CB6280-90CF-4F8B-BC64-6DF188D96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4591" y="4299845"/>
              <a:ext cx="2423160" cy="209228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E120B42-4471-4E67-A64A-D797E802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0982" y="4299845"/>
              <a:ext cx="2423159" cy="209228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38036D3-D87E-42EA-B22B-16A9153C8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7372" y="4299845"/>
              <a:ext cx="2423159" cy="2092286"/>
            </a:xfrm>
            <a:prstGeom prst="rect">
              <a:avLst/>
            </a:prstGeom>
          </p:spPr>
        </p:pic>
        <p:sp>
          <p:nvSpPr>
            <p:cNvPr id="8" name="右箭头 10">
              <a:extLst>
                <a:ext uri="{FF2B5EF4-FFF2-40B4-BE49-F238E27FC236}">
                  <a16:creationId xmlns:a16="http://schemas.microsoft.com/office/drawing/2014/main" id="{E04AD9D6-88BC-46C5-974D-814D5DEBC067}"/>
                </a:ext>
              </a:extLst>
            </p:cNvPr>
            <p:cNvSpPr/>
            <p:nvPr/>
          </p:nvSpPr>
          <p:spPr>
            <a:xfrm>
              <a:off x="3261360" y="5033568"/>
              <a:ext cx="289560" cy="6248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右箭头 11">
              <a:extLst>
                <a:ext uri="{FF2B5EF4-FFF2-40B4-BE49-F238E27FC236}">
                  <a16:creationId xmlns:a16="http://schemas.microsoft.com/office/drawing/2014/main" id="{96E09B39-A088-42DB-A441-2B10C2143186}"/>
                </a:ext>
              </a:extLst>
            </p:cNvPr>
            <p:cNvSpPr/>
            <p:nvPr/>
          </p:nvSpPr>
          <p:spPr>
            <a:xfrm>
              <a:off x="6021422" y="5033568"/>
              <a:ext cx="289560" cy="6248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右箭头 12">
              <a:extLst>
                <a:ext uri="{FF2B5EF4-FFF2-40B4-BE49-F238E27FC236}">
                  <a16:creationId xmlns:a16="http://schemas.microsoft.com/office/drawing/2014/main" id="{99AE896C-667D-42BD-B932-895B3DF30740}"/>
                </a:ext>
              </a:extLst>
            </p:cNvPr>
            <p:cNvSpPr/>
            <p:nvPr/>
          </p:nvSpPr>
          <p:spPr>
            <a:xfrm>
              <a:off x="8734141" y="5033568"/>
              <a:ext cx="289560" cy="6248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D2D5A87-D4C6-45D1-ADD7-F83E4419F005}"/>
                </a:ext>
              </a:extLst>
            </p:cNvPr>
            <p:cNvSpPr txBox="1"/>
            <p:nvPr/>
          </p:nvSpPr>
          <p:spPr>
            <a:xfrm>
              <a:off x="397838" y="6368591"/>
              <a:ext cx="3176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/>
                <a:t>原始点云，包含了直线</a:t>
              </a:r>
              <a:r>
                <a:rPr kumimoji="1" lang="en-US" altLang="zh-CN" sz="1400" dirty="0"/>
                <a:t>/</a:t>
              </a:r>
              <a:r>
                <a:rPr kumimoji="1" lang="zh-CN" altLang="en-US" sz="1400" dirty="0"/>
                <a:t>平面和离群点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2C44C16-AFED-4A0B-94E3-59E3D663171F}"/>
                </a:ext>
              </a:extLst>
            </p:cNvPr>
            <p:cNvSpPr txBox="1"/>
            <p:nvPr/>
          </p:nvSpPr>
          <p:spPr>
            <a:xfrm>
              <a:off x="3672841" y="6392131"/>
              <a:ext cx="22266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RANSAC</a:t>
              </a:r>
              <a:r>
                <a:rPr kumimoji="1" lang="zh-CN" altLang="en-US" sz="1400" dirty="0"/>
                <a:t>检出平面点云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C6D2DD1-73BC-4E99-B6B9-5696B0BE15DE}"/>
                </a:ext>
              </a:extLst>
            </p:cNvPr>
            <p:cNvSpPr txBox="1"/>
            <p:nvPr/>
          </p:nvSpPr>
          <p:spPr>
            <a:xfrm>
              <a:off x="6638641" y="6392130"/>
              <a:ext cx="21191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/>
                <a:t>扣除检出的平面点云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84C7413-A28B-4CC9-8273-28BF10640FE9}"/>
                </a:ext>
              </a:extLst>
            </p:cNvPr>
            <p:cNvSpPr txBox="1"/>
            <p:nvPr/>
          </p:nvSpPr>
          <p:spPr>
            <a:xfrm>
              <a:off x="9375031" y="6392130"/>
              <a:ext cx="22599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RANSAC</a:t>
              </a:r>
              <a:r>
                <a:rPr kumimoji="1" lang="zh-CN" altLang="en-US" sz="1400" dirty="0"/>
                <a:t>检出直线点云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4111EBA4-6DE8-527D-4225-B55F330C6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7372" y="856362"/>
            <a:ext cx="1465172" cy="260983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480F5AA-F25F-16DA-6EB4-8AE86C2EB925}"/>
              </a:ext>
            </a:extLst>
          </p:cNvPr>
          <p:cNvSpPr txBox="1"/>
          <p:nvPr/>
        </p:nvSpPr>
        <p:spPr>
          <a:xfrm>
            <a:off x="8240717" y="3340685"/>
            <a:ext cx="3229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0432FF"/>
                </a:solidFill>
              </a:rPr>
              <a:t>同时有平面和直线时，先检查哪一个？</a:t>
            </a:r>
          </a:p>
        </p:txBody>
      </p:sp>
    </p:spTree>
    <p:extLst>
      <p:ext uri="{BB962C8B-B14F-4D97-AF65-F5344CB8AC3E}">
        <p14:creationId xmlns:p14="http://schemas.microsoft.com/office/powerpoint/2010/main" val="11752903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27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多个物体的混合点云形状拟合</a:t>
            </a:r>
            <a:br>
              <a:rPr kumimoji="1" lang="en-US" altLang="zh-CN" dirty="0"/>
            </a:br>
            <a:r>
              <a:rPr kumimoji="1" lang="en-US" altLang="zh-CN" sz="3200" dirty="0"/>
              <a:t>——RANSAC</a:t>
            </a:r>
            <a:r>
              <a:rPr kumimoji="1" lang="zh-CN" altLang="en-US" sz="3200" dirty="0"/>
              <a:t>对多个几何形状的拟合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EE51DB-73A4-2D44-981D-5ED4DEE79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69" y="1304134"/>
            <a:ext cx="11038622" cy="358550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sz="2000" b="1" dirty="0"/>
              <a:t>使用</a:t>
            </a:r>
            <a:r>
              <a:rPr kumimoji="1" lang="en-US" altLang="zh-CN" sz="2000" b="1" dirty="0"/>
              <a:t>RANSAC</a:t>
            </a:r>
            <a:r>
              <a:rPr kumimoji="1" lang="zh-CN" altLang="en-US" sz="2000" b="1" dirty="0"/>
              <a:t>抽取第一个几何体的参数</a:t>
            </a:r>
            <a:endParaRPr kumimoji="1" lang="en-US" altLang="zh-CN" sz="2000" b="1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000" b="1" dirty="0"/>
              <a:t>删除第一个几何体对应的点云</a:t>
            </a:r>
            <a:endParaRPr kumimoji="1" lang="en-US" altLang="zh-CN" sz="2000" b="1" dirty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1800" dirty="0"/>
              <a:t>平面</a:t>
            </a:r>
            <a:r>
              <a:rPr kumimoji="1" lang="en-US" altLang="zh-CN" sz="1800" dirty="0"/>
              <a:t>——</a:t>
            </a:r>
            <a:r>
              <a:rPr kumimoji="1" lang="zh-CN" altLang="en-US" sz="1800" dirty="0"/>
              <a:t>删除到平面距离小于门限的点</a:t>
            </a:r>
            <a:endParaRPr kumimoji="1" lang="en-US" altLang="zh-CN" sz="1800" dirty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1800" dirty="0"/>
              <a:t>直线</a:t>
            </a:r>
            <a:r>
              <a:rPr kumimoji="1" lang="en-US" altLang="zh-CN" sz="1800" dirty="0"/>
              <a:t>——</a:t>
            </a:r>
            <a:r>
              <a:rPr kumimoji="1" lang="zh-CN" altLang="en-US" sz="1800" dirty="0"/>
              <a:t>删除到直线距离小于门限的点</a:t>
            </a:r>
            <a:endParaRPr kumimoji="1" lang="en-US" altLang="zh-CN" sz="1800" dirty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1800" dirty="0"/>
              <a:t>球面</a:t>
            </a:r>
            <a:r>
              <a:rPr kumimoji="1" lang="en-US" altLang="zh-CN" sz="1800" dirty="0"/>
              <a:t>——</a:t>
            </a:r>
            <a:r>
              <a:rPr kumimoji="1" lang="zh-CN" altLang="en-US" sz="1800" dirty="0"/>
              <a:t>删除到球心距离和球半径的误差小于门限的点</a:t>
            </a:r>
            <a:endParaRPr kumimoji="1" lang="en-US" altLang="zh-CN" sz="1800" dirty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1800" dirty="0"/>
              <a:t>其他</a:t>
            </a:r>
            <a:r>
              <a:rPr kumimoji="1" lang="en-US" altLang="zh-CN" sz="1800" dirty="0"/>
              <a:t>——</a:t>
            </a:r>
            <a:r>
              <a:rPr kumimoji="1" lang="zh-CN" altLang="en-US" sz="1800" dirty="0"/>
              <a:t>点云坐标代入参数方程，删除等式误差小于门限的点</a:t>
            </a:r>
            <a:endParaRPr kumimoji="1" lang="en-US" altLang="zh-CN" sz="1800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000" b="1" dirty="0"/>
              <a:t>使用</a:t>
            </a:r>
            <a:r>
              <a:rPr kumimoji="1" lang="en-US" altLang="zh-CN" sz="2000" b="1" dirty="0"/>
              <a:t>RANSAC</a:t>
            </a:r>
            <a:r>
              <a:rPr kumimoji="1" lang="zh-CN" altLang="en-US" sz="2000" b="1" dirty="0"/>
              <a:t>抽取第二个几何体参数</a:t>
            </a:r>
            <a:endParaRPr kumimoji="1" lang="en-US" altLang="zh-CN" sz="20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kumimoji="1" lang="zh-CN" altLang="en-US" sz="1800" dirty="0">
                <a:solidFill>
                  <a:srgbClr val="0000FF"/>
                </a:solidFill>
              </a:rPr>
              <a:t>先提取的几何体点云不能构成后提取的几何体点云的子集，如下例：平面点云包含了直线点云为其子集，因此先提取平面，后提取直线。</a:t>
            </a:r>
            <a:endParaRPr kumimoji="1" lang="en-US" altLang="zh-CN" sz="1800" dirty="0">
              <a:solidFill>
                <a:srgbClr val="0000FF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7F2F9A7-7079-42BA-B348-4D2CD774D764}"/>
              </a:ext>
            </a:extLst>
          </p:cNvPr>
          <p:cNvGrpSpPr/>
          <p:nvPr/>
        </p:nvGrpSpPr>
        <p:grpSpPr>
          <a:xfrm>
            <a:off x="397838" y="4457937"/>
            <a:ext cx="11237114" cy="2400063"/>
            <a:chOff x="397838" y="4299845"/>
            <a:chExt cx="11237114" cy="240006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010D3DD-1AEC-4C2A-897A-66942089A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4299845"/>
              <a:ext cx="2423160" cy="2092287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2CB6280-90CF-4F8B-BC64-6DF188D96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4591" y="4299845"/>
              <a:ext cx="2423160" cy="209228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E120B42-4471-4E67-A64A-D797E802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0982" y="4299845"/>
              <a:ext cx="2423159" cy="209228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38036D3-D87E-42EA-B22B-16A9153C8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7372" y="4299845"/>
              <a:ext cx="2423159" cy="2092286"/>
            </a:xfrm>
            <a:prstGeom prst="rect">
              <a:avLst/>
            </a:prstGeom>
          </p:spPr>
        </p:pic>
        <p:sp>
          <p:nvSpPr>
            <p:cNvPr id="8" name="右箭头 10">
              <a:extLst>
                <a:ext uri="{FF2B5EF4-FFF2-40B4-BE49-F238E27FC236}">
                  <a16:creationId xmlns:a16="http://schemas.microsoft.com/office/drawing/2014/main" id="{E04AD9D6-88BC-46C5-974D-814D5DEBC067}"/>
                </a:ext>
              </a:extLst>
            </p:cNvPr>
            <p:cNvSpPr/>
            <p:nvPr/>
          </p:nvSpPr>
          <p:spPr>
            <a:xfrm>
              <a:off x="3261360" y="5033568"/>
              <a:ext cx="289560" cy="6248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右箭头 11">
              <a:extLst>
                <a:ext uri="{FF2B5EF4-FFF2-40B4-BE49-F238E27FC236}">
                  <a16:creationId xmlns:a16="http://schemas.microsoft.com/office/drawing/2014/main" id="{96E09B39-A088-42DB-A441-2B10C2143186}"/>
                </a:ext>
              </a:extLst>
            </p:cNvPr>
            <p:cNvSpPr/>
            <p:nvPr/>
          </p:nvSpPr>
          <p:spPr>
            <a:xfrm>
              <a:off x="6021422" y="5033568"/>
              <a:ext cx="289560" cy="6248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右箭头 12">
              <a:extLst>
                <a:ext uri="{FF2B5EF4-FFF2-40B4-BE49-F238E27FC236}">
                  <a16:creationId xmlns:a16="http://schemas.microsoft.com/office/drawing/2014/main" id="{99AE896C-667D-42BD-B932-895B3DF30740}"/>
                </a:ext>
              </a:extLst>
            </p:cNvPr>
            <p:cNvSpPr/>
            <p:nvPr/>
          </p:nvSpPr>
          <p:spPr>
            <a:xfrm>
              <a:off x="8734141" y="5033568"/>
              <a:ext cx="289560" cy="6248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D2D5A87-D4C6-45D1-ADD7-F83E4419F005}"/>
                </a:ext>
              </a:extLst>
            </p:cNvPr>
            <p:cNvSpPr txBox="1"/>
            <p:nvPr/>
          </p:nvSpPr>
          <p:spPr>
            <a:xfrm>
              <a:off x="397838" y="6368591"/>
              <a:ext cx="3176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/>
                <a:t>原始点云，包含了直线</a:t>
              </a:r>
              <a:r>
                <a:rPr kumimoji="1" lang="en-US" altLang="zh-CN" sz="1400" dirty="0"/>
                <a:t>/</a:t>
              </a:r>
              <a:r>
                <a:rPr kumimoji="1" lang="zh-CN" altLang="en-US" sz="1400" dirty="0"/>
                <a:t>平面和离群点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2C44C16-AFED-4A0B-94E3-59E3D663171F}"/>
                </a:ext>
              </a:extLst>
            </p:cNvPr>
            <p:cNvSpPr txBox="1"/>
            <p:nvPr/>
          </p:nvSpPr>
          <p:spPr>
            <a:xfrm>
              <a:off x="3672841" y="6392131"/>
              <a:ext cx="22266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RANSAC</a:t>
              </a:r>
              <a:r>
                <a:rPr kumimoji="1" lang="zh-CN" altLang="en-US" sz="1400" dirty="0"/>
                <a:t>检出平面点云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C6D2DD1-73BC-4E99-B6B9-5696B0BE15DE}"/>
                </a:ext>
              </a:extLst>
            </p:cNvPr>
            <p:cNvSpPr txBox="1"/>
            <p:nvPr/>
          </p:nvSpPr>
          <p:spPr>
            <a:xfrm>
              <a:off x="6638641" y="6392130"/>
              <a:ext cx="21191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/>
                <a:t>扣除检出的平面点云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84C7413-A28B-4CC9-8273-28BF10640FE9}"/>
                </a:ext>
              </a:extLst>
            </p:cNvPr>
            <p:cNvSpPr txBox="1"/>
            <p:nvPr/>
          </p:nvSpPr>
          <p:spPr>
            <a:xfrm>
              <a:off x="9375031" y="6392130"/>
              <a:ext cx="22599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RANSAC</a:t>
              </a:r>
              <a:r>
                <a:rPr kumimoji="1" lang="zh-CN" altLang="en-US" sz="1400" dirty="0"/>
                <a:t>检出直线点云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8751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744"/>
            <a:ext cx="10515600" cy="898602"/>
          </a:xfrm>
        </p:spPr>
        <p:txBody>
          <a:bodyPr/>
          <a:lstStyle/>
          <a:p>
            <a:r>
              <a:rPr kumimoji="1" lang="zh-CN" altLang="en-US" dirty="0"/>
              <a:t>点云形状拟合</a:t>
            </a:r>
            <a:r>
              <a:rPr kumimoji="1" lang="en-US" altLang="zh-CN" sz="3200" dirty="0"/>
              <a:t>——</a:t>
            </a:r>
            <a:r>
              <a:rPr kumimoji="1" lang="zh-CN" altLang="en-US" sz="3200" dirty="0"/>
              <a:t>对多个平面的拟合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EE51DB-73A4-2D44-981D-5ED4DEE79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724" y="2065277"/>
            <a:ext cx="6897624" cy="15737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dirty="0">
                <a:solidFill>
                  <a:srgbClr val="0432FF"/>
                </a:solidFill>
              </a:rPr>
              <a:t>使用</a:t>
            </a:r>
            <a:r>
              <a:rPr kumimoji="1" lang="en-US" altLang="zh-CN" dirty="0">
                <a:solidFill>
                  <a:srgbClr val="0432FF"/>
                </a:solidFill>
              </a:rPr>
              <a:t>RANSAC</a:t>
            </a:r>
            <a:r>
              <a:rPr kumimoji="1" lang="zh-CN" altLang="en-US" dirty="0">
                <a:solidFill>
                  <a:srgbClr val="0432FF"/>
                </a:solidFill>
              </a:rPr>
              <a:t>抽取一个平面的参数</a:t>
            </a:r>
            <a:endParaRPr kumimoji="1" lang="en-US" altLang="zh-CN" dirty="0">
              <a:solidFill>
                <a:srgbClr val="0432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>
                <a:solidFill>
                  <a:srgbClr val="0432FF"/>
                </a:solidFill>
              </a:rPr>
              <a:t>删除之前抽取的平面参数对应的点云</a:t>
            </a:r>
            <a:endParaRPr kumimoji="1" lang="en-US" altLang="zh-CN" dirty="0">
              <a:solidFill>
                <a:srgbClr val="0432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>
                <a:solidFill>
                  <a:srgbClr val="0432FF"/>
                </a:solidFill>
              </a:rPr>
              <a:t>重复上述步骤</a:t>
            </a:r>
            <a:endParaRPr kumimoji="1" lang="en-US" altLang="zh-CN" dirty="0">
              <a:solidFill>
                <a:srgbClr val="0432F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6033A9-048A-D9DD-AC57-A66A77A0E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3" y="3894057"/>
            <a:ext cx="2395040" cy="21471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D529D2-0D4D-CB94-506A-8C32D7329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021" y="4457117"/>
            <a:ext cx="1930735" cy="15737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4ABB71-0730-5294-6845-47E89CEA3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714" y="4538421"/>
            <a:ext cx="1811082" cy="14924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A4426E-9218-29A4-7319-B29EFD981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246" y="4473909"/>
            <a:ext cx="1843043" cy="14622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7B8EAF-623A-43B8-27CC-B6A7E8B23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7286" y="4473908"/>
            <a:ext cx="1858075" cy="1462272"/>
          </a:xfrm>
          <a:prstGeom prst="rect">
            <a:avLst/>
          </a:prstGeom>
        </p:spPr>
      </p:pic>
      <p:sp>
        <p:nvSpPr>
          <p:cNvPr id="13" name="箭头: 右 4">
            <a:extLst>
              <a:ext uri="{FF2B5EF4-FFF2-40B4-BE49-F238E27FC236}">
                <a16:creationId xmlns:a16="http://schemas.microsoft.com/office/drawing/2014/main" id="{D01C7967-F05C-F5BE-25BC-B494AA2719E0}"/>
              </a:ext>
            </a:extLst>
          </p:cNvPr>
          <p:cNvSpPr/>
          <p:nvPr/>
        </p:nvSpPr>
        <p:spPr>
          <a:xfrm>
            <a:off x="2535577" y="4761188"/>
            <a:ext cx="393969" cy="63062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1">
            <a:extLst>
              <a:ext uri="{FF2B5EF4-FFF2-40B4-BE49-F238E27FC236}">
                <a16:creationId xmlns:a16="http://schemas.microsoft.com/office/drawing/2014/main" id="{2303A395-5C63-28EB-5F3D-B3B620A811F9}"/>
              </a:ext>
            </a:extLst>
          </p:cNvPr>
          <p:cNvSpPr/>
          <p:nvPr/>
        </p:nvSpPr>
        <p:spPr>
          <a:xfrm>
            <a:off x="4903543" y="4761188"/>
            <a:ext cx="393969" cy="63062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2">
            <a:extLst>
              <a:ext uri="{FF2B5EF4-FFF2-40B4-BE49-F238E27FC236}">
                <a16:creationId xmlns:a16="http://schemas.microsoft.com/office/drawing/2014/main" id="{E8F66673-134D-8803-31F0-27A1E3573FD6}"/>
              </a:ext>
            </a:extLst>
          </p:cNvPr>
          <p:cNvSpPr/>
          <p:nvPr/>
        </p:nvSpPr>
        <p:spPr>
          <a:xfrm>
            <a:off x="7050660" y="4761188"/>
            <a:ext cx="393969" cy="63062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3">
            <a:extLst>
              <a:ext uri="{FF2B5EF4-FFF2-40B4-BE49-F238E27FC236}">
                <a16:creationId xmlns:a16="http://schemas.microsoft.com/office/drawing/2014/main" id="{961FE4F8-C575-9B87-7E70-B231F0616034}"/>
              </a:ext>
            </a:extLst>
          </p:cNvPr>
          <p:cNvSpPr/>
          <p:nvPr/>
        </p:nvSpPr>
        <p:spPr>
          <a:xfrm>
            <a:off x="9162289" y="4761188"/>
            <a:ext cx="393969" cy="63062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6805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744"/>
            <a:ext cx="10515600" cy="898602"/>
          </a:xfrm>
        </p:spPr>
        <p:txBody>
          <a:bodyPr/>
          <a:lstStyle/>
          <a:p>
            <a:r>
              <a:rPr kumimoji="1" lang="zh-CN" altLang="en-US" dirty="0"/>
              <a:t>点云形状拟合</a:t>
            </a:r>
            <a:r>
              <a:rPr kumimoji="1" lang="en-US" altLang="zh-CN" sz="3200" dirty="0"/>
              <a:t>——</a:t>
            </a:r>
            <a:r>
              <a:rPr kumimoji="1" lang="zh-CN" altLang="en-US" sz="3200" dirty="0"/>
              <a:t>对多个平面的拟合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EE51DB-73A4-2D44-981D-5ED4DEE79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724" y="2065277"/>
            <a:ext cx="6897624" cy="15737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使用</a:t>
            </a:r>
            <a:r>
              <a:rPr kumimoji="1" lang="en-US" altLang="zh-CN" dirty="0"/>
              <a:t>RANSAC</a:t>
            </a:r>
            <a:r>
              <a:rPr kumimoji="1" lang="zh-CN" altLang="en-US" dirty="0"/>
              <a:t>抽取一个平面的参数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删除之前抽取的平面参数对应的点云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重复上述步骤</a:t>
            </a:r>
            <a:endParaRPr kumimoji="1"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93A933-9FB9-DF43-831A-5D64991CFAF4}"/>
              </a:ext>
            </a:extLst>
          </p:cNvPr>
          <p:cNvSpPr txBox="1"/>
          <p:nvPr/>
        </p:nvSpPr>
        <p:spPr>
          <a:xfrm>
            <a:off x="2766060" y="4492289"/>
            <a:ext cx="6092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rgbClr val="0432FF"/>
                </a:solidFill>
              </a:rPr>
              <a:t>平面较多时，算法运行很慢，并容易失败，</a:t>
            </a:r>
            <a:endParaRPr kumimoji="1" lang="en-US" altLang="zh-CN" sz="2400" dirty="0">
              <a:solidFill>
                <a:srgbClr val="0432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rgbClr val="0432FF"/>
                </a:solidFill>
              </a:rPr>
              <a:t>除此之外有其他方法吗？</a:t>
            </a:r>
            <a:endParaRPr kumimoji="1" lang="en-US" altLang="zh-CN" sz="2400" dirty="0">
              <a:solidFill>
                <a:srgbClr val="0432FF"/>
              </a:solidFill>
            </a:endParaRPr>
          </a:p>
        </p:txBody>
      </p:sp>
      <p:pic>
        <p:nvPicPr>
          <p:cNvPr id="8" name="图形 7" descr="困惑的脸，没有填充">
            <a:extLst>
              <a:ext uri="{FF2B5EF4-FFF2-40B4-BE49-F238E27FC236}">
                <a16:creationId xmlns:a16="http://schemas.microsoft.com/office/drawing/2014/main" id="{977BA515-A3C5-8C42-8401-757873DD6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5886" y="4593823"/>
            <a:ext cx="627927" cy="6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973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344"/>
            <a:ext cx="10515600" cy="898602"/>
          </a:xfrm>
        </p:spPr>
        <p:txBody>
          <a:bodyPr/>
          <a:lstStyle/>
          <a:p>
            <a:r>
              <a:rPr kumimoji="1" lang="zh-CN" altLang="en-US" dirty="0"/>
              <a:t>点云形状拟合</a:t>
            </a:r>
            <a:r>
              <a:rPr kumimoji="1" lang="en-US" altLang="zh-CN" sz="36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600" dirty="0">
                <a:solidFill>
                  <a:srgbClr val="0432FF"/>
                </a:solidFill>
              </a:rPr>
              <a:t>对多个平面的拟合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EE51DB-73A4-2D44-981D-5ED4DEE79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349" y="1993531"/>
            <a:ext cx="8753855" cy="69051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能否快速的初筛一遍，快速确定大致有多少平面？</a:t>
            </a:r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F80EAF-24A9-445C-92B1-62FBE0532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990" y="2684044"/>
            <a:ext cx="4137657" cy="37093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E3B6FE2-DDB6-E3CA-45B5-E25E0359E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212" y="3350001"/>
            <a:ext cx="1465172" cy="260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649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744"/>
            <a:ext cx="10515600" cy="898602"/>
          </a:xfrm>
        </p:spPr>
        <p:txBody>
          <a:bodyPr/>
          <a:lstStyle/>
          <a:p>
            <a:r>
              <a:rPr kumimoji="1" lang="zh-CN" altLang="en-US" dirty="0"/>
              <a:t>点云形状拟合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对多个平面的拟合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93A933-9FB9-DF43-831A-5D64991CFAF4}"/>
              </a:ext>
            </a:extLst>
          </p:cNvPr>
          <p:cNvSpPr txBox="1"/>
          <p:nvPr/>
        </p:nvSpPr>
        <p:spPr>
          <a:xfrm>
            <a:off x="5368413" y="2380687"/>
            <a:ext cx="2005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rgbClr val="0432FF"/>
                </a:solidFill>
              </a:rPr>
              <a:t>（注意相反法向量方向的点认为是在同一平面上）</a:t>
            </a:r>
            <a:endParaRPr kumimoji="1" lang="en-US" altLang="zh-CN" sz="2000" dirty="0">
              <a:solidFill>
                <a:srgbClr val="0432FF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E963A5-9B34-7CA1-EC29-4B39BF4B6B6A}"/>
              </a:ext>
            </a:extLst>
          </p:cNvPr>
          <p:cNvSpPr/>
          <p:nvPr/>
        </p:nvSpPr>
        <p:spPr>
          <a:xfrm>
            <a:off x="2418736" y="1327354"/>
            <a:ext cx="2816942" cy="589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计算点云局部法向量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7D71D2-6C57-3243-8D25-E176A7F9462A}"/>
              </a:ext>
            </a:extLst>
          </p:cNvPr>
          <p:cNvSpPr/>
          <p:nvPr/>
        </p:nvSpPr>
        <p:spPr>
          <a:xfrm>
            <a:off x="2418736" y="2210402"/>
            <a:ext cx="2816942" cy="10489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对所有局部法向量聚类，计算聚类中心</a:t>
            </a:r>
            <a:r>
              <a:rPr kumimoji="1" lang="en-US" altLang="zh-CN" sz="1800" dirty="0">
                <a:solidFill>
                  <a:schemeClr val="tx1"/>
                </a:solidFill>
              </a:rPr>
              <a:t>——</a:t>
            </a:r>
            <a:r>
              <a:rPr kumimoji="1" lang="zh-CN" altLang="en-US" sz="1800" dirty="0">
                <a:solidFill>
                  <a:schemeClr val="tx1"/>
                </a:solidFill>
              </a:rPr>
              <a:t>即各个平面的法向量</a:t>
            </a:r>
            <a:endParaRPr kumimoji="1"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BDB8BF-4AF9-C7C2-DF28-6CEDECF201C6}"/>
              </a:ext>
            </a:extLst>
          </p:cNvPr>
          <p:cNvSpPr/>
          <p:nvPr/>
        </p:nvSpPr>
        <p:spPr>
          <a:xfrm>
            <a:off x="2418736" y="3649479"/>
            <a:ext cx="2816942" cy="10489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对点云中的每个点，根据其局部法向量方向和聚类中心的夹角粗分割</a:t>
            </a:r>
            <a:endParaRPr kumimoji="1"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B76742-95F7-F96C-8330-8B90602006DC}"/>
              </a:ext>
            </a:extLst>
          </p:cNvPr>
          <p:cNvSpPr/>
          <p:nvPr/>
        </p:nvSpPr>
        <p:spPr>
          <a:xfrm>
            <a:off x="2418736" y="5088557"/>
            <a:ext cx="2816942" cy="796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然后在分割的点云中进一步计算精确平面参数</a:t>
            </a:r>
            <a:endParaRPr kumimoji="1"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92114C74-1311-9978-8781-307E32CBB078}"/>
              </a:ext>
            </a:extLst>
          </p:cNvPr>
          <p:cNvSpPr/>
          <p:nvPr/>
        </p:nvSpPr>
        <p:spPr>
          <a:xfrm>
            <a:off x="3502742" y="1950100"/>
            <a:ext cx="648929" cy="22749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E06C8D7B-285E-5768-6E1F-538B521869C4}"/>
              </a:ext>
            </a:extLst>
          </p:cNvPr>
          <p:cNvSpPr/>
          <p:nvPr/>
        </p:nvSpPr>
        <p:spPr>
          <a:xfrm>
            <a:off x="3524862" y="3286023"/>
            <a:ext cx="648929" cy="33682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1D283CB0-6E79-89F6-4BE9-31B9AB2DAB29}"/>
              </a:ext>
            </a:extLst>
          </p:cNvPr>
          <p:cNvSpPr/>
          <p:nvPr/>
        </p:nvSpPr>
        <p:spPr>
          <a:xfrm>
            <a:off x="3502741" y="4725100"/>
            <a:ext cx="648929" cy="33682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1EFBB50-2CAF-7137-ED50-54CAA43CE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977" y="1201535"/>
            <a:ext cx="2585881" cy="18697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BCF652-ABA4-4293-88EF-6F2023CEE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5976" y="3699479"/>
            <a:ext cx="2585881" cy="248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574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744"/>
            <a:ext cx="10515600" cy="898602"/>
          </a:xfrm>
        </p:spPr>
        <p:txBody>
          <a:bodyPr/>
          <a:lstStyle/>
          <a:p>
            <a:r>
              <a:rPr kumimoji="1" lang="zh-CN" altLang="en-US" dirty="0"/>
              <a:t>点云形状拟合</a:t>
            </a:r>
            <a:r>
              <a:rPr kumimoji="1" lang="en-US" altLang="zh-CN" sz="3200" dirty="0">
                <a:solidFill>
                  <a:srgbClr val="0432FF"/>
                </a:solidFill>
              </a:rPr>
              <a:t>——</a:t>
            </a:r>
            <a:r>
              <a:rPr kumimoji="1" lang="zh-CN" altLang="en-US" sz="3200" dirty="0">
                <a:solidFill>
                  <a:srgbClr val="0432FF"/>
                </a:solidFill>
              </a:rPr>
              <a:t>对多个平面的拟合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93A933-9FB9-DF43-831A-5D64991CFAF4}"/>
              </a:ext>
            </a:extLst>
          </p:cNvPr>
          <p:cNvSpPr txBox="1"/>
          <p:nvPr/>
        </p:nvSpPr>
        <p:spPr>
          <a:xfrm>
            <a:off x="5368413" y="2380688"/>
            <a:ext cx="3126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/>
              <a:t>（注意相反法向量方向的点认为是在同一平面上）</a:t>
            </a:r>
            <a:endParaRPr kumimoji="1" lang="en-US" altLang="zh-CN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E963A5-9B34-7CA1-EC29-4B39BF4B6B6A}"/>
              </a:ext>
            </a:extLst>
          </p:cNvPr>
          <p:cNvSpPr/>
          <p:nvPr/>
        </p:nvSpPr>
        <p:spPr>
          <a:xfrm>
            <a:off x="2418736" y="1327354"/>
            <a:ext cx="2816942" cy="589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计算点云局部法向量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7D71D2-6C57-3243-8D25-E176A7F9462A}"/>
              </a:ext>
            </a:extLst>
          </p:cNvPr>
          <p:cNvSpPr/>
          <p:nvPr/>
        </p:nvSpPr>
        <p:spPr>
          <a:xfrm>
            <a:off x="2418736" y="2210402"/>
            <a:ext cx="2816942" cy="10489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对所有局部法向量聚类，计算聚类中心</a:t>
            </a:r>
            <a:r>
              <a:rPr kumimoji="1" lang="en-US" altLang="zh-CN" sz="1800" dirty="0">
                <a:solidFill>
                  <a:schemeClr val="tx1"/>
                </a:solidFill>
              </a:rPr>
              <a:t>——</a:t>
            </a:r>
            <a:r>
              <a:rPr kumimoji="1" lang="zh-CN" altLang="en-US" sz="1800" dirty="0">
                <a:solidFill>
                  <a:schemeClr val="tx1"/>
                </a:solidFill>
              </a:rPr>
              <a:t>即各个平面的法向量</a:t>
            </a:r>
            <a:endParaRPr kumimoji="1"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BDB8BF-4AF9-C7C2-DF28-6CEDECF201C6}"/>
              </a:ext>
            </a:extLst>
          </p:cNvPr>
          <p:cNvSpPr/>
          <p:nvPr/>
        </p:nvSpPr>
        <p:spPr>
          <a:xfrm>
            <a:off x="2418736" y="3649479"/>
            <a:ext cx="2816942" cy="10489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对点云中的每个点，根据其局部法向量方向和聚类中心的夹角粗分割</a:t>
            </a:r>
            <a:endParaRPr kumimoji="1"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B76742-95F7-F96C-8330-8B90602006DC}"/>
              </a:ext>
            </a:extLst>
          </p:cNvPr>
          <p:cNvSpPr/>
          <p:nvPr/>
        </p:nvSpPr>
        <p:spPr>
          <a:xfrm>
            <a:off x="2418736" y="5088557"/>
            <a:ext cx="2816942" cy="796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然后在分割的点云中进一步计算精确平面参数</a:t>
            </a:r>
            <a:endParaRPr kumimoji="1"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92114C74-1311-9978-8781-307E32CBB078}"/>
              </a:ext>
            </a:extLst>
          </p:cNvPr>
          <p:cNvSpPr/>
          <p:nvPr/>
        </p:nvSpPr>
        <p:spPr>
          <a:xfrm>
            <a:off x="3502742" y="1950100"/>
            <a:ext cx="648929" cy="22749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E06C8D7B-285E-5768-6E1F-538B521869C4}"/>
              </a:ext>
            </a:extLst>
          </p:cNvPr>
          <p:cNvSpPr/>
          <p:nvPr/>
        </p:nvSpPr>
        <p:spPr>
          <a:xfrm>
            <a:off x="3524862" y="3286023"/>
            <a:ext cx="648929" cy="33682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1D283CB0-6E79-89F6-4BE9-31B9AB2DAB29}"/>
              </a:ext>
            </a:extLst>
          </p:cNvPr>
          <p:cNvSpPr/>
          <p:nvPr/>
        </p:nvSpPr>
        <p:spPr>
          <a:xfrm>
            <a:off x="3502741" y="4725100"/>
            <a:ext cx="648929" cy="33682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形 12" descr="紧张表情，没有填充">
            <a:extLst>
              <a:ext uri="{FF2B5EF4-FFF2-40B4-BE49-F238E27FC236}">
                <a16:creationId xmlns:a16="http://schemas.microsoft.com/office/drawing/2014/main" id="{9FE2941A-AB85-5F81-6455-F4E3F096C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7919" y="3995637"/>
            <a:ext cx="627927" cy="62792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85BE854-A3B6-7590-44DE-91021712AF18}"/>
              </a:ext>
            </a:extLst>
          </p:cNvPr>
          <p:cNvSpPr txBox="1"/>
          <p:nvPr/>
        </p:nvSpPr>
        <p:spPr>
          <a:xfrm>
            <a:off x="7175779" y="4309601"/>
            <a:ext cx="43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400" dirty="0">
              <a:solidFill>
                <a:srgbClr val="0432FF"/>
              </a:solidFill>
            </a:endParaRPr>
          </a:p>
          <a:p>
            <a:r>
              <a:rPr kumimoji="1" lang="zh-CN" altLang="en-US" sz="2400" dirty="0">
                <a:solidFill>
                  <a:srgbClr val="0432FF"/>
                </a:solidFill>
              </a:rPr>
              <a:t>有多个平行的平面怎么办？</a:t>
            </a:r>
            <a:endParaRPr kumimoji="1" lang="en-US" altLang="zh-CN" sz="24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0120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82FC4-0A86-2B47-8F7B-F318765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744"/>
            <a:ext cx="10515600" cy="898602"/>
          </a:xfrm>
        </p:spPr>
        <p:txBody>
          <a:bodyPr/>
          <a:lstStyle/>
          <a:p>
            <a:r>
              <a:rPr kumimoji="1" lang="zh-CN" altLang="en-US" dirty="0"/>
              <a:t>点云形状拟合</a:t>
            </a:r>
            <a:r>
              <a:rPr kumimoji="1" lang="en-US" altLang="zh-CN" sz="3200" dirty="0"/>
              <a:t>——</a:t>
            </a:r>
            <a:r>
              <a:rPr kumimoji="1" lang="zh-CN" altLang="en-US" sz="3200" dirty="0"/>
              <a:t>对多个平面的拟合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B753537-AD41-46CE-9181-2150142CC92B}"/>
              </a:ext>
            </a:extLst>
          </p:cNvPr>
          <p:cNvSpPr txBox="1"/>
          <p:nvPr/>
        </p:nvSpPr>
        <p:spPr>
          <a:xfrm>
            <a:off x="7293122" y="2906692"/>
            <a:ext cx="43304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把所有点投影到和法向量同方向的直线上</a:t>
            </a:r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投影点的密度呈现“峰值”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每个“峰值”点对应一个平面</a:t>
            </a: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52B5E070-EBF2-4E37-BBFA-0DBC401F8C48}"/>
              </a:ext>
            </a:extLst>
          </p:cNvPr>
          <p:cNvSpPr/>
          <p:nvPr/>
        </p:nvSpPr>
        <p:spPr>
          <a:xfrm rot="1929589">
            <a:off x="2633087" y="1893495"/>
            <a:ext cx="1790700" cy="1085850"/>
          </a:xfrm>
          <a:prstGeom prst="parallelogram">
            <a:avLst>
              <a:gd name="adj" fmla="val 513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7BC4572A-5A91-4344-B1F7-CC85FA361B39}"/>
              </a:ext>
            </a:extLst>
          </p:cNvPr>
          <p:cNvSpPr/>
          <p:nvPr/>
        </p:nvSpPr>
        <p:spPr>
          <a:xfrm rot="1929589">
            <a:off x="1508097" y="2207414"/>
            <a:ext cx="1790700" cy="1085850"/>
          </a:xfrm>
          <a:prstGeom prst="parallelogram">
            <a:avLst>
              <a:gd name="adj" fmla="val 5131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6F1727D-8E99-4E42-874B-296A1A789F31}"/>
              </a:ext>
            </a:extLst>
          </p:cNvPr>
          <p:cNvSpPr/>
          <p:nvPr/>
        </p:nvSpPr>
        <p:spPr>
          <a:xfrm rot="1929589">
            <a:off x="2617620" y="3546264"/>
            <a:ext cx="1790700" cy="1085850"/>
          </a:xfrm>
          <a:prstGeom prst="parallelogram">
            <a:avLst>
              <a:gd name="adj" fmla="val 5131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0D66155-45FF-42DD-9F98-AD643F903C23}"/>
              </a:ext>
            </a:extLst>
          </p:cNvPr>
          <p:cNvGrpSpPr/>
          <p:nvPr/>
        </p:nvGrpSpPr>
        <p:grpSpPr>
          <a:xfrm rot="21340009">
            <a:off x="4539528" y="1728039"/>
            <a:ext cx="1237777" cy="4486275"/>
            <a:chOff x="5143777" y="1733550"/>
            <a:chExt cx="1237777" cy="4486275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03CF9EB-E3D3-4A18-A2AA-E7DC5FFE6636}"/>
                </a:ext>
              </a:extLst>
            </p:cNvPr>
            <p:cNvSpPr/>
            <p:nvPr/>
          </p:nvSpPr>
          <p:spPr>
            <a:xfrm>
              <a:off x="5143777" y="4153600"/>
              <a:ext cx="754446" cy="1590676"/>
            </a:xfrm>
            <a:custGeom>
              <a:avLst/>
              <a:gdLst>
                <a:gd name="connsiteX0" fmla="*/ 74953 w 465478"/>
                <a:gd name="connsiteY0" fmla="*/ 1276350 h 1276350"/>
                <a:gd name="connsiteX1" fmla="*/ 217828 w 465478"/>
                <a:gd name="connsiteY1" fmla="*/ 647700 h 1276350"/>
                <a:gd name="connsiteX2" fmla="*/ 160678 w 465478"/>
                <a:gd name="connsiteY2" fmla="*/ 438150 h 1276350"/>
                <a:gd name="connsiteX3" fmla="*/ 8278 w 465478"/>
                <a:gd name="connsiteY3" fmla="*/ 257175 h 1276350"/>
                <a:gd name="connsiteX4" fmla="*/ 46378 w 465478"/>
                <a:gd name="connsiteY4" fmla="*/ 200025 h 1276350"/>
                <a:gd name="connsiteX5" fmla="*/ 265453 w 465478"/>
                <a:gd name="connsiteY5" fmla="*/ 209550 h 1276350"/>
                <a:gd name="connsiteX6" fmla="*/ 465478 w 465478"/>
                <a:gd name="connsiteY6" fmla="*/ 0 h 1276350"/>
                <a:gd name="connsiteX0" fmla="*/ 74953 w 388341"/>
                <a:gd name="connsiteY0" fmla="*/ 1528763 h 1528763"/>
                <a:gd name="connsiteX1" fmla="*/ 217828 w 388341"/>
                <a:gd name="connsiteY1" fmla="*/ 900113 h 1528763"/>
                <a:gd name="connsiteX2" fmla="*/ 160678 w 388341"/>
                <a:gd name="connsiteY2" fmla="*/ 690563 h 1528763"/>
                <a:gd name="connsiteX3" fmla="*/ 8278 w 388341"/>
                <a:gd name="connsiteY3" fmla="*/ 509588 h 1528763"/>
                <a:gd name="connsiteX4" fmla="*/ 46378 w 388341"/>
                <a:gd name="connsiteY4" fmla="*/ 452438 h 1528763"/>
                <a:gd name="connsiteX5" fmla="*/ 265453 w 388341"/>
                <a:gd name="connsiteY5" fmla="*/ 461963 h 1528763"/>
                <a:gd name="connsiteX6" fmla="*/ 388341 w 388341"/>
                <a:gd name="connsiteY6" fmla="*/ 0 h 1528763"/>
                <a:gd name="connsiteX0" fmla="*/ 74953 w 388341"/>
                <a:gd name="connsiteY0" fmla="*/ 1528763 h 1528763"/>
                <a:gd name="connsiteX1" fmla="*/ 217828 w 388341"/>
                <a:gd name="connsiteY1" fmla="*/ 900113 h 1528763"/>
                <a:gd name="connsiteX2" fmla="*/ 160678 w 388341"/>
                <a:gd name="connsiteY2" fmla="*/ 690563 h 1528763"/>
                <a:gd name="connsiteX3" fmla="*/ 8278 w 388341"/>
                <a:gd name="connsiteY3" fmla="*/ 509588 h 1528763"/>
                <a:gd name="connsiteX4" fmla="*/ 46378 w 388341"/>
                <a:gd name="connsiteY4" fmla="*/ 452438 h 1528763"/>
                <a:gd name="connsiteX5" fmla="*/ 265453 w 388341"/>
                <a:gd name="connsiteY5" fmla="*/ 461963 h 1528763"/>
                <a:gd name="connsiteX6" fmla="*/ 388341 w 388341"/>
                <a:gd name="connsiteY6" fmla="*/ 0 h 1528763"/>
                <a:gd name="connsiteX0" fmla="*/ 107938 w 421326"/>
                <a:gd name="connsiteY0" fmla="*/ 1528763 h 1528763"/>
                <a:gd name="connsiteX1" fmla="*/ 250813 w 421326"/>
                <a:gd name="connsiteY1" fmla="*/ 900113 h 1528763"/>
                <a:gd name="connsiteX2" fmla="*/ 193663 w 421326"/>
                <a:gd name="connsiteY2" fmla="*/ 690563 h 1528763"/>
                <a:gd name="connsiteX3" fmla="*/ 41263 w 421326"/>
                <a:gd name="connsiteY3" fmla="*/ 509588 h 1528763"/>
                <a:gd name="connsiteX4" fmla="*/ 79363 w 421326"/>
                <a:gd name="connsiteY4" fmla="*/ 452438 h 1528763"/>
                <a:gd name="connsiteX5" fmla="*/ 298438 w 421326"/>
                <a:gd name="connsiteY5" fmla="*/ 461963 h 1528763"/>
                <a:gd name="connsiteX6" fmla="*/ 421326 w 421326"/>
                <a:gd name="connsiteY6" fmla="*/ 0 h 1528763"/>
                <a:gd name="connsiteX0" fmla="*/ 107938 w 421326"/>
                <a:gd name="connsiteY0" fmla="*/ 1528763 h 1528763"/>
                <a:gd name="connsiteX1" fmla="*/ 189759 w 421326"/>
                <a:gd name="connsiteY1" fmla="*/ 1128715 h 1528763"/>
                <a:gd name="connsiteX2" fmla="*/ 250813 w 421326"/>
                <a:gd name="connsiteY2" fmla="*/ 900113 h 1528763"/>
                <a:gd name="connsiteX3" fmla="*/ 193663 w 421326"/>
                <a:gd name="connsiteY3" fmla="*/ 690563 h 1528763"/>
                <a:gd name="connsiteX4" fmla="*/ 41263 w 421326"/>
                <a:gd name="connsiteY4" fmla="*/ 509588 h 1528763"/>
                <a:gd name="connsiteX5" fmla="*/ 79363 w 421326"/>
                <a:gd name="connsiteY5" fmla="*/ 452438 h 1528763"/>
                <a:gd name="connsiteX6" fmla="*/ 298438 w 421326"/>
                <a:gd name="connsiteY6" fmla="*/ 461963 h 1528763"/>
                <a:gd name="connsiteX7" fmla="*/ 421326 w 421326"/>
                <a:gd name="connsiteY7" fmla="*/ 0 h 1528763"/>
                <a:gd name="connsiteX0" fmla="*/ 110598 w 421326"/>
                <a:gd name="connsiteY0" fmla="*/ 1590676 h 1590676"/>
                <a:gd name="connsiteX1" fmla="*/ 189759 w 421326"/>
                <a:gd name="connsiteY1" fmla="*/ 1128715 h 1590676"/>
                <a:gd name="connsiteX2" fmla="*/ 250813 w 421326"/>
                <a:gd name="connsiteY2" fmla="*/ 900113 h 1590676"/>
                <a:gd name="connsiteX3" fmla="*/ 193663 w 421326"/>
                <a:gd name="connsiteY3" fmla="*/ 690563 h 1590676"/>
                <a:gd name="connsiteX4" fmla="*/ 41263 w 421326"/>
                <a:gd name="connsiteY4" fmla="*/ 509588 h 1590676"/>
                <a:gd name="connsiteX5" fmla="*/ 79363 w 421326"/>
                <a:gd name="connsiteY5" fmla="*/ 452438 h 1590676"/>
                <a:gd name="connsiteX6" fmla="*/ 298438 w 421326"/>
                <a:gd name="connsiteY6" fmla="*/ 461963 h 1590676"/>
                <a:gd name="connsiteX7" fmla="*/ 421326 w 421326"/>
                <a:gd name="connsiteY7" fmla="*/ 0 h 1590676"/>
                <a:gd name="connsiteX0" fmla="*/ 110598 w 421326"/>
                <a:gd name="connsiteY0" fmla="*/ 1590676 h 1590676"/>
                <a:gd name="connsiteX1" fmla="*/ 197739 w 421326"/>
                <a:gd name="connsiteY1" fmla="*/ 1114427 h 1590676"/>
                <a:gd name="connsiteX2" fmla="*/ 250813 w 421326"/>
                <a:gd name="connsiteY2" fmla="*/ 900113 h 1590676"/>
                <a:gd name="connsiteX3" fmla="*/ 193663 w 421326"/>
                <a:gd name="connsiteY3" fmla="*/ 690563 h 1590676"/>
                <a:gd name="connsiteX4" fmla="*/ 41263 w 421326"/>
                <a:gd name="connsiteY4" fmla="*/ 509588 h 1590676"/>
                <a:gd name="connsiteX5" fmla="*/ 79363 w 421326"/>
                <a:gd name="connsiteY5" fmla="*/ 452438 h 1590676"/>
                <a:gd name="connsiteX6" fmla="*/ 298438 w 421326"/>
                <a:gd name="connsiteY6" fmla="*/ 461963 h 1590676"/>
                <a:gd name="connsiteX7" fmla="*/ 421326 w 421326"/>
                <a:gd name="connsiteY7" fmla="*/ 0 h 1590676"/>
                <a:gd name="connsiteX0" fmla="*/ 110598 w 421326"/>
                <a:gd name="connsiteY0" fmla="*/ 1590676 h 1590676"/>
                <a:gd name="connsiteX1" fmla="*/ 197739 w 421326"/>
                <a:gd name="connsiteY1" fmla="*/ 1114427 h 1590676"/>
                <a:gd name="connsiteX2" fmla="*/ 237513 w 421326"/>
                <a:gd name="connsiteY2" fmla="*/ 823913 h 1590676"/>
                <a:gd name="connsiteX3" fmla="*/ 193663 w 421326"/>
                <a:gd name="connsiteY3" fmla="*/ 690563 h 1590676"/>
                <a:gd name="connsiteX4" fmla="*/ 41263 w 421326"/>
                <a:gd name="connsiteY4" fmla="*/ 509588 h 1590676"/>
                <a:gd name="connsiteX5" fmla="*/ 79363 w 421326"/>
                <a:gd name="connsiteY5" fmla="*/ 452438 h 1590676"/>
                <a:gd name="connsiteX6" fmla="*/ 298438 w 421326"/>
                <a:gd name="connsiteY6" fmla="*/ 461963 h 1590676"/>
                <a:gd name="connsiteX7" fmla="*/ 421326 w 421326"/>
                <a:gd name="connsiteY7" fmla="*/ 0 h 1590676"/>
                <a:gd name="connsiteX0" fmla="*/ 110321 w 421049"/>
                <a:gd name="connsiteY0" fmla="*/ 1590676 h 1590676"/>
                <a:gd name="connsiteX1" fmla="*/ 197462 w 421049"/>
                <a:gd name="connsiteY1" fmla="*/ 1114427 h 1590676"/>
                <a:gd name="connsiteX2" fmla="*/ 237236 w 421049"/>
                <a:gd name="connsiteY2" fmla="*/ 823913 h 1590676"/>
                <a:gd name="connsiteX3" fmla="*/ 193386 w 421049"/>
                <a:gd name="connsiteY3" fmla="*/ 690563 h 1590676"/>
                <a:gd name="connsiteX4" fmla="*/ 40986 w 421049"/>
                <a:gd name="connsiteY4" fmla="*/ 509588 h 1590676"/>
                <a:gd name="connsiteX5" fmla="*/ 79086 w 421049"/>
                <a:gd name="connsiteY5" fmla="*/ 452438 h 1590676"/>
                <a:gd name="connsiteX6" fmla="*/ 290181 w 421049"/>
                <a:gd name="connsiteY6" fmla="*/ 566738 h 1590676"/>
                <a:gd name="connsiteX7" fmla="*/ 421049 w 421049"/>
                <a:gd name="connsiteY7" fmla="*/ 0 h 1590676"/>
                <a:gd name="connsiteX0" fmla="*/ 110321 w 421049"/>
                <a:gd name="connsiteY0" fmla="*/ 1590676 h 1590676"/>
                <a:gd name="connsiteX1" fmla="*/ 197462 w 421049"/>
                <a:gd name="connsiteY1" fmla="*/ 1114427 h 1590676"/>
                <a:gd name="connsiteX2" fmla="*/ 237236 w 421049"/>
                <a:gd name="connsiteY2" fmla="*/ 823913 h 1590676"/>
                <a:gd name="connsiteX3" fmla="*/ 193386 w 421049"/>
                <a:gd name="connsiteY3" fmla="*/ 690563 h 1590676"/>
                <a:gd name="connsiteX4" fmla="*/ 40986 w 421049"/>
                <a:gd name="connsiteY4" fmla="*/ 509588 h 1590676"/>
                <a:gd name="connsiteX5" fmla="*/ 79086 w 421049"/>
                <a:gd name="connsiteY5" fmla="*/ 452438 h 1590676"/>
                <a:gd name="connsiteX6" fmla="*/ 290181 w 421049"/>
                <a:gd name="connsiteY6" fmla="*/ 566738 h 1590676"/>
                <a:gd name="connsiteX7" fmla="*/ 421049 w 421049"/>
                <a:gd name="connsiteY7" fmla="*/ 0 h 1590676"/>
                <a:gd name="connsiteX0" fmla="*/ 77378 w 388106"/>
                <a:gd name="connsiteY0" fmla="*/ 1590676 h 1590676"/>
                <a:gd name="connsiteX1" fmla="*/ 164519 w 388106"/>
                <a:gd name="connsiteY1" fmla="*/ 1114427 h 1590676"/>
                <a:gd name="connsiteX2" fmla="*/ 204293 w 388106"/>
                <a:gd name="connsiteY2" fmla="*/ 823913 h 1590676"/>
                <a:gd name="connsiteX3" fmla="*/ 160443 w 388106"/>
                <a:gd name="connsiteY3" fmla="*/ 690563 h 1590676"/>
                <a:gd name="connsiteX4" fmla="*/ 8043 w 388106"/>
                <a:gd name="connsiteY4" fmla="*/ 509588 h 1590676"/>
                <a:gd name="connsiteX5" fmla="*/ 46143 w 388106"/>
                <a:gd name="connsiteY5" fmla="*/ 509588 h 1590676"/>
                <a:gd name="connsiteX6" fmla="*/ 257238 w 388106"/>
                <a:gd name="connsiteY6" fmla="*/ 566738 h 1590676"/>
                <a:gd name="connsiteX7" fmla="*/ 388106 w 388106"/>
                <a:gd name="connsiteY7" fmla="*/ 0 h 1590676"/>
                <a:gd name="connsiteX0" fmla="*/ 105935 w 416663"/>
                <a:gd name="connsiteY0" fmla="*/ 1590676 h 1590676"/>
                <a:gd name="connsiteX1" fmla="*/ 193076 w 416663"/>
                <a:gd name="connsiteY1" fmla="*/ 1114427 h 1590676"/>
                <a:gd name="connsiteX2" fmla="*/ 232850 w 416663"/>
                <a:gd name="connsiteY2" fmla="*/ 823913 h 1590676"/>
                <a:gd name="connsiteX3" fmla="*/ 189000 w 416663"/>
                <a:gd name="connsiteY3" fmla="*/ 690563 h 1590676"/>
                <a:gd name="connsiteX4" fmla="*/ 4682 w 416663"/>
                <a:gd name="connsiteY4" fmla="*/ 461963 h 1590676"/>
                <a:gd name="connsiteX5" fmla="*/ 74700 w 416663"/>
                <a:gd name="connsiteY5" fmla="*/ 509588 h 1590676"/>
                <a:gd name="connsiteX6" fmla="*/ 285795 w 416663"/>
                <a:gd name="connsiteY6" fmla="*/ 566738 h 1590676"/>
                <a:gd name="connsiteX7" fmla="*/ 416663 w 416663"/>
                <a:gd name="connsiteY7" fmla="*/ 0 h 1590676"/>
                <a:gd name="connsiteX0" fmla="*/ 104971 w 415699"/>
                <a:gd name="connsiteY0" fmla="*/ 1590676 h 1590676"/>
                <a:gd name="connsiteX1" fmla="*/ 192112 w 415699"/>
                <a:gd name="connsiteY1" fmla="*/ 1114427 h 1590676"/>
                <a:gd name="connsiteX2" fmla="*/ 231886 w 415699"/>
                <a:gd name="connsiteY2" fmla="*/ 823913 h 1590676"/>
                <a:gd name="connsiteX3" fmla="*/ 188036 w 415699"/>
                <a:gd name="connsiteY3" fmla="*/ 690563 h 1590676"/>
                <a:gd name="connsiteX4" fmla="*/ 3718 w 415699"/>
                <a:gd name="connsiteY4" fmla="*/ 461963 h 1590676"/>
                <a:gd name="connsiteX5" fmla="*/ 81715 w 415699"/>
                <a:gd name="connsiteY5" fmla="*/ 481013 h 1590676"/>
                <a:gd name="connsiteX6" fmla="*/ 284831 w 415699"/>
                <a:gd name="connsiteY6" fmla="*/ 566738 h 1590676"/>
                <a:gd name="connsiteX7" fmla="*/ 415699 w 415699"/>
                <a:gd name="connsiteY7" fmla="*/ 0 h 1590676"/>
                <a:gd name="connsiteX0" fmla="*/ 108767 w 419495"/>
                <a:gd name="connsiteY0" fmla="*/ 1590676 h 1590676"/>
                <a:gd name="connsiteX1" fmla="*/ 195908 w 419495"/>
                <a:gd name="connsiteY1" fmla="*/ 1114427 h 1590676"/>
                <a:gd name="connsiteX2" fmla="*/ 235682 w 419495"/>
                <a:gd name="connsiteY2" fmla="*/ 823913 h 1590676"/>
                <a:gd name="connsiteX3" fmla="*/ 191832 w 419495"/>
                <a:gd name="connsiteY3" fmla="*/ 690563 h 1590676"/>
                <a:gd name="connsiteX4" fmla="*/ 7514 w 419495"/>
                <a:gd name="connsiteY4" fmla="*/ 461963 h 1590676"/>
                <a:gd name="connsiteX5" fmla="*/ 85511 w 419495"/>
                <a:gd name="connsiteY5" fmla="*/ 481013 h 1590676"/>
                <a:gd name="connsiteX6" fmla="*/ 288627 w 419495"/>
                <a:gd name="connsiteY6" fmla="*/ 566738 h 1590676"/>
                <a:gd name="connsiteX7" fmla="*/ 419495 w 419495"/>
                <a:gd name="connsiteY7" fmla="*/ 0 h 1590676"/>
                <a:gd name="connsiteX0" fmla="*/ 110633 w 421361"/>
                <a:gd name="connsiteY0" fmla="*/ 1590676 h 1590676"/>
                <a:gd name="connsiteX1" fmla="*/ 197774 w 421361"/>
                <a:gd name="connsiteY1" fmla="*/ 1114427 h 1590676"/>
                <a:gd name="connsiteX2" fmla="*/ 237548 w 421361"/>
                <a:gd name="connsiteY2" fmla="*/ 823913 h 1590676"/>
                <a:gd name="connsiteX3" fmla="*/ 193698 w 421361"/>
                <a:gd name="connsiteY3" fmla="*/ 690563 h 1590676"/>
                <a:gd name="connsiteX4" fmla="*/ 9380 w 421361"/>
                <a:gd name="connsiteY4" fmla="*/ 461963 h 1590676"/>
                <a:gd name="connsiteX5" fmla="*/ 87377 w 421361"/>
                <a:gd name="connsiteY5" fmla="*/ 481013 h 1590676"/>
                <a:gd name="connsiteX6" fmla="*/ 290493 w 421361"/>
                <a:gd name="connsiteY6" fmla="*/ 566738 h 1590676"/>
                <a:gd name="connsiteX7" fmla="*/ 421361 w 421361"/>
                <a:gd name="connsiteY7" fmla="*/ 0 h 1590676"/>
                <a:gd name="connsiteX0" fmla="*/ 110633 w 421361"/>
                <a:gd name="connsiteY0" fmla="*/ 1590676 h 1590676"/>
                <a:gd name="connsiteX1" fmla="*/ 197774 w 421361"/>
                <a:gd name="connsiteY1" fmla="*/ 1114427 h 1590676"/>
                <a:gd name="connsiteX2" fmla="*/ 237548 w 421361"/>
                <a:gd name="connsiteY2" fmla="*/ 823913 h 1590676"/>
                <a:gd name="connsiteX3" fmla="*/ 193698 w 421361"/>
                <a:gd name="connsiteY3" fmla="*/ 690563 h 1590676"/>
                <a:gd name="connsiteX4" fmla="*/ 9380 w 421361"/>
                <a:gd name="connsiteY4" fmla="*/ 461963 h 1590676"/>
                <a:gd name="connsiteX5" fmla="*/ 87377 w 421361"/>
                <a:gd name="connsiteY5" fmla="*/ 481013 h 1590676"/>
                <a:gd name="connsiteX6" fmla="*/ 290493 w 421361"/>
                <a:gd name="connsiteY6" fmla="*/ 566738 h 1590676"/>
                <a:gd name="connsiteX7" fmla="*/ 421361 w 421361"/>
                <a:gd name="connsiteY7" fmla="*/ 0 h 1590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361" h="1590676">
                  <a:moveTo>
                    <a:pt x="110633" y="1590676"/>
                  </a:moveTo>
                  <a:cubicBezTo>
                    <a:pt x="123383" y="1541464"/>
                    <a:pt x="173962" y="1219202"/>
                    <a:pt x="197774" y="1114427"/>
                  </a:cubicBezTo>
                  <a:cubicBezTo>
                    <a:pt x="221587" y="1009652"/>
                    <a:pt x="238227" y="894557"/>
                    <a:pt x="237548" y="823913"/>
                  </a:cubicBezTo>
                  <a:cubicBezTo>
                    <a:pt x="236869" y="753269"/>
                    <a:pt x="231726" y="750888"/>
                    <a:pt x="193698" y="690563"/>
                  </a:cubicBezTo>
                  <a:cubicBezTo>
                    <a:pt x="155670" y="630238"/>
                    <a:pt x="27100" y="496888"/>
                    <a:pt x="9380" y="461963"/>
                  </a:cubicBezTo>
                  <a:cubicBezTo>
                    <a:pt x="-8340" y="427038"/>
                    <a:pt x="-10013" y="411163"/>
                    <a:pt x="87377" y="481013"/>
                  </a:cubicBezTo>
                  <a:cubicBezTo>
                    <a:pt x="184767" y="550863"/>
                    <a:pt x="220643" y="600075"/>
                    <a:pt x="290493" y="566738"/>
                  </a:cubicBezTo>
                  <a:cubicBezTo>
                    <a:pt x="344383" y="390526"/>
                    <a:pt x="369572" y="254794"/>
                    <a:pt x="421361" y="0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AF1D092-9B93-42C6-AA23-8AD83A3244E6}"/>
                </a:ext>
              </a:extLst>
            </p:cNvPr>
            <p:cNvSpPr/>
            <p:nvPr/>
          </p:nvSpPr>
          <p:spPr>
            <a:xfrm>
              <a:off x="5799909" y="2737027"/>
              <a:ext cx="581645" cy="839199"/>
            </a:xfrm>
            <a:custGeom>
              <a:avLst/>
              <a:gdLst>
                <a:gd name="connsiteX0" fmla="*/ 74953 w 465478"/>
                <a:gd name="connsiteY0" fmla="*/ 1276350 h 1276350"/>
                <a:gd name="connsiteX1" fmla="*/ 217828 w 465478"/>
                <a:gd name="connsiteY1" fmla="*/ 647700 h 1276350"/>
                <a:gd name="connsiteX2" fmla="*/ 160678 w 465478"/>
                <a:gd name="connsiteY2" fmla="*/ 438150 h 1276350"/>
                <a:gd name="connsiteX3" fmla="*/ 8278 w 465478"/>
                <a:gd name="connsiteY3" fmla="*/ 257175 h 1276350"/>
                <a:gd name="connsiteX4" fmla="*/ 46378 w 465478"/>
                <a:gd name="connsiteY4" fmla="*/ 200025 h 1276350"/>
                <a:gd name="connsiteX5" fmla="*/ 265453 w 465478"/>
                <a:gd name="connsiteY5" fmla="*/ 209550 h 1276350"/>
                <a:gd name="connsiteX6" fmla="*/ 465478 w 465478"/>
                <a:gd name="connsiteY6" fmla="*/ 0 h 1276350"/>
                <a:gd name="connsiteX0" fmla="*/ 74953 w 388341"/>
                <a:gd name="connsiteY0" fmla="*/ 1528763 h 1528763"/>
                <a:gd name="connsiteX1" fmla="*/ 217828 w 388341"/>
                <a:gd name="connsiteY1" fmla="*/ 900113 h 1528763"/>
                <a:gd name="connsiteX2" fmla="*/ 160678 w 388341"/>
                <a:gd name="connsiteY2" fmla="*/ 690563 h 1528763"/>
                <a:gd name="connsiteX3" fmla="*/ 8278 w 388341"/>
                <a:gd name="connsiteY3" fmla="*/ 509588 h 1528763"/>
                <a:gd name="connsiteX4" fmla="*/ 46378 w 388341"/>
                <a:gd name="connsiteY4" fmla="*/ 452438 h 1528763"/>
                <a:gd name="connsiteX5" fmla="*/ 265453 w 388341"/>
                <a:gd name="connsiteY5" fmla="*/ 461963 h 1528763"/>
                <a:gd name="connsiteX6" fmla="*/ 388341 w 388341"/>
                <a:gd name="connsiteY6" fmla="*/ 0 h 1528763"/>
                <a:gd name="connsiteX0" fmla="*/ 74953 w 388341"/>
                <a:gd name="connsiteY0" fmla="*/ 1528763 h 1528763"/>
                <a:gd name="connsiteX1" fmla="*/ 217828 w 388341"/>
                <a:gd name="connsiteY1" fmla="*/ 900113 h 1528763"/>
                <a:gd name="connsiteX2" fmla="*/ 160678 w 388341"/>
                <a:gd name="connsiteY2" fmla="*/ 690563 h 1528763"/>
                <a:gd name="connsiteX3" fmla="*/ 8278 w 388341"/>
                <a:gd name="connsiteY3" fmla="*/ 509588 h 1528763"/>
                <a:gd name="connsiteX4" fmla="*/ 46378 w 388341"/>
                <a:gd name="connsiteY4" fmla="*/ 452438 h 1528763"/>
                <a:gd name="connsiteX5" fmla="*/ 265453 w 388341"/>
                <a:gd name="connsiteY5" fmla="*/ 461963 h 1528763"/>
                <a:gd name="connsiteX6" fmla="*/ 388341 w 388341"/>
                <a:gd name="connsiteY6" fmla="*/ 0 h 1528763"/>
                <a:gd name="connsiteX0" fmla="*/ 107938 w 421326"/>
                <a:gd name="connsiteY0" fmla="*/ 1528763 h 1528763"/>
                <a:gd name="connsiteX1" fmla="*/ 250813 w 421326"/>
                <a:gd name="connsiteY1" fmla="*/ 900113 h 1528763"/>
                <a:gd name="connsiteX2" fmla="*/ 193663 w 421326"/>
                <a:gd name="connsiteY2" fmla="*/ 690563 h 1528763"/>
                <a:gd name="connsiteX3" fmla="*/ 41263 w 421326"/>
                <a:gd name="connsiteY3" fmla="*/ 509588 h 1528763"/>
                <a:gd name="connsiteX4" fmla="*/ 79363 w 421326"/>
                <a:gd name="connsiteY4" fmla="*/ 452438 h 1528763"/>
                <a:gd name="connsiteX5" fmla="*/ 298438 w 421326"/>
                <a:gd name="connsiteY5" fmla="*/ 461963 h 1528763"/>
                <a:gd name="connsiteX6" fmla="*/ 421326 w 421326"/>
                <a:gd name="connsiteY6" fmla="*/ 0 h 1528763"/>
                <a:gd name="connsiteX0" fmla="*/ 107938 w 421326"/>
                <a:gd name="connsiteY0" fmla="*/ 1528763 h 1528763"/>
                <a:gd name="connsiteX1" fmla="*/ 189759 w 421326"/>
                <a:gd name="connsiteY1" fmla="*/ 1128715 h 1528763"/>
                <a:gd name="connsiteX2" fmla="*/ 250813 w 421326"/>
                <a:gd name="connsiteY2" fmla="*/ 900113 h 1528763"/>
                <a:gd name="connsiteX3" fmla="*/ 193663 w 421326"/>
                <a:gd name="connsiteY3" fmla="*/ 690563 h 1528763"/>
                <a:gd name="connsiteX4" fmla="*/ 41263 w 421326"/>
                <a:gd name="connsiteY4" fmla="*/ 509588 h 1528763"/>
                <a:gd name="connsiteX5" fmla="*/ 79363 w 421326"/>
                <a:gd name="connsiteY5" fmla="*/ 452438 h 1528763"/>
                <a:gd name="connsiteX6" fmla="*/ 298438 w 421326"/>
                <a:gd name="connsiteY6" fmla="*/ 461963 h 1528763"/>
                <a:gd name="connsiteX7" fmla="*/ 421326 w 421326"/>
                <a:gd name="connsiteY7" fmla="*/ 0 h 1528763"/>
                <a:gd name="connsiteX0" fmla="*/ 110598 w 421326"/>
                <a:gd name="connsiteY0" fmla="*/ 1590676 h 1590676"/>
                <a:gd name="connsiteX1" fmla="*/ 189759 w 421326"/>
                <a:gd name="connsiteY1" fmla="*/ 1128715 h 1590676"/>
                <a:gd name="connsiteX2" fmla="*/ 250813 w 421326"/>
                <a:gd name="connsiteY2" fmla="*/ 900113 h 1590676"/>
                <a:gd name="connsiteX3" fmla="*/ 193663 w 421326"/>
                <a:gd name="connsiteY3" fmla="*/ 690563 h 1590676"/>
                <a:gd name="connsiteX4" fmla="*/ 41263 w 421326"/>
                <a:gd name="connsiteY4" fmla="*/ 509588 h 1590676"/>
                <a:gd name="connsiteX5" fmla="*/ 79363 w 421326"/>
                <a:gd name="connsiteY5" fmla="*/ 452438 h 1590676"/>
                <a:gd name="connsiteX6" fmla="*/ 298438 w 421326"/>
                <a:gd name="connsiteY6" fmla="*/ 461963 h 1590676"/>
                <a:gd name="connsiteX7" fmla="*/ 421326 w 421326"/>
                <a:gd name="connsiteY7" fmla="*/ 0 h 1590676"/>
                <a:gd name="connsiteX0" fmla="*/ 110598 w 421326"/>
                <a:gd name="connsiteY0" fmla="*/ 1590676 h 1590676"/>
                <a:gd name="connsiteX1" fmla="*/ 197739 w 421326"/>
                <a:gd name="connsiteY1" fmla="*/ 1114427 h 1590676"/>
                <a:gd name="connsiteX2" fmla="*/ 250813 w 421326"/>
                <a:gd name="connsiteY2" fmla="*/ 900113 h 1590676"/>
                <a:gd name="connsiteX3" fmla="*/ 193663 w 421326"/>
                <a:gd name="connsiteY3" fmla="*/ 690563 h 1590676"/>
                <a:gd name="connsiteX4" fmla="*/ 41263 w 421326"/>
                <a:gd name="connsiteY4" fmla="*/ 509588 h 1590676"/>
                <a:gd name="connsiteX5" fmla="*/ 79363 w 421326"/>
                <a:gd name="connsiteY5" fmla="*/ 452438 h 1590676"/>
                <a:gd name="connsiteX6" fmla="*/ 298438 w 421326"/>
                <a:gd name="connsiteY6" fmla="*/ 461963 h 1590676"/>
                <a:gd name="connsiteX7" fmla="*/ 421326 w 421326"/>
                <a:gd name="connsiteY7" fmla="*/ 0 h 1590676"/>
                <a:gd name="connsiteX0" fmla="*/ 110598 w 421326"/>
                <a:gd name="connsiteY0" fmla="*/ 1590676 h 1590676"/>
                <a:gd name="connsiteX1" fmla="*/ 197739 w 421326"/>
                <a:gd name="connsiteY1" fmla="*/ 1114427 h 1590676"/>
                <a:gd name="connsiteX2" fmla="*/ 237513 w 421326"/>
                <a:gd name="connsiteY2" fmla="*/ 823913 h 1590676"/>
                <a:gd name="connsiteX3" fmla="*/ 193663 w 421326"/>
                <a:gd name="connsiteY3" fmla="*/ 690563 h 1590676"/>
                <a:gd name="connsiteX4" fmla="*/ 41263 w 421326"/>
                <a:gd name="connsiteY4" fmla="*/ 509588 h 1590676"/>
                <a:gd name="connsiteX5" fmla="*/ 79363 w 421326"/>
                <a:gd name="connsiteY5" fmla="*/ 452438 h 1590676"/>
                <a:gd name="connsiteX6" fmla="*/ 298438 w 421326"/>
                <a:gd name="connsiteY6" fmla="*/ 461963 h 1590676"/>
                <a:gd name="connsiteX7" fmla="*/ 421326 w 421326"/>
                <a:gd name="connsiteY7" fmla="*/ 0 h 1590676"/>
                <a:gd name="connsiteX0" fmla="*/ 110321 w 421049"/>
                <a:gd name="connsiteY0" fmla="*/ 1590676 h 1590676"/>
                <a:gd name="connsiteX1" fmla="*/ 197462 w 421049"/>
                <a:gd name="connsiteY1" fmla="*/ 1114427 h 1590676"/>
                <a:gd name="connsiteX2" fmla="*/ 237236 w 421049"/>
                <a:gd name="connsiteY2" fmla="*/ 823913 h 1590676"/>
                <a:gd name="connsiteX3" fmla="*/ 193386 w 421049"/>
                <a:gd name="connsiteY3" fmla="*/ 690563 h 1590676"/>
                <a:gd name="connsiteX4" fmla="*/ 40986 w 421049"/>
                <a:gd name="connsiteY4" fmla="*/ 509588 h 1590676"/>
                <a:gd name="connsiteX5" fmla="*/ 79086 w 421049"/>
                <a:gd name="connsiteY5" fmla="*/ 452438 h 1590676"/>
                <a:gd name="connsiteX6" fmla="*/ 290181 w 421049"/>
                <a:gd name="connsiteY6" fmla="*/ 566738 h 1590676"/>
                <a:gd name="connsiteX7" fmla="*/ 421049 w 421049"/>
                <a:gd name="connsiteY7" fmla="*/ 0 h 1590676"/>
                <a:gd name="connsiteX0" fmla="*/ 110321 w 421049"/>
                <a:gd name="connsiteY0" fmla="*/ 1590676 h 1590676"/>
                <a:gd name="connsiteX1" fmla="*/ 197462 w 421049"/>
                <a:gd name="connsiteY1" fmla="*/ 1114427 h 1590676"/>
                <a:gd name="connsiteX2" fmla="*/ 237236 w 421049"/>
                <a:gd name="connsiteY2" fmla="*/ 823913 h 1590676"/>
                <a:gd name="connsiteX3" fmla="*/ 193386 w 421049"/>
                <a:gd name="connsiteY3" fmla="*/ 690563 h 1590676"/>
                <a:gd name="connsiteX4" fmla="*/ 40986 w 421049"/>
                <a:gd name="connsiteY4" fmla="*/ 509588 h 1590676"/>
                <a:gd name="connsiteX5" fmla="*/ 79086 w 421049"/>
                <a:gd name="connsiteY5" fmla="*/ 452438 h 1590676"/>
                <a:gd name="connsiteX6" fmla="*/ 290181 w 421049"/>
                <a:gd name="connsiteY6" fmla="*/ 566738 h 1590676"/>
                <a:gd name="connsiteX7" fmla="*/ 421049 w 421049"/>
                <a:gd name="connsiteY7" fmla="*/ 0 h 1590676"/>
                <a:gd name="connsiteX0" fmla="*/ 77378 w 388106"/>
                <a:gd name="connsiteY0" fmla="*/ 1590676 h 1590676"/>
                <a:gd name="connsiteX1" fmla="*/ 164519 w 388106"/>
                <a:gd name="connsiteY1" fmla="*/ 1114427 h 1590676"/>
                <a:gd name="connsiteX2" fmla="*/ 204293 w 388106"/>
                <a:gd name="connsiteY2" fmla="*/ 823913 h 1590676"/>
                <a:gd name="connsiteX3" fmla="*/ 160443 w 388106"/>
                <a:gd name="connsiteY3" fmla="*/ 690563 h 1590676"/>
                <a:gd name="connsiteX4" fmla="*/ 8043 w 388106"/>
                <a:gd name="connsiteY4" fmla="*/ 509588 h 1590676"/>
                <a:gd name="connsiteX5" fmla="*/ 46143 w 388106"/>
                <a:gd name="connsiteY5" fmla="*/ 509588 h 1590676"/>
                <a:gd name="connsiteX6" fmla="*/ 257238 w 388106"/>
                <a:gd name="connsiteY6" fmla="*/ 566738 h 1590676"/>
                <a:gd name="connsiteX7" fmla="*/ 388106 w 388106"/>
                <a:gd name="connsiteY7" fmla="*/ 0 h 1590676"/>
                <a:gd name="connsiteX0" fmla="*/ 105935 w 416663"/>
                <a:gd name="connsiteY0" fmla="*/ 1590676 h 1590676"/>
                <a:gd name="connsiteX1" fmla="*/ 193076 w 416663"/>
                <a:gd name="connsiteY1" fmla="*/ 1114427 h 1590676"/>
                <a:gd name="connsiteX2" fmla="*/ 232850 w 416663"/>
                <a:gd name="connsiteY2" fmla="*/ 823913 h 1590676"/>
                <a:gd name="connsiteX3" fmla="*/ 189000 w 416663"/>
                <a:gd name="connsiteY3" fmla="*/ 690563 h 1590676"/>
                <a:gd name="connsiteX4" fmla="*/ 4682 w 416663"/>
                <a:gd name="connsiteY4" fmla="*/ 461963 h 1590676"/>
                <a:gd name="connsiteX5" fmla="*/ 74700 w 416663"/>
                <a:gd name="connsiteY5" fmla="*/ 509588 h 1590676"/>
                <a:gd name="connsiteX6" fmla="*/ 285795 w 416663"/>
                <a:gd name="connsiteY6" fmla="*/ 566738 h 1590676"/>
                <a:gd name="connsiteX7" fmla="*/ 416663 w 416663"/>
                <a:gd name="connsiteY7" fmla="*/ 0 h 1590676"/>
                <a:gd name="connsiteX0" fmla="*/ 104971 w 415699"/>
                <a:gd name="connsiteY0" fmla="*/ 1590676 h 1590676"/>
                <a:gd name="connsiteX1" fmla="*/ 192112 w 415699"/>
                <a:gd name="connsiteY1" fmla="*/ 1114427 h 1590676"/>
                <a:gd name="connsiteX2" fmla="*/ 231886 w 415699"/>
                <a:gd name="connsiteY2" fmla="*/ 823913 h 1590676"/>
                <a:gd name="connsiteX3" fmla="*/ 188036 w 415699"/>
                <a:gd name="connsiteY3" fmla="*/ 690563 h 1590676"/>
                <a:gd name="connsiteX4" fmla="*/ 3718 w 415699"/>
                <a:gd name="connsiteY4" fmla="*/ 461963 h 1590676"/>
                <a:gd name="connsiteX5" fmla="*/ 81715 w 415699"/>
                <a:gd name="connsiteY5" fmla="*/ 481013 h 1590676"/>
                <a:gd name="connsiteX6" fmla="*/ 284831 w 415699"/>
                <a:gd name="connsiteY6" fmla="*/ 566738 h 1590676"/>
                <a:gd name="connsiteX7" fmla="*/ 415699 w 415699"/>
                <a:gd name="connsiteY7" fmla="*/ 0 h 1590676"/>
                <a:gd name="connsiteX0" fmla="*/ 108767 w 419495"/>
                <a:gd name="connsiteY0" fmla="*/ 1590676 h 1590676"/>
                <a:gd name="connsiteX1" fmla="*/ 195908 w 419495"/>
                <a:gd name="connsiteY1" fmla="*/ 1114427 h 1590676"/>
                <a:gd name="connsiteX2" fmla="*/ 235682 w 419495"/>
                <a:gd name="connsiteY2" fmla="*/ 823913 h 1590676"/>
                <a:gd name="connsiteX3" fmla="*/ 191832 w 419495"/>
                <a:gd name="connsiteY3" fmla="*/ 690563 h 1590676"/>
                <a:gd name="connsiteX4" fmla="*/ 7514 w 419495"/>
                <a:gd name="connsiteY4" fmla="*/ 461963 h 1590676"/>
                <a:gd name="connsiteX5" fmla="*/ 85511 w 419495"/>
                <a:gd name="connsiteY5" fmla="*/ 481013 h 1590676"/>
                <a:gd name="connsiteX6" fmla="*/ 288627 w 419495"/>
                <a:gd name="connsiteY6" fmla="*/ 566738 h 1590676"/>
                <a:gd name="connsiteX7" fmla="*/ 419495 w 419495"/>
                <a:gd name="connsiteY7" fmla="*/ 0 h 1590676"/>
                <a:gd name="connsiteX0" fmla="*/ 110633 w 421361"/>
                <a:gd name="connsiteY0" fmla="*/ 1590676 h 1590676"/>
                <a:gd name="connsiteX1" fmla="*/ 197774 w 421361"/>
                <a:gd name="connsiteY1" fmla="*/ 1114427 h 1590676"/>
                <a:gd name="connsiteX2" fmla="*/ 237548 w 421361"/>
                <a:gd name="connsiteY2" fmla="*/ 823913 h 1590676"/>
                <a:gd name="connsiteX3" fmla="*/ 193698 w 421361"/>
                <a:gd name="connsiteY3" fmla="*/ 690563 h 1590676"/>
                <a:gd name="connsiteX4" fmla="*/ 9380 w 421361"/>
                <a:gd name="connsiteY4" fmla="*/ 461963 h 1590676"/>
                <a:gd name="connsiteX5" fmla="*/ 87377 w 421361"/>
                <a:gd name="connsiteY5" fmla="*/ 481013 h 1590676"/>
                <a:gd name="connsiteX6" fmla="*/ 290493 w 421361"/>
                <a:gd name="connsiteY6" fmla="*/ 566738 h 1590676"/>
                <a:gd name="connsiteX7" fmla="*/ 421361 w 421361"/>
                <a:gd name="connsiteY7" fmla="*/ 0 h 1590676"/>
                <a:gd name="connsiteX0" fmla="*/ 110633 w 421361"/>
                <a:gd name="connsiteY0" fmla="*/ 1590676 h 1590676"/>
                <a:gd name="connsiteX1" fmla="*/ 197774 w 421361"/>
                <a:gd name="connsiteY1" fmla="*/ 1114427 h 1590676"/>
                <a:gd name="connsiteX2" fmla="*/ 237548 w 421361"/>
                <a:gd name="connsiteY2" fmla="*/ 823913 h 1590676"/>
                <a:gd name="connsiteX3" fmla="*/ 193698 w 421361"/>
                <a:gd name="connsiteY3" fmla="*/ 690563 h 1590676"/>
                <a:gd name="connsiteX4" fmla="*/ 9380 w 421361"/>
                <a:gd name="connsiteY4" fmla="*/ 461963 h 1590676"/>
                <a:gd name="connsiteX5" fmla="*/ 87377 w 421361"/>
                <a:gd name="connsiteY5" fmla="*/ 481013 h 1590676"/>
                <a:gd name="connsiteX6" fmla="*/ 290493 w 421361"/>
                <a:gd name="connsiteY6" fmla="*/ 566738 h 1590676"/>
                <a:gd name="connsiteX7" fmla="*/ 421361 w 421361"/>
                <a:gd name="connsiteY7" fmla="*/ 0 h 1590676"/>
                <a:gd name="connsiteX0" fmla="*/ 197774 w 421361"/>
                <a:gd name="connsiteY0" fmla="*/ 1114427 h 1114427"/>
                <a:gd name="connsiteX1" fmla="*/ 237548 w 421361"/>
                <a:gd name="connsiteY1" fmla="*/ 823913 h 1114427"/>
                <a:gd name="connsiteX2" fmla="*/ 193698 w 421361"/>
                <a:gd name="connsiteY2" fmla="*/ 690563 h 1114427"/>
                <a:gd name="connsiteX3" fmla="*/ 9380 w 421361"/>
                <a:gd name="connsiteY3" fmla="*/ 461963 h 1114427"/>
                <a:gd name="connsiteX4" fmla="*/ 87377 w 421361"/>
                <a:gd name="connsiteY4" fmla="*/ 481013 h 1114427"/>
                <a:gd name="connsiteX5" fmla="*/ 290493 w 421361"/>
                <a:gd name="connsiteY5" fmla="*/ 566738 h 1114427"/>
                <a:gd name="connsiteX6" fmla="*/ 421361 w 421361"/>
                <a:gd name="connsiteY6" fmla="*/ 0 h 1114427"/>
                <a:gd name="connsiteX0" fmla="*/ 192335 w 415922"/>
                <a:gd name="connsiteY0" fmla="*/ 1114427 h 1114427"/>
                <a:gd name="connsiteX1" fmla="*/ 232109 w 415922"/>
                <a:gd name="connsiteY1" fmla="*/ 823913 h 1114427"/>
                <a:gd name="connsiteX2" fmla="*/ 188259 w 415922"/>
                <a:gd name="connsiteY2" fmla="*/ 690563 h 1114427"/>
                <a:gd name="connsiteX3" fmla="*/ 3941 w 415922"/>
                <a:gd name="connsiteY3" fmla="*/ 461963 h 1114427"/>
                <a:gd name="connsiteX4" fmla="*/ 81938 w 415922"/>
                <a:gd name="connsiteY4" fmla="*/ 481013 h 1114427"/>
                <a:gd name="connsiteX5" fmla="*/ 308993 w 415922"/>
                <a:gd name="connsiteY5" fmla="*/ 557213 h 1114427"/>
                <a:gd name="connsiteX6" fmla="*/ 415922 w 415922"/>
                <a:gd name="connsiteY6" fmla="*/ 0 h 1114427"/>
                <a:gd name="connsiteX0" fmla="*/ 192335 w 415922"/>
                <a:gd name="connsiteY0" fmla="*/ 1114427 h 1114427"/>
                <a:gd name="connsiteX1" fmla="*/ 232109 w 415922"/>
                <a:gd name="connsiteY1" fmla="*/ 823913 h 1114427"/>
                <a:gd name="connsiteX2" fmla="*/ 188259 w 415922"/>
                <a:gd name="connsiteY2" fmla="*/ 690563 h 1114427"/>
                <a:gd name="connsiteX3" fmla="*/ 3941 w 415922"/>
                <a:gd name="connsiteY3" fmla="*/ 461963 h 1114427"/>
                <a:gd name="connsiteX4" fmla="*/ 81938 w 415922"/>
                <a:gd name="connsiteY4" fmla="*/ 481013 h 1114427"/>
                <a:gd name="connsiteX5" fmla="*/ 308993 w 415922"/>
                <a:gd name="connsiteY5" fmla="*/ 557213 h 1114427"/>
                <a:gd name="connsiteX6" fmla="*/ 415922 w 415922"/>
                <a:gd name="connsiteY6" fmla="*/ 0 h 1114427"/>
                <a:gd name="connsiteX0" fmla="*/ 192335 w 376024"/>
                <a:gd name="connsiteY0" fmla="*/ 890590 h 890590"/>
                <a:gd name="connsiteX1" fmla="*/ 232109 w 376024"/>
                <a:gd name="connsiteY1" fmla="*/ 600076 h 890590"/>
                <a:gd name="connsiteX2" fmla="*/ 188259 w 376024"/>
                <a:gd name="connsiteY2" fmla="*/ 466726 h 890590"/>
                <a:gd name="connsiteX3" fmla="*/ 3941 w 376024"/>
                <a:gd name="connsiteY3" fmla="*/ 238126 h 890590"/>
                <a:gd name="connsiteX4" fmla="*/ 81938 w 376024"/>
                <a:gd name="connsiteY4" fmla="*/ 257176 h 890590"/>
                <a:gd name="connsiteX5" fmla="*/ 308993 w 376024"/>
                <a:gd name="connsiteY5" fmla="*/ 333376 h 890590"/>
                <a:gd name="connsiteX6" fmla="*/ 376024 w 376024"/>
                <a:gd name="connsiteY6" fmla="*/ 0 h 89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024" h="890590">
                  <a:moveTo>
                    <a:pt x="192335" y="890590"/>
                  </a:moveTo>
                  <a:cubicBezTo>
                    <a:pt x="216148" y="785815"/>
                    <a:pt x="232788" y="670720"/>
                    <a:pt x="232109" y="600076"/>
                  </a:cubicBezTo>
                  <a:cubicBezTo>
                    <a:pt x="231430" y="529432"/>
                    <a:pt x="226287" y="527051"/>
                    <a:pt x="188259" y="466726"/>
                  </a:cubicBezTo>
                  <a:cubicBezTo>
                    <a:pt x="150231" y="406401"/>
                    <a:pt x="21661" y="273051"/>
                    <a:pt x="3941" y="238126"/>
                  </a:cubicBezTo>
                  <a:cubicBezTo>
                    <a:pt x="-13779" y="203201"/>
                    <a:pt x="31096" y="241301"/>
                    <a:pt x="81938" y="257176"/>
                  </a:cubicBezTo>
                  <a:cubicBezTo>
                    <a:pt x="132780" y="273051"/>
                    <a:pt x="239143" y="366713"/>
                    <a:pt x="308993" y="333376"/>
                  </a:cubicBezTo>
                  <a:cubicBezTo>
                    <a:pt x="376182" y="4764"/>
                    <a:pt x="324235" y="254794"/>
                    <a:pt x="376024" y="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3FCC724D-FEBF-4B16-86FA-61669E98ACA3}"/>
                </a:ext>
              </a:extLst>
            </p:cNvPr>
            <p:cNvSpPr/>
            <p:nvPr/>
          </p:nvSpPr>
          <p:spPr>
            <a:xfrm>
              <a:off x="5667536" y="2936762"/>
              <a:ext cx="636575" cy="788990"/>
            </a:xfrm>
            <a:custGeom>
              <a:avLst/>
              <a:gdLst>
                <a:gd name="connsiteX0" fmla="*/ 74953 w 465478"/>
                <a:gd name="connsiteY0" fmla="*/ 1276350 h 1276350"/>
                <a:gd name="connsiteX1" fmla="*/ 217828 w 465478"/>
                <a:gd name="connsiteY1" fmla="*/ 647700 h 1276350"/>
                <a:gd name="connsiteX2" fmla="*/ 160678 w 465478"/>
                <a:gd name="connsiteY2" fmla="*/ 438150 h 1276350"/>
                <a:gd name="connsiteX3" fmla="*/ 8278 w 465478"/>
                <a:gd name="connsiteY3" fmla="*/ 257175 h 1276350"/>
                <a:gd name="connsiteX4" fmla="*/ 46378 w 465478"/>
                <a:gd name="connsiteY4" fmla="*/ 200025 h 1276350"/>
                <a:gd name="connsiteX5" fmla="*/ 265453 w 465478"/>
                <a:gd name="connsiteY5" fmla="*/ 209550 h 1276350"/>
                <a:gd name="connsiteX6" fmla="*/ 465478 w 465478"/>
                <a:gd name="connsiteY6" fmla="*/ 0 h 1276350"/>
                <a:gd name="connsiteX0" fmla="*/ 74953 w 388341"/>
                <a:gd name="connsiteY0" fmla="*/ 1528763 h 1528763"/>
                <a:gd name="connsiteX1" fmla="*/ 217828 w 388341"/>
                <a:gd name="connsiteY1" fmla="*/ 900113 h 1528763"/>
                <a:gd name="connsiteX2" fmla="*/ 160678 w 388341"/>
                <a:gd name="connsiteY2" fmla="*/ 690563 h 1528763"/>
                <a:gd name="connsiteX3" fmla="*/ 8278 w 388341"/>
                <a:gd name="connsiteY3" fmla="*/ 509588 h 1528763"/>
                <a:gd name="connsiteX4" fmla="*/ 46378 w 388341"/>
                <a:gd name="connsiteY4" fmla="*/ 452438 h 1528763"/>
                <a:gd name="connsiteX5" fmla="*/ 265453 w 388341"/>
                <a:gd name="connsiteY5" fmla="*/ 461963 h 1528763"/>
                <a:gd name="connsiteX6" fmla="*/ 388341 w 388341"/>
                <a:gd name="connsiteY6" fmla="*/ 0 h 1528763"/>
                <a:gd name="connsiteX0" fmla="*/ 74953 w 388341"/>
                <a:gd name="connsiteY0" fmla="*/ 1528763 h 1528763"/>
                <a:gd name="connsiteX1" fmla="*/ 217828 w 388341"/>
                <a:gd name="connsiteY1" fmla="*/ 900113 h 1528763"/>
                <a:gd name="connsiteX2" fmla="*/ 160678 w 388341"/>
                <a:gd name="connsiteY2" fmla="*/ 690563 h 1528763"/>
                <a:gd name="connsiteX3" fmla="*/ 8278 w 388341"/>
                <a:gd name="connsiteY3" fmla="*/ 509588 h 1528763"/>
                <a:gd name="connsiteX4" fmla="*/ 46378 w 388341"/>
                <a:gd name="connsiteY4" fmla="*/ 452438 h 1528763"/>
                <a:gd name="connsiteX5" fmla="*/ 265453 w 388341"/>
                <a:gd name="connsiteY5" fmla="*/ 461963 h 1528763"/>
                <a:gd name="connsiteX6" fmla="*/ 388341 w 388341"/>
                <a:gd name="connsiteY6" fmla="*/ 0 h 1528763"/>
                <a:gd name="connsiteX0" fmla="*/ 107938 w 421326"/>
                <a:gd name="connsiteY0" fmla="*/ 1528763 h 1528763"/>
                <a:gd name="connsiteX1" fmla="*/ 250813 w 421326"/>
                <a:gd name="connsiteY1" fmla="*/ 900113 h 1528763"/>
                <a:gd name="connsiteX2" fmla="*/ 193663 w 421326"/>
                <a:gd name="connsiteY2" fmla="*/ 690563 h 1528763"/>
                <a:gd name="connsiteX3" fmla="*/ 41263 w 421326"/>
                <a:gd name="connsiteY3" fmla="*/ 509588 h 1528763"/>
                <a:gd name="connsiteX4" fmla="*/ 79363 w 421326"/>
                <a:gd name="connsiteY4" fmla="*/ 452438 h 1528763"/>
                <a:gd name="connsiteX5" fmla="*/ 298438 w 421326"/>
                <a:gd name="connsiteY5" fmla="*/ 461963 h 1528763"/>
                <a:gd name="connsiteX6" fmla="*/ 421326 w 421326"/>
                <a:gd name="connsiteY6" fmla="*/ 0 h 1528763"/>
                <a:gd name="connsiteX0" fmla="*/ 107938 w 421326"/>
                <a:gd name="connsiteY0" fmla="*/ 1528763 h 1528763"/>
                <a:gd name="connsiteX1" fmla="*/ 189759 w 421326"/>
                <a:gd name="connsiteY1" fmla="*/ 1128715 h 1528763"/>
                <a:gd name="connsiteX2" fmla="*/ 250813 w 421326"/>
                <a:gd name="connsiteY2" fmla="*/ 900113 h 1528763"/>
                <a:gd name="connsiteX3" fmla="*/ 193663 w 421326"/>
                <a:gd name="connsiteY3" fmla="*/ 690563 h 1528763"/>
                <a:gd name="connsiteX4" fmla="*/ 41263 w 421326"/>
                <a:gd name="connsiteY4" fmla="*/ 509588 h 1528763"/>
                <a:gd name="connsiteX5" fmla="*/ 79363 w 421326"/>
                <a:gd name="connsiteY5" fmla="*/ 452438 h 1528763"/>
                <a:gd name="connsiteX6" fmla="*/ 298438 w 421326"/>
                <a:gd name="connsiteY6" fmla="*/ 461963 h 1528763"/>
                <a:gd name="connsiteX7" fmla="*/ 421326 w 421326"/>
                <a:gd name="connsiteY7" fmla="*/ 0 h 1528763"/>
                <a:gd name="connsiteX0" fmla="*/ 110598 w 421326"/>
                <a:gd name="connsiteY0" fmla="*/ 1590676 h 1590676"/>
                <a:gd name="connsiteX1" fmla="*/ 189759 w 421326"/>
                <a:gd name="connsiteY1" fmla="*/ 1128715 h 1590676"/>
                <a:gd name="connsiteX2" fmla="*/ 250813 w 421326"/>
                <a:gd name="connsiteY2" fmla="*/ 900113 h 1590676"/>
                <a:gd name="connsiteX3" fmla="*/ 193663 w 421326"/>
                <a:gd name="connsiteY3" fmla="*/ 690563 h 1590676"/>
                <a:gd name="connsiteX4" fmla="*/ 41263 w 421326"/>
                <a:gd name="connsiteY4" fmla="*/ 509588 h 1590676"/>
                <a:gd name="connsiteX5" fmla="*/ 79363 w 421326"/>
                <a:gd name="connsiteY5" fmla="*/ 452438 h 1590676"/>
                <a:gd name="connsiteX6" fmla="*/ 298438 w 421326"/>
                <a:gd name="connsiteY6" fmla="*/ 461963 h 1590676"/>
                <a:gd name="connsiteX7" fmla="*/ 421326 w 421326"/>
                <a:gd name="connsiteY7" fmla="*/ 0 h 1590676"/>
                <a:gd name="connsiteX0" fmla="*/ 110598 w 421326"/>
                <a:gd name="connsiteY0" fmla="*/ 1590676 h 1590676"/>
                <a:gd name="connsiteX1" fmla="*/ 197739 w 421326"/>
                <a:gd name="connsiteY1" fmla="*/ 1114427 h 1590676"/>
                <a:gd name="connsiteX2" fmla="*/ 250813 w 421326"/>
                <a:gd name="connsiteY2" fmla="*/ 900113 h 1590676"/>
                <a:gd name="connsiteX3" fmla="*/ 193663 w 421326"/>
                <a:gd name="connsiteY3" fmla="*/ 690563 h 1590676"/>
                <a:gd name="connsiteX4" fmla="*/ 41263 w 421326"/>
                <a:gd name="connsiteY4" fmla="*/ 509588 h 1590676"/>
                <a:gd name="connsiteX5" fmla="*/ 79363 w 421326"/>
                <a:gd name="connsiteY5" fmla="*/ 452438 h 1590676"/>
                <a:gd name="connsiteX6" fmla="*/ 298438 w 421326"/>
                <a:gd name="connsiteY6" fmla="*/ 461963 h 1590676"/>
                <a:gd name="connsiteX7" fmla="*/ 421326 w 421326"/>
                <a:gd name="connsiteY7" fmla="*/ 0 h 1590676"/>
                <a:gd name="connsiteX0" fmla="*/ 110598 w 421326"/>
                <a:gd name="connsiteY0" fmla="*/ 1590676 h 1590676"/>
                <a:gd name="connsiteX1" fmla="*/ 197739 w 421326"/>
                <a:gd name="connsiteY1" fmla="*/ 1114427 h 1590676"/>
                <a:gd name="connsiteX2" fmla="*/ 237513 w 421326"/>
                <a:gd name="connsiteY2" fmla="*/ 823913 h 1590676"/>
                <a:gd name="connsiteX3" fmla="*/ 193663 w 421326"/>
                <a:gd name="connsiteY3" fmla="*/ 690563 h 1590676"/>
                <a:gd name="connsiteX4" fmla="*/ 41263 w 421326"/>
                <a:gd name="connsiteY4" fmla="*/ 509588 h 1590676"/>
                <a:gd name="connsiteX5" fmla="*/ 79363 w 421326"/>
                <a:gd name="connsiteY5" fmla="*/ 452438 h 1590676"/>
                <a:gd name="connsiteX6" fmla="*/ 298438 w 421326"/>
                <a:gd name="connsiteY6" fmla="*/ 461963 h 1590676"/>
                <a:gd name="connsiteX7" fmla="*/ 421326 w 421326"/>
                <a:gd name="connsiteY7" fmla="*/ 0 h 1590676"/>
                <a:gd name="connsiteX0" fmla="*/ 110321 w 421049"/>
                <a:gd name="connsiteY0" fmla="*/ 1590676 h 1590676"/>
                <a:gd name="connsiteX1" fmla="*/ 197462 w 421049"/>
                <a:gd name="connsiteY1" fmla="*/ 1114427 h 1590676"/>
                <a:gd name="connsiteX2" fmla="*/ 237236 w 421049"/>
                <a:gd name="connsiteY2" fmla="*/ 823913 h 1590676"/>
                <a:gd name="connsiteX3" fmla="*/ 193386 w 421049"/>
                <a:gd name="connsiteY3" fmla="*/ 690563 h 1590676"/>
                <a:gd name="connsiteX4" fmla="*/ 40986 w 421049"/>
                <a:gd name="connsiteY4" fmla="*/ 509588 h 1590676"/>
                <a:gd name="connsiteX5" fmla="*/ 79086 w 421049"/>
                <a:gd name="connsiteY5" fmla="*/ 452438 h 1590676"/>
                <a:gd name="connsiteX6" fmla="*/ 290181 w 421049"/>
                <a:gd name="connsiteY6" fmla="*/ 566738 h 1590676"/>
                <a:gd name="connsiteX7" fmla="*/ 421049 w 421049"/>
                <a:gd name="connsiteY7" fmla="*/ 0 h 1590676"/>
                <a:gd name="connsiteX0" fmla="*/ 110321 w 421049"/>
                <a:gd name="connsiteY0" fmla="*/ 1590676 h 1590676"/>
                <a:gd name="connsiteX1" fmla="*/ 197462 w 421049"/>
                <a:gd name="connsiteY1" fmla="*/ 1114427 h 1590676"/>
                <a:gd name="connsiteX2" fmla="*/ 237236 w 421049"/>
                <a:gd name="connsiteY2" fmla="*/ 823913 h 1590676"/>
                <a:gd name="connsiteX3" fmla="*/ 193386 w 421049"/>
                <a:gd name="connsiteY3" fmla="*/ 690563 h 1590676"/>
                <a:gd name="connsiteX4" fmla="*/ 40986 w 421049"/>
                <a:gd name="connsiteY4" fmla="*/ 509588 h 1590676"/>
                <a:gd name="connsiteX5" fmla="*/ 79086 w 421049"/>
                <a:gd name="connsiteY5" fmla="*/ 452438 h 1590676"/>
                <a:gd name="connsiteX6" fmla="*/ 290181 w 421049"/>
                <a:gd name="connsiteY6" fmla="*/ 566738 h 1590676"/>
                <a:gd name="connsiteX7" fmla="*/ 421049 w 421049"/>
                <a:gd name="connsiteY7" fmla="*/ 0 h 1590676"/>
                <a:gd name="connsiteX0" fmla="*/ 77378 w 388106"/>
                <a:gd name="connsiteY0" fmla="*/ 1590676 h 1590676"/>
                <a:gd name="connsiteX1" fmla="*/ 164519 w 388106"/>
                <a:gd name="connsiteY1" fmla="*/ 1114427 h 1590676"/>
                <a:gd name="connsiteX2" fmla="*/ 204293 w 388106"/>
                <a:gd name="connsiteY2" fmla="*/ 823913 h 1590676"/>
                <a:gd name="connsiteX3" fmla="*/ 160443 w 388106"/>
                <a:gd name="connsiteY3" fmla="*/ 690563 h 1590676"/>
                <a:gd name="connsiteX4" fmla="*/ 8043 w 388106"/>
                <a:gd name="connsiteY4" fmla="*/ 509588 h 1590676"/>
                <a:gd name="connsiteX5" fmla="*/ 46143 w 388106"/>
                <a:gd name="connsiteY5" fmla="*/ 509588 h 1590676"/>
                <a:gd name="connsiteX6" fmla="*/ 257238 w 388106"/>
                <a:gd name="connsiteY6" fmla="*/ 566738 h 1590676"/>
                <a:gd name="connsiteX7" fmla="*/ 388106 w 388106"/>
                <a:gd name="connsiteY7" fmla="*/ 0 h 1590676"/>
                <a:gd name="connsiteX0" fmla="*/ 105935 w 416663"/>
                <a:gd name="connsiteY0" fmla="*/ 1590676 h 1590676"/>
                <a:gd name="connsiteX1" fmla="*/ 193076 w 416663"/>
                <a:gd name="connsiteY1" fmla="*/ 1114427 h 1590676"/>
                <a:gd name="connsiteX2" fmla="*/ 232850 w 416663"/>
                <a:gd name="connsiteY2" fmla="*/ 823913 h 1590676"/>
                <a:gd name="connsiteX3" fmla="*/ 189000 w 416663"/>
                <a:gd name="connsiteY3" fmla="*/ 690563 h 1590676"/>
                <a:gd name="connsiteX4" fmla="*/ 4682 w 416663"/>
                <a:gd name="connsiteY4" fmla="*/ 461963 h 1590676"/>
                <a:gd name="connsiteX5" fmla="*/ 74700 w 416663"/>
                <a:gd name="connsiteY5" fmla="*/ 509588 h 1590676"/>
                <a:gd name="connsiteX6" fmla="*/ 285795 w 416663"/>
                <a:gd name="connsiteY6" fmla="*/ 566738 h 1590676"/>
                <a:gd name="connsiteX7" fmla="*/ 416663 w 416663"/>
                <a:gd name="connsiteY7" fmla="*/ 0 h 1590676"/>
                <a:gd name="connsiteX0" fmla="*/ 104971 w 415699"/>
                <a:gd name="connsiteY0" fmla="*/ 1590676 h 1590676"/>
                <a:gd name="connsiteX1" fmla="*/ 192112 w 415699"/>
                <a:gd name="connsiteY1" fmla="*/ 1114427 h 1590676"/>
                <a:gd name="connsiteX2" fmla="*/ 231886 w 415699"/>
                <a:gd name="connsiteY2" fmla="*/ 823913 h 1590676"/>
                <a:gd name="connsiteX3" fmla="*/ 188036 w 415699"/>
                <a:gd name="connsiteY3" fmla="*/ 690563 h 1590676"/>
                <a:gd name="connsiteX4" fmla="*/ 3718 w 415699"/>
                <a:gd name="connsiteY4" fmla="*/ 461963 h 1590676"/>
                <a:gd name="connsiteX5" fmla="*/ 81715 w 415699"/>
                <a:gd name="connsiteY5" fmla="*/ 481013 h 1590676"/>
                <a:gd name="connsiteX6" fmla="*/ 284831 w 415699"/>
                <a:gd name="connsiteY6" fmla="*/ 566738 h 1590676"/>
                <a:gd name="connsiteX7" fmla="*/ 415699 w 415699"/>
                <a:gd name="connsiteY7" fmla="*/ 0 h 1590676"/>
                <a:gd name="connsiteX0" fmla="*/ 108767 w 419495"/>
                <a:gd name="connsiteY0" fmla="*/ 1590676 h 1590676"/>
                <a:gd name="connsiteX1" fmla="*/ 195908 w 419495"/>
                <a:gd name="connsiteY1" fmla="*/ 1114427 h 1590676"/>
                <a:gd name="connsiteX2" fmla="*/ 235682 w 419495"/>
                <a:gd name="connsiteY2" fmla="*/ 823913 h 1590676"/>
                <a:gd name="connsiteX3" fmla="*/ 191832 w 419495"/>
                <a:gd name="connsiteY3" fmla="*/ 690563 h 1590676"/>
                <a:gd name="connsiteX4" fmla="*/ 7514 w 419495"/>
                <a:gd name="connsiteY4" fmla="*/ 461963 h 1590676"/>
                <a:gd name="connsiteX5" fmla="*/ 85511 w 419495"/>
                <a:gd name="connsiteY5" fmla="*/ 481013 h 1590676"/>
                <a:gd name="connsiteX6" fmla="*/ 288627 w 419495"/>
                <a:gd name="connsiteY6" fmla="*/ 566738 h 1590676"/>
                <a:gd name="connsiteX7" fmla="*/ 419495 w 419495"/>
                <a:gd name="connsiteY7" fmla="*/ 0 h 1590676"/>
                <a:gd name="connsiteX0" fmla="*/ 110633 w 421361"/>
                <a:gd name="connsiteY0" fmla="*/ 1590676 h 1590676"/>
                <a:gd name="connsiteX1" fmla="*/ 197774 w 421361"/>
                <a:gd name="connsiteY1" fmla="*/ 1114427 h 1590676"/>
                <a:gd name="connsiteX2" fmla="*/ 237548 w 421361"/>
                <a:gd name="connsiteY2" fmla="*/ 823913 h 1590676"/>
                <a:gd name="connsiteX3" fmla="*/ 193698 w 421361"/>
                <a:gd name="connsiteY3" fmla="*/ 690563 h 1590676"/>
                <a:gd name="connsiteX4" fmla="*/ 9380 w 421361"/>
                <a:gd name="connsiteY4" fmla="*/ 461963 h 1590676"/>
                <a:gd name="connsiteX5" fmla="*/ 87377 w 421361"/>
                <a:gd name="connsiteY5" fmla="*/ 481013 h 1590676"/>
                <a:gd name="connsiteX6" fmla="*/ 290493 w 421361"/>
                <a:gd name="connsiteY6" fmla="*/ 566738 h 1590676"/>
                <a:gd name="connsiteX7" fmla="*/ 421361 w 421361"/>
                <a:gd name="connsiteY7" fmla="*/ 0 h 1590676"/>
                <a:gd name="connsiteX0" fmla="*/ 110633 w 421361"/>
                <a:gd name="connsiteY0" fmla="*/ 1590676 h 1590676"/>
                <a:gd name="connsiteX1" fmla="*/ 197774 w 421361"/>
                <a:gd name="connsiteY1" fmla="*/ 1114427 h 1590676"/>
                <a:gd name="connsiteX2" fmla="*/ 237548 w 421361"/>
                <a:gd name="connsiteY2" fmla="*/ 823913 h 1590676"/>
                <a:gd name="connsiteX3" fmla="*/ 193698 w 421361"/>
                <a:gd name="connsiteY3" fmla="*/ 690563 h 1590676"/>
                <a:gd name="connsiteX4" fmla="*/ 9380 w 421361"/>
                <a:gd name="connsiteY4" fmla="*/ 461963 h 1590676"/>
                <a:gd name="connsiteX5" fmla="*/ 87377 w 421361"/>
                <a:gd name="connsiteY5" fmla="*/ 481013 h 1590676"/>
                <a:gd name="connsiteX6" fmla="*/ 290493 w 421361"/>
                <a:gd name="connsiteY6" fmla="*/ 566738 h 1590676"/>
                <a:gd name="connsiteX7" fmla="*/ 421361 w 421361"/>
                <a:gd name="connsiteY7" fmla="*/ 0 h 1590676"/>
                <a:gd name="connsiteX0" fmla="*/ 197774 w 421361"/>
                <a:gd name="connsiteY0" fmla="*/ 1114427 h 1114427"/>
                <a:gd name="connsiteX1" fmla="*/ 237548 w 421361"/>
                <a:gd name="connsiteY1" fmla="*/ 823913 h 1114427"/>
                <a:gd name="connsiteX2" fmla="*/ 193698 w 421361"/>
                <a:gd name="connsiteY2" fmla="*/ 690563 h 1114427"/>
                <a:gd name="connsiteX3" fmla="*/ 9380 w 421361"/>
                <a:gd name="connsiteY3" fmla="*/ 461963 h 1114427"/>
                <a:gd name="connsiteX4" fmla="*/ 87377 w 421361"/>
                <a:gd name="connsiteY4" fmla="*/ 481013 h 1114427"/>
                <a:gd name="connsiteX5" fmla="*/ 290493 w 421361"/>
                <a:gd name="connsiteY5" fmla="*/ 566738 h 1114427"/>
                <a:gd name="connsiteX6" fmla="*/ 421361 w 421361"/>
                <a:gd name="connsiteY6" fmla="*/ 0 h 1114427"/>
                <a:gd name="connsiteX0" fmla="*/ 192335 w 415922"/>
                <a:gd name="connsiteY0" fmla="*/ 1114427 h 1114427"/>
                <a:gd name="connsiteX1" fmla="*/ 232109 w 415922"/>
                <a:gd name="connsiteY1" fmla="*/ 823913 h 1114427"/>
                <a:gd name="connsiteX2" fmla="*/ 188259 w 415922"/>
                <a:gd name="connsiteY2" fmla="*/ 690563 h 1114427"/>
                <a:gd name="connsiteX3" fmla="*/ 3941 w 415922"/>
                <a:gd name="connsiteY3" fmla="*/ 461963 h 1114427"/>
                <a:gd name="connsiteX4" fmla="*/ 81938 w 415922"/>
                <a:gd name="connsiteY4" fmla="*/ 481013 h 1114427"/>
                <a:gd name="connsiteX5" fmla="*/ 308993 w 415922"/>
                <a:gd name="connsiteY5" fmla="*/ 557213 h 1114427"/>
                <a:gd name="connsiteX6" fmla="*/ 415922 w 415922"/>
                <a:gd name="connsiteY6" fmla="*/ 0 h 1114427"/>
                <a:gd name="connsiteX0" fmla="*/ 192335 w 415922"/>
                <a:gd name="connsiteY0" fmla="*/ 1114427 h 1114427"/>
                <a:gd name="connsiteX1" fmla="*/ 232109 w 415922"/>
                <a:gd name="connsiteY1" fmla="*/ 823913 h 1114427"/>
                <a:gd name="connsiteX2" fmla="*/ 188259 w 415922"/>
                <a:gd name="connsiteY2" fmla="*/ 690563 h 1114427"/>
                <a:gd name="connsiteX3" fmla="*/ 3941 w 415922"/>
                <a:gd name="connsiteY3" fmla="*/ 461963 h 1114427"/>
                <a:gd name="connsiteX4" fmla="*/ 81938 w 415922"/>
                <a:gd name="connsiteY4" fmla="*/ 481013 h 1114427"/>
                <a:gd name="connsiteX5" fmla="*/ 308993 w 415922"/>
                <a:gd name="connsiteY5" fmla="*/ 557213 h 1114427"/>
                <a:gd name="connsiteX6" fmla="*/ 415922 w 415922"/>
                <a:gd name="connsiteY6" fmla="*/ 0 h 1114427"/>
                <a:gd name="connsiteX0" fmla="*/ 192335 w 376024"/>
                <a:gd name="connsiteY0" fmla="*/ 890590 h 890590"/>
                <a:gd name="connsiteX1" fmla="*/ 232109 w 376024"/>
                <a:gd name="connsiteY1" fmla="*/ 600076 h 890590"/>
                <a:gd name="connsiteX2" fmla="*/ 188259 w 376024"/>
                <a:gd name="connsiteY2" fmla="*/ 466726 h 890590"/>
                <a:gd name="connsiteX3" fmla="*/ 3941 w 376024"/>
                <a:gd name="connsiteY3" fmla="*/ 238126 h 890590"/>
                <a:gd name="connsiteX4" fmla="*/ 81938 w 376024"/>
                <a:gd name="connsiteY4" fmla="*/ 257176 h 890590"/>
                <a:gd name="connsiteX5" fmla="*/ 308993 w 376024"/>
                <a:gd name="connsiteY5" fmla="*/ 333376 h 890590"/>
                <a:gd name="connsiteX6" fmla="*/ 376024 w 376024"/>
                <a:gd name="connsiteY6" fmla="*/ 0 h 890590"/>
                <a:gd name="connsiteX0" fmla="*/ 194387 w 376024"/>
                <a:gd name="connsiteY0" fmla="*/ 696915 h 696915"/>
                <a:gd name="connsiteX1" fmla="*/ 232109 w 376024"/>
                <a:gd name="connsiteY1" fmla="*/ 600076 h 696915"/>
                <a:gd name="connsiteX2" fmla="*/ 188259 w 376024"/>
                <a:gd name="connsiteY2" fmla="*/ 466726 h 696915"/>
                <a:gd name="connsiteX3" fmla="*/ 3941 w 376024"/>
                <a:gd name="connsiteY3" fmla="*/ 238126 h 696915"/>
                <a:gd name="connsiteX4" fmla="*/ 81938 w 376024"/>
                <a:gd name="connsiteY4" fmla="*/ 257176 h 696915"/>
                <a:gd name="connsiteX5" fmla="*/ 308993 w 376024"/>
                <a:gd name="connsiteY5" fmla="*/ 333376 h 696915"/>
                <a:gd name="connsiteX6" fmla="*/ 376024 w 376024"/>
                <a:gd name="connsiteY6" fmla="*/ 0 h 696915"/>
                <a:gd name="connsiteX0" fmla="*/ 234029 w 415666"/>
                <a:gd name="connsiteY0" fmla="*/ 696915 h 696915"/>
                <a:gd name="connsiteX1" fmla="*/ 271751 w 415666"/>
                <a:gd name="connsiteY1" fmla="*/ 600076 h 696915"/>
                <a:gd name="connsiteX2" fmla="*/ 227901 w 415666"/>
                <a:gd name="connsiteY2" fmla="*/ 466726 h 696915"/>
                <a:gd name="connsiteX3" fmla="*/ 2531 w 415666"/>
                <a:gd name="connsiteY3" fmla="*/ 212726 h 696915"/>
                <a:gd name="connsiteX4" fmla="*/ 121580 w 415666"/>
                <a:gd name="connsiteY4" fmla="*/ 257176 h 696915"/>
                <a:gd name="connsiteX5" fmla="*/ 348635 w 415666"/>
                <a:gd name="connsiteY5" fmla="*/ 333376 h 696915"/>
                <a:gd name="connsiteX6" fmla="*/ 415666 w 415666"/>
                <a:gd name="connsiteY6" fmla="*/ 0 h 696915"/>
                <a:gd name="connsiteX0" fmla="*/ 234004 w 415641"/>
                <a:gd name="connsiteY0" fmla="*/ 696915 h 696915"/>
                <a:gd name="connsiteX1" fmla="*/ 271726 w 415641"/>
                <a:gd name="connsiteY1" fmla="*/ 600076 h 696915"/>
                <a:gd name="connsiteX2" fmla="*/ 227876 w 415641"/>
                <a:gd name="connsiteY2" fmla="*/ 466726 h 696915"/>
                <a:gd name="connsiteX3" fmla="*/ 2506 w 415641"/>
                <a:gd name="connsiteY3" fmla="*/ 212726 h 696915"/>
                <a:gd name="connsiteX4" fmla="*/ 121555 w 415641"/>
                <a:gd name="connsiteY4" fmla="*/ 257176 h 696915"/>
                <a:gd name="connsiteX5" fmla="*/ 342453 w 415641"/>
                <a:gd name="connsiteY5" fmla="*/ 279401 h 696915"/>
                <a:gd name="connsiteX6" fmla="*/ 415641 w 415641"/>
                <a:gd name="connsiteY6" fmla="*/ 0 h 696915"/>
                <a:gd name="connsiteX0" fmla="*/ 234004 w 411536"/>
                <a:gd name="connsiteY0" fmla="*/ 788990 h 788990"/>
                <a:gd name="connsiteX1" fmla="*/ 271726 w 411536"/>
                <a:gd name="connsiteY1" fmla="*/ 692151 h 788990"/>
                <a:gd name="connsiteX2" fmla="*/ 227876 w 411536"/>
                <a:gd name="connsiteY2" fmla="*/ 558801 h 788990"/>
                <a:gd name="connsiteX3" fmla="*/ 2506 w 411536"/>
                <a:gd name="connsiteY3" fmla="*/ 304801 h 788990"/>
                <a:gd name="connsiteX4" fmla="*/ 121555 w 411536"/>
                <a:gd name="connsiteY4" fmla="*/ 349251 h 788990"/>
                <a:gd name="connsiteX5" fmla="*/ 342453 w 411536"/>
                <a:gd name="connsiteY5" fmla="*/ 371476 h 788990"/>
                <a:gd name="connsiteX6" fmla="*/ 411536 w 411536"/>
                <a:gd name="connsiteY6" fmla="*/ 0 h 788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536" h="788990">
                  <a:moveTo>
                    <a:pt x="234004" y="788990"/>
                  </a:moveTo>
                  <a:cubicBezTo>
                    <a:pt x="257817" y="684215"/>
                    <a:pt x="272747" y="730516"/>
                    <a:pt x="271726" y="692151"/>
                  </a:cubicBezTo>
                  <a:cubicBezTo>
                    <a:pt x="270705" y="653786"/>
                    <a:pt x="272746" y="623359"/>
                    <a:pt x="227876" y="558801"/>
                  </a:cubicBezTo>
                  <a:cubicBezTo>
                    <a:pt x="183006" y="494243"/>
                    <a:pt x="20226" y="339726"/>
                    <a:pt x="2506" y="304801"/>
                  </a:cubicBezTo>
                  <a:cubicBezTo>
                    <a:pt x="-15214" y="269876"/>
                    <a:pt x="64897" y="338139"/>
                    <a:pt x="121555" y="349251"/>
                  </a:cubicBezTo>
                  <a:cubicBezTo>
                    <a:pt x="178213" y="360363"/>
                    <a:pt x="272603" y="404813"/>
                    <a:pt x="342453" y="371476"/>
                  </a:cubicBezTo>
                  <a:cubicBezTo>
                    <a:pt x="409642" y="42864"/>
                    <a:pt x="359747" y="254794"/>
                    <a:pt x="411536" y="0"/>
                  </a:cubicBezTo>
                </a:path>
              </a:pathLst>
            </a:cu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C5788E6B-F3D3-40C7-BDFF-C5473F70A733}"/>
                </a:ext>
              </a:extLst>
            </p:cNvPr>
            <p:cNvCxnSpPr>
              <a:cxnSpLocks/>
            </p:cNvCxnSpPr>
            <p:nvPr/>
          </p:nvCxnSpPr>
          <p:spPr>
            <a:xfrm rot="1133456">
              <a:off x="5962650" y="1733550"/>
              <a:ext cx="0" cy="44862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250946A-FAFA-4F47-BD7C-A5C65E20CE47}"/>
              </a:ext>
            </a:extLst>
          </p:cNvPr>
          <p:cNvCxnSpPr>
            <a:cxnSpLocks/>
          </p:cNvCxnSpPr>
          <p:nvPr/>
        </p:nvCxnSpPr>
        <p:spPr>
          <a:xfrm rot="796133" flipV="1">
            <a:off x="3705842" y="2149927"/>
            <a:ext cx="0" cy="314514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C5BBD63-F119-4AE6-A8BA-128E7B4C8262}"/>
              </a:ext>
            </a:extLst>
          </p:cNvPr>
          <p:cNvCxnSpPr>
            <a:cxnSpLocks/>
          </p:cNvCxnSpPr>
          <p:nvPr/>
        </p:nvCxnSpPr>
        <p:spPr>
          <a:xfrm rot="796133" flipH="1" flipV="1">
            <a:off x="2449577" y="2394926"/>
            <a:ext cx="1" cy="319576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54EEFE4-21E8-4B4A-B188-B175FF023D6E}"/>
              </a:ext>
            </a:extLst>
          </p:cNvPr>
          <p:cNvCxnSpPr>
            <a:cxnSpLocks/>
          </p:cNvCxnSpPr>
          <p:nvPr/>
        </p:nvCxnSpPr>
        <p:spPr>
          <a:xfrm rot="796133" flipV="1">
            <a:off x="3559754" y="3733538"/>
            <a:ext cx="0" cy="314514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210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14526</TotalTime>
  <Words>8583</Words>
  <Application>Microsoft Office PowerPoint</Application>
  <PresentationFormat>宽屏</PresentationFormat>
  <Paragraphs>1289</Paragraphs>
  <Slides>149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149</vt:i4>
      </vt:variant>
    </vt:vector>
  </HeadingPairs>
  <TitlesOfParts>
    <vt:vector size="156" baseType="lpstr">
      <vt:lpstr>等线</vt:lpstr>
      <vt:lpstr>等线 Light</vt:lpstr>
      <vt:lpstr>Microsoft YaHei</vt:lpstr>
      <vt:lpstr>Arial</vt:lpstr>
      <vt:lpstr>Calibri</vt:lpstr>
      <vt:lpstr>Cambria Math</vt:lpstr>
      <vt:lpstr>Office 主题​​</vt:lpstr>
      <vt:lpstr>3D感知与 数据处理</vt:lpstr>
      <vt:lpstr>参数测量</vt:lpstr>
      <vt:lpstr>点云形状的参数描述</vt:lpstr>
      <vt:lpstr>点云形状的参数描述</vt:lpstr>
      <vt:lpstr>点云形状参数计算——PCA算法</vt:lpstr>
      <vt:lpstr>基于PCA的点云的形状参数获取——代码</vt:lpstr>
      <vt:lpstr>点云形状参数计算——PCA算法改进</vt:lpstr>
      <vt:lpstr>点云形状参数计算——PCA算法改进</vt:lpstr>
      <vt:lpstr>参数测量</vt:lpstr>
      <vt:lpstr>直线点云的参数计算——参数模型</vt:lpstr>
      <vt:lpstr>直线点云的参数计算——参数模型</vt:lpstr>
      <vt:lpstr>直线点云的参数计算——参数模型</vt:lpstr>
      <vt:lpstr>直线点云的参数计算——参数拟合算法流程</vt:lpstr>
      <vt:lpstr>点云形状拟合——直线拟合（PCA）</vt:lpstr>
      <vt:lpstr>直线点云的参数计算——非PCA的方法</vt:lpstr>
      <vt:lpstr>直线点云的参数计算——非PCA的方法</vt:lpstr>
      <vt:lpstr>直线点云的参数计算——非PCA的方法</vt:lpstr>
      <vt:lpstr>直线点云的参数计算——非PCA的方法</vt:lpstr>
      <vt:lpstr>参数测量</vt:lpstr>
      <vt:lpstr>平面点云的参数计算——平面参数模型</vt:lpstr>
      <vt:lpstr>平面点云的参数计算——平面参数模型</vt:lpstr>
      <vt:lpstr>平面点云的参数计算——平面参数模型</vt:lpstr>
      <vt:lpstr>平面点云的参数计算——PCA参数拟合算法</vt:lpstr>
      <vt:lpstr>点云形状拟合——平面拟合（PCA）</vt:lpstr>
      <vt:lpstr>平面参数计算</vt:lpstr>
      <vt:lpstr>平面参数计算——矢量叉乘</vt:lpstr>
      <vt:lpstr>平面点云的参数计算——矢量叉乘的平面法向量计算</vt:lpstr>
      <vt:lpstr>平面点云的参数计算——矢量叉乘的平面法向量计算</vt:lpstr>
      <vt:lpstr>平面点云的参数计算——矢量叉乘的平面法向量计算</vt:lpstr>
      <vt:lpstr>平面点云的参数计算——矢量叉乘的平面法向量计算</vt:lpstr>
      <vt:lpstr>平面点云的参数计算——深度图法向量计算</vt:lpstr>
      <vt:lpstr>平面点云的参数计算——深度图法向量计算</vt:lpstr>
      <vt:lpstr>平面点云的参数计算——深度图法向量计算代码实现</vt:lpstr>
      <vt:lpstr>平面点云的参数计算——噪声条件下的深度图法向量平滑</vt:lpstr>
      <vt:lpstr>平面点云的参数计算——噪声条件下的深度图法向量平滑</vt:lpstr>
      <vt:lpstr>平面点云的参数计算——噪声条件下PCA计算深度图法向量</vt:lpstr>
      <vt:lpstr>平面点云的参数计算——平面方程模型</vt:lpstr>
      <vt:lpstr>平面点云的参数计算——平面方程矩阵形式</vt:lpstr>
      <vt:lpstr>平面点云的参数计算——平面方程的最小二乘拟合</vt:lpstr>
      <vt:lpstr>平面点云参数的计算——应用：平面旋转对齐</vt:lpstr>
      <vt:lpstr>平面点云参数的计算——应用：平面旋转对齐</vt:lpstr>
      <vt:lpstr>参数测量</vt:lpstr>
      <vt:lpstr>球面点云的参数计算——球面参数方程</vt:lpstr>
      <vt:lpstr>球面点云的参数计算——球面点云的矩阵方程描述</vt:lpstr>
      <vt:lpstr>球面点云的参数计算——球面点云的矩阵方程描述</vt:lpstr>
      <vt:lpstr>球面点云的参数计算——球面参数方程的最小二乘拟合</vt:lpstr>
      <vt:lpstr>点云形状拟合——球面参数拟合（代码例子）</vt:lpstr>
      <vt:lpstr>参数测量</vt:lpstr>
      <vt:lpstr>平面上圆环的参数计算——参数方程构建</vt:lpstr>
      <vt:lpstr>平面上圆环的参数计算——参数方程的最小二乘求解</vt:lpstr>
      <vt:lpstr>圆环点云参数计算——空间圆环参数拟合</vt:lpstr>
      <vt:lpstr>圆环点云参数计算——空间圆环参数拟合</vt:lpstr>
      <vt:lpstr>点云形状拟合——空间圆环参数拟合(2)</vt:lpstr>
      <vt:lpstr>参数测量</vt:lpstr>
      <vt:lpstr>圆柱体点云参数计算——参数方程</vt:lpstr>
      <vt:lpstr>圆柱体点云参数计算——参数方程</vt:lpstr>
      <vt:lpstr>圆柱体点云参数计算 ——轴向量方向计算</vt:lpstr>
      <vt:lpstr>圆柱体点云参数计算——基于旋转点云间接参数拟合的方法</vt:lpstr>
      <vt:lpstr>圆锥体点云参数计算</vt:lpstr>
      <vt:lpstr>圆锥体点云参数计算</vt:lpstr>
      <vt:lpstr>圆锥体点云参数计算——顶点计算</vt:lpstr>
      <vt:lpstr>圆锥体点云参数计算——中轴线计算</vt:lpstr>
      <vt:lpstr>圆锥体点云参数计算——中轴线计算</vt:lpstr>
      <vt:lpstr>圆锥体点云参数计算——圆锥角计算</vt:lpstr>
      <vt:lpstr>圆锥体点云参数计算</vt:lpstr>
      <vt:lpstr>圆锥体点云参数计算——小结</vt:lpstr>
      <vt:lpstr>参数测量</vt:lpstr>
      <vt:lpstr>点云形状拟合——多项式曲面参数拟合（LS）</vt:lpstr>
      <vt:lpstr>参数测量</vt:lpstr>
      <vt:lpstr>几何计算——点在直线上的投影</vt:lpstr>
      <vt:lpstr>几何计算——点在过原点直线上的投影</vt:lpstr>
      <vt:lpstr>几何计算——点在过原点直线上的投影</vt:lpstr>
      <vt:lpstr>几何计算——点在直线上的投影</vt:lpstr>
      <vt:lpstr>几何计算——点到平面的投影</vt:lpstr>
      <vt:lpstr>几何计算——点到平面的投影</vt:lpstr>
      <vt:lpstr>几何计算——点到平面的投影</vt:lpstr>
      <vt:lpstr>参数测量</vt:lpstr>
      <vt:lpstr>点云形状拟合——离群点问题</vt:lpstr>
      <vt:lpstr>点云形状拟合——离群点问题</vt:lpstr>
      <vt:lpstr>点云形状拟合——离群点问题</vt:lpstr>
      <vt:lpstr>点云形状拟合——离群点问题</vt:lpstr>
      <vt:lpstr>离群点的处理——RANSAC</vt:lpstr>
      <vt:lpstr>RANSAC分析(1)</vt:lpstr>
      <vt:lpstr>RANSAC分析——例子分析</vt:lpstr>
      <vt:lpstr>RANSAC分析——例子分析</vt:lpstr>
      <vt:lpstr>RANSAC分析(2)</vt:lpstr>
      <vt:lpstr>点云形状拟合——RANSAC算法直线检测</vt:lpstr>
      <vt:lpstr>点云形状拟合——RANSAC算法平面检测</vt:lpstr>
      <vt:lpstr>参数测量</vt:lpstr>
      <vt:lpstr>多个物体的混合点云形状拟合 ——RANSAC对多个几何形状的拟合</vt:lpstr>
      <vt:lpstr>多个物体的混合点云形状拟合 ——RANSAC对多个几何形状的拟合</vt:lpstr>
      <vt:lpstr>多个物体的混合点云形状拟合 ——RANSAC对多个几何形状的拟合</vt:lpstr>
      <vt:lpstr>多个物体的混合点云形状拟合 ——RANSAC对多个几何形状的拟合</vt:lpstr>
      <vt:lpstr>点云形状拟合——对多个平面的拟合</vt:lpstr>
      <vt:lpstr>点云形状拟合——对多个平面的拟合</vt:lpstr>
      <vt:lpstr>点云形状拟合——对多个平面的拟合</vt:lpstr>
      <vt:lpstr>点云形状拟合——对多个平面的拟合</vt:lpstr>
      <vt:lpstr>点云形状拟合——对多个平面的拟合</vt:lpstr>
      <vt:lpstr>点云形状拟合——对多个平面的拟合</vt:lpstr>
      <vt:lpstr>多个平面检测——Hough变换平面检测</vt:lpstr>
      <vt:lpstr>多个平面检测——Hough变换平面检测</vt:lpstr>
      <vt:lpstr>多个平面检测——Hough变换平面检测代码实现</vt:lpstr>
      <vt:lpstr>多个平面检测——仿真数据例子</vt:lpstr>
      <vt:lpstr>点云集合中集合体的快速检测——高斯球</vt:lpstr>
      <vt:lpstr>点云集合中集合体的快速检测——高斯球</vt:lpstr>
      <vt:lpstr>点云集合中集合体的快速检测——高斯球</vt:lpstr>
      <vt:lpstr>点云集合中集合体的快速检测——高斯球</vt:lpstr>
      <vt:lpstr>点云集合中集合体的快速检测——高斯球</vt:lpstr>
      <vt:lpstr>点云集合中集合体的快速检测——高斯球</vt:lpstr>
      <vt:lpstr>点云集合中集合体的快速检测——高斯球</vt:lpstr>
      <vt:lpstr>点云集合中集合体的快速检测——高斯球</vt:lpstr>
      <vt:lpstr>参数测量</vt:lpstr>
      <vt:lpstr>离群点对参数估计影响的来源</vt:lpstr>
      <vt:lpstr>离群点对参数估计影响的来源</vt:lpstr>
      <vt:lpstr>离群点对参数估计影响的来源</vt:lpstr>
      <vt:lpstr>离群点的处理——稳健参数估计</vt:lpstr>
      <vt:lpstr>离群点的处理：IRLS(iteratively reweighted least squares)</vt:lpstr>
      <vt:lpstr>离群点的处理：IRLS(iteratively reweighted least squares)</vt:lpstr>
      <vt:lpstr>离群点的处理：IRLS(iteratively reweighted least squares)</vt:lpstr>
      <vt:lpstr>参数测量</vt:lpstr>
      <vt:lpstr>地面物体检测</vt:lpstr>
      <vt:lpstr>地面物体检测——地平面检测和扣除</vt:lpstr>
      <vt:lpstr>地面物体检测——地平面检测和扣除</vt:lpstr>
      <vt:lpstr>地面物体检测——PCA检测</vt:lpstr>
      <vt:lpstr>地面物体检测——PCA检测</vt:lpstr>
      <vt:lpstr>地面物体检测——PCA检测</vt:lpstr>
      <vt:lpstr>区域生长法表面点云提取</vt:lpstr>
      <vt:lpstr>区域生长法表面点云提取</vt:lpstr>
      <vt:lpstr>区域生长法表面点云提取</vt:lpstr>
      <vt:lpstr>参数测量</vt:lpstr>
      <vt:lpstr>深度图的前背景分离</vt:lpstr>
      <vt:lpstr>深度图的前背景分离——背景扣除前背景分离方法</vt:lpstr>
      <vt:lpstr>深度图的前背景分离——背景扣除前背景分离方法</vt:lpstr>
      <vt:lpstr>深度图的前背景分离——统计建模前背景分离方法</vt:lpstr>
      <vt:lpstr>深度图的前背景分离——距离噪声的分布特性</vt:lpstr>
      <vt:lpstr>深度噪声的直方图统计</vt:lpstr>
      <vt:lpstr>深度噪声对像素分类错误率的影响</vt:lpstr>
      <vt:lpstr>深度噪声对像素分类错误率的影响</vt:lpstr>
      <vt:lpstr>统计建模前背景分离方法</vt:lpstr>
      <vt:lpstr>深度图的前背景分离——统计建模前背景分离方法</vt:lpstr>
      <vt:lpstr>深度图的前背景分离——统计建模前背景分离方法</vt:lpstr>
      <vt:lpstr>深度图的前背景分离——统计建模前背景分离方法</vt:lpstr>
      <vt:lpstr>参数测量</vt:lpstr>
      <vt:lpstr>背景的自适应更新</vt:lpstr>
      <vt:lpstr>背景的自适应更新——时域中值滤波</vt:lpstr>
      <vt:lpstr>PowerPoint 演示文稿</vt:lpstr>
      <vt:lpstr>作业1</vt:lpstr>
      <vt:lpstr>作业1——提示</vt:lpstr>
      <vt:lpstr>附录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3D感知技术与实践</dc:title>
  <dc:creator>uing rd</dc:creator>
  <cp:lastModifiedBy>ying rd</cp:lastModifiedBy>
  <cp:revision>360</cp:revision>
  <dcterms:created xsi:type="dcterms:W3CDTF">2019-09-12T00:40:29Z</dcterms:created>
  <dcterms:modified xsi:type="dcterms:W3CDTF">2024-04-27T10:59:20Z</dcterms:modified>
</cp:coreProperties>
</file>